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slideLayouts/slideLayout5.xml" ContentType="application/vnd.openxmlformats-officedocument.presentationml.slideLayout+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828" r:id="rId1"/>
  </p:sldMasterIdLst>
  <p:notesMasterIdLst>
    <p:notesMasterId r:id="rId31"/>
  </p:notesMasterIdLst>
  <p:sldIdLst>
    <p:sldId id="256" r:id="rId2"/>
    <p:sldId id="265" r:id="rId3"/>
    <p:sldId id="259" r:id="rId4"/>
    <p:sldId id="258" r:id="rId5"/>
    <p:sldId id="273" r:id="rId6"/>
    <p:sldId id="281" r:id="rId7"/>
    <p:sldId id="278" r:id="rId8"/>
    <p:sldId id="274" r:id="rId9"/>
    <p:sldId id="260" r:id="rId10"/>
    <p:sldId id="261" r:id="rId11"/>
    <p:sldId id="262" r:id="rId12"/>
    <p:sldId id="287" r:id="rId13"/>
    <p:sldId id="266" r:id="rId14"/>
    <p:sldId id="267" r:id="rId15"/>
    <p:sldId id="270" r:id="rId16"/>
    <p:sldId id="279" r:id="rId17"/>
    <p:sldId id="271" r:id="rId18"/>
    <p:sldId id="280" r:id="rId19"/>
    <p:sldId id="286" r:id="rId20"/>
    <p:sldId id="282" r:id="rId21"/>
    <p:sldId id="285" r:id="rId22"/>
    <p:sldId id="268" r:id="rId23"/>
    <p:sldId id="269" r:id="rId24"/>
    <p:sldId id="272" r:id="rId25"/>
    <p:sldId id="275" r:id="rId26"/>
    <p:sldId id="276" r:id="rId27"/>
    <p:sldId id="284" r:id="rId28"/>
    <p:sldId id="264" r:id="rId29"/>
    <p:sldId id="277" r:id="rId30"/>
  </p:sldIdLst>
  <p:sldSz cx="100584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13" autoAdjust="0"/>
    <p:restoredTop sz="94637" autoAdjust="0"/>
  </p:normalViewPr>
  <p:slideViewPr>
    <p:cSldViewPr snapToObjects="1">
      <p:cViewPr varScale="1">
        <p:scale>
          <a:sx n="135" d="100"/>
          <a:sy n="135" d="100"/>
        </p:scale>
        <p:origin x="-544" y="-120"/>
      </p:cViewPr>
      <p:guideLst>
        <p:guide orient="horz" pos="2160"/>
        <p:guide pos="3168"/>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028614-0D13-984C-9CB1-5A208267AD83}" type="datetimeFigureOut">
              <a:rPr lang="en-US" smtClean="0"/>
              <a:pPr/>
              <a:t>6/13/12</a:t>
            </a:fld>
            <a:endParaRPr lang="en-US" dirty="0"/>
          </a:p>
        </p:txBody>
      </p:sp>
      <p:sp>
        <p:nvSpPr>
          <p:cNvPr id="4" name="Slide Image Placeholder 3"/>
          <p:cNvSpPr>
            <a:spLocks noGrp="1" noRot="1" noChangeAspect="1"/>
          </p:cNvSpPr>
          <p:nvPr>
            <p:ph type="sldImg" idx="2"/>
          </p:nvPr>
        </p:nvSpPr>
        <p:spPr>
          <a:xfrm>
            <a:off x="914400" y="685800"/>
            <a:ext cx="50292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87498B-2F2D-CC4A-910C-4568A8F6909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4400" y="685800"/>
            <a:ext cx="50292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E87498B-2F2D-CC4A-910C-4568A8F6909E}"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4400" y="685800"/>
            <a:ext cx="5029200" cy="3429000"/>
          </a:xfrm>
        </p:spPr>
      </p:sp>
      <p:sp>
        <p:nvSpPr>
          <p:cNvPr id="3" name="Notes Placeholder 2"/>
          <p:cNvSpPr>
            <a:spLocks noGrp="1"/>
          </p:cNvSpPr>
          <p:nvPr>
            <p:ph type="body" idx="1"/>
          </p:nvPr>
        </p:nvSpPr>
        <p:spPr/>
        <p:txBody>
          <a:bodyPr>
            <a:normAutofit/>
          </a:bodyPr>
          <a:lstStyle/>
          <a:p>
            <a:r>
              <a:rPr lang="en-US" dirty="0" smtClean="0"/>
              <a:t>Other “than”</a:t>
            </a:r>
            <a:endParaRPr lang="en-US" dirty="0"/>
          </a:p>
        </p:txBody>
      </p:sp>
      <p:sp>
        <p:nvSpPr>
          <p:cNvPr id="4" name="Slide Number Placeholder 3"/>
          <p:cNvSpPr>
            <a:spLocks noGrp="1"/>
          </p:cNvSpPr>
          <p:nvPr>
            <p:ph type="sldNum" sz="quarter" idx="10"/>
          </p:nvPr>
        </p:nvSpPr>
        <p:spPr/>
        <p:txBody>
          <a:bodyPr/>
          <a:lstStyle/>
          <a:p>
            <a:fld id="{7E87498B-2F2D-CC4A-910C-4568A8F6909E}" type="slidenum">
              <a:rPr lang="en-US" smtClean="0"/>
              <a:pPr/>
              <a:t>28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514600" y="3124200"/>
            <a:ext cx="678942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514600" y="5003322"/>
            <a:ext cx="678942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8655383" y="1155047"/>
            <a:ext cx="2286000" cy="419100"/>
          </a:xfrm>
        </p:spPr>
        <p:txBody>
          <a:bodyPr/>
          <a:lstStyle/>
          <a:p>
            <a:fld id="{FCD41285-B5CF-BF44-B470-6BB6C0C287A6}" type="datetimeFigureOut">
              <a:rPr lang="en-US" smtClean="0"/>
              <a:pPr/>
              <a:t>6/13/12</a:t>
            </a:fld>
            <a:endParaRPr lang="en-US" dirty="0"/>
          </a:p>
        </p:txBody>
      </p:sp>
      <p:sp>
        <p:nvSpPr>
          <p:cNvPr id="17" name="Footer Placeholder 16"/>
          <p:cNvSpPr>
            <a:spLocks noGrp="1"/>
          </p:cNvSpPr>
          <p:nvPr>
            <p:ph type="ftr" sz="quarter" idx="11"/>
          </p:nvPr>
        </p:nvSpPr>
        <p:spPr bwMode="auto">
          <a:xfrm rot="5400000">
            <a:off x="7967876" y="4162467"/>
            <a:ext cx="3657600" cy="422453"/>
          </a:xfrm>
        </p:spPr>
        <p:txBody>
          <a:bodyPr/>
          <a:lstStyle/>
          <a:p>
            <a:endParaRPr lang="en-US" dirty="0"/>
          </a:p>
        </p:txBody>
      </p:sp>
      <p:sp>
        <p:nvSpPr>
          <p:cNvPr id="10" name="Rectangle 9"/>
          <p:cNvSpPr/>
          <p:nvPr/>
        </p:nvSpPr>
        <p:spPr bwMode="auto">
          <a:xfrm>
            <a:off x="419100" y="0"/>
            <a:ext cx="67056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303970" y="0"/>
            <a:ext cx="115130"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Rectangle 13"/>
          <p:cNvSpPr/>
          <p:nvPr/>
        </p:nvSpPr>
        <p:spPr bwMode="auto">
          <a:xfrm>
            <a:off x="1089660" y="0"/>
            <a:ext cx="200059"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bwMode="auto">
          <a:xfrm>
            <a:off x="1255452" y="0"/>
            <a:ext cx="253308"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116978"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Straight Connector 17"/>
          <p:cNvSpPr>
            <a:spLocks noChangeShapeType="1"/>
          </p:cNvSpPr>
          <p:nvPr/>
        </p:nvSpPr>
        <p:spPr bwMode="auto">
          <a:xfrm>
            <a:off x="100584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939523"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899304"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117348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traight Connector 21"/>
          <p:cNvSpPr>
            <a:spLocks noChangeShapeType="1"/>
          </p:cNvSpPr>
          <p:nvPr/>
        </p:nvSpPr>
        <p:spPr bwMode="auto">
          <a:xfrm>
            <a:off x="1002524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Rectangle 26"/>
          <p:cNvSpPr/>
          <p:nvPr/>
        </p:nvSpPr>
        <p:spPr bwMode="auto">
          <a:xfrm>
            <a:off x="1341120" y="0"/>
            <a:ext cx="8382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70560" y="3429000"/>
            <a:ext cx="142494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440595" y="4866752"/>
            <a:ext cx="705566"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200188" y="5500632"/>
            <a:ext cx="150876"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830629" y="5788152"/>
            <a:ext cx="301752"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2095500" y="4495800"/>
            <a:ext cx="402336"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458098" y="4928702"/>
            <a:ext cx="670560" cy="517524"/>
          </a:xfrm>
        </p:spPr>
        <p:txBody>
          <a:bodyPr/>
          <a:lstStyle/>
          <a:p>
            <a:fld id="{AFC56213-B4C4-4C5C-8EAE-01416D175C4F}"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D41285-B5CF-BF44-B470-6BB6C0C287A6}" type="datetimeFigureOut">
              <a:rPr lang="en-US" smtClean="0"/>
              <a:pPr/>
              <a:t>6/13/12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E85D238-2E58-C94F-B7EA-ED7828CE2A2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340" y="274640"/>
            <a:ext cx="184404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274639"/>
            <a:ext cx="662178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D41285-B5CF-BF44-B470-6BB6C0C287A6}" type="datetimeFigureOut">
              <a:rPr lang="en-US" smtClean="0"/>
              <a:pPr/>
              <a:t>6/13/12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E85D238-2E58-C94F-B7EA-ED7828CE2A2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502920" y="1600200"/>
            <a:ext cx="821436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FCD41285-B5CF-BF44-B470-6BB6C0C287A6}" type="datetimeFigureOut">
              <a:rPr lang="en-US" smtClean="0"/>
              <a:pPr/>
              <a:t>6/13/12</a:t>
            </a:fld>
            <a:endParaRPr lang="en-US" dirty="0"/>
          </a:p>
        </p:txBody>
      </p:sp>
      <p:sp>
        <p:nvSpPr>
          <p:cNvPr id="9" name="Slide Number Placeholder 8"/>
          <p:cNvSpPr>
            <a:spLocks noGrp="1"/>
          </p:cNvSpPr>
          <p:nvPr>
            <p:ph type="sldNum" sz="quarter" idx="15"/>
          </p:nvPr>
        </p:nvSpPr>
        <p:spPr/>
        <p:txBody>
          <a:bodyPr rtlCol="0"/>
          <a:lstStyle/>
          <a:p>
            <a:fld id="{9E85D238-2E58-C94F-B7EA-ED7828CE2A27}" type="slidenum">
              <a:rPr lang="en-US" smtClean="0"/>
              <a:pPr/>
              <a:t>‹#›</a:t>
            </a:fld>
            <a:endParaRPr lang="en-US" dirty="0"/>
          </a:p>
        </p:txBody>
      </p:sp>
      <p:sp>
        <p:nvSpPr>
          <p:cNvPr id="10" name="Footer Placeholder 9"/>
          <p:cNvSpPr>
            <a:spLocks noGrp="1"/>
          </p:cNvSpPr>
          <p:nvPr>
            <p:ph type="ftr" sz="quarter" idx="16"/>
          </p:nvPr>
        </p:nvSpPr>
        <p:spPr/>
        <p:txBody>
          <a:bodyPr rtlCol="0"/>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514600" y="2895600"/>
            <a:ext cx="678942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514600" y="5010150"/>
            <a:ext cx="678942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8653882" y="1151382"/>
            <a:ext cx="2286000" cy="419100"/>
          </a:xfrm>
        </p:spPr>
        <p:txBody>
          <a:bodyPr/>
          <a:lstStyle/>
          <a:p>
            <a:fld id="{FCD41285-B5CF-BF44-B470-6BB6C0C287A6}" type="datetimeFigureOut">
              <a:rPr lang="en-US" smtClean="0"/>
              <a:pPr/>
              <a:t>6/13/12</a:t>
            </a:fld>
            <a:endParaRPr lang="en-US" dirty="0"/>
          </a:p>
        </p:txBody>
      </p:sp>
      <p:sp>
        <p:nvSpPr>
          <p:cNvPr id="5" name="Footer Placeholder 4"/>
          <p:cNvSpPr>
            <a:spLocks noGrp="1"/>
          </p:cNvSpPr>
          <p:nvPr>
            <p:ph type="ftr" sz="quarter" idx="11"/>
          </p:nvPr>
        </p:nvSpPr>
        <p:spPr bwMode="auto">
          <a:xfrm rot="5400000">
            <a:off x="7968082" y="4159606"/>
            <a:ext cx="3657600" cy="422453"/>
          </a:xfrm>
        </p:spPr>
        <p:txBody>
          <a:bodyPr/>
          <a:lstStyle/>
          <a:p>
            <a:endParaRPr lang="en-US" dirty="0"/>
          </a:p>
        </p:txBody>
      </p:sp>
      <p:sp>
        <p:nvSpPr>
          <p:cNvPr id="9" name="Rectangle 8"/>
          <p:cNvSpPr/>
          <p:nvPr/>
        </p:nvSpPr>
        <p:spPr bwMode="auto">
          <a:xfrm>
            <a:off x="419100" y="0"/>
            <a:ext cx="67056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bwMode="auto">
          <a:xfrm>
            <a:off x="303970" y="0"/>
            <a:ext cx="115130"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bwMode="auto">
          <a:xfrm>
            <a:off x="1089660" y="0"/>
            <a:ext cx="200059"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1255452" y="0"/>
            <a:ext cx="253308"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116978"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Straight Connector 13"/>
          <p:cNvSpPr>
            <a:spLocks noChangeShapeType="1"/>
          </p:cNvSpPr>
          <p:nvPr/>
        </p:nvSpPr>
        <p:spPr bwMode="auto">
          <a:xfrm>
            <a:off x="100584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939523"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899304"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traight Connector 16"/>
          <p:cNvSpPr>
            <a:spLocks noChangeShapeType="1"/>
          </p:cNvSpPr>
          <p:nvPr/>
        </p:nvSpPr>
        <p:spPr bwMode="auto">
          <a:xfrm>
            <a:off x="117348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ctangle 17"/>
          <p:cNvSpPr/>
          <p:nvPr/>
        </p:nvSpPr>
        <p:spPr bwMode="auto">
          <a:xfrm>
            <a:off x="1341120" y="0"/>
            <a:ext cx="8382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70560" y="3429000"/>
            <a:ext cx="142494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457175" y="4866752"/>
            <a:ext cx="705566"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200188" y="5500632"/>
            <a:ext cx="150876"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830629" y="5791200"/>
            <a:ext cx="301752"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2066944" y="4479888"/>
            <a:ext cx="402336"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100077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lide Number Placeholder 5"/>
          <p:cNvSpPr>
            <a:spLocks noGrp="1"/>
          </p:cNvSpPr>
          <p:nvPr>
            <p:ph type="sldNum" sz="quarter" idx="12"/>
          </p:nvPr>
        </p:nvSpPr>
        <p:spPr bwMode="auto">
          <a:xfrm>
            <a:off x="1474678" y="4928702"/>
            <a:ext cx="670560" cy="517524"/>
          </a:xfrm>
        </p:spPr>
        <p:txBody>
          <a:bodyPr/>
          <a:lstStyle/>
          <a:p>
            <a:fld id="{9E85D238-2E58-C94F-B7EA-ED7828CE2A27}"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CD41285-B5CF-BF44-B470-6BB6C0C287A6}" type="datetimeFigureOut">
              <a:rPr lang="en-US" smtClean="0"/>
              <a:pPr/>
              <a:t>6/13/12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E85D238-2E58-C94F-B7EA-ED7828CE2A27}" type="slidenum">
              <a:rPr lang="en-US" smtClean="0"/>
              <a:pPr/>
              <a:t>‹#›</a:t>
            </a:fld>
            <a:endParaRPr lang="en-US" dirty="0"/>
          </a:p>
        </p:txBody>
      </p:sp>
      <p:sp>
        <p:nvSpPr>
          <p:cNvPr id="9" name="Content Placeholder 8"/>
          <p:cNvSpPr>
            <a:spLocks noGrp="1"/>
          </p:cNvSpPr>
          <p:nvPr>
            <p:ph sz="quarter" idx="1"/>
          </p:nvPr>
        </p:nvSpPr>
        <p:spPr>
          <a:xfrm>
            <a:off x="502920" y="1600200"/>
            <a:ext cx="402336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97273" y="1600200"/>
            <a:ext cx="402336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273050"/>
            <a:ext cx="829818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FCD41285-B5CF-BF44-B470-6BB6C0C287A6}" type="datetimeFigureOut">
              <a:rPr lang="en-US" smtClean="0"/>
              <a:pPr/>
              <a:t>6/13/12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E85D238-2E58-C94F-B7EA-ED7828CE2A27}" type="slidenum">
              <a:rPr lang="en-US" smtClean="0"/>
              <a:pPr/>
              <a:t>‹#›</a:t>
            </a:fld>
            <a:endParaRPr lang="en-US" dirty="0"/>
          </a:p>
        </p:txBody>
      </p:sp>
      <p:sp>
        <p:nvSpPr>
          <p:cNvPr id="11" name="Content Placeholder 10"/>
          <p:cNvSpPr>
            <a:spLocks noGrp="1"/>
          </p:cNvSpPr>
          <p:nvPr>
            <p:ph sz="quarter" idx="2"/>
          </p:nvPr>
        </p:nvSpPr>
        <p:spPr>
          <a:xfrm>
            <a:off x="502920" y="2362200"/>
            <a:ext cx="402336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9173" y="2362200"/>
            <a:ext cx="402336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502920" y="1569720"/>
            <a:ext cx="402336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777740" y="1569720"/>
            <a:ext cx="402336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FCD41285-B5CF-BF44-B470-6BB6C0C287A6}" type="datetimeFigureOut">
              <a:rPr lang="en-US" smtClean="0"/>
              <a:pPr/>
              <a:t>6/13/12</a:t>
            </a:fld>
            <a:endParaRPr lang="en-US" dirty="0"/>
          </a:p>
        </p:txBody>
      </p:sp>
      <p:sp>
        <p:nvSpPr>
          <p:cNvPr id="7" name="Slide Number Placeholder 6"/>
          <p:cNvSpPr>
            <a:spLocks noGrp="1"/>
          </p:cNvSpPr>
          <p:nvPr>
            <p:ph type="sldNum" sz="quarter" idx="11"/>
          </p:nvPr>
        </p:nvSpPr>
        <p:spPr/>
        <p:txBody>
          <a:bodyPr rtlCol="0"/>
          <a:lstStyle/>
          <a:p>
            <a:fld id="{9E85D238-2E58-C94F-B7EA-ED7828CE2A27}" type="slidenum">
              <a:rPr lang="en-US" smtClean="0"/>
              <a:pPr/>
              <a:t>‹#›</a:t>
            </a:fld>
            <a:endParaRPr lang="en-US" dirty="0"/>
          </a:p>
        </p:txBody>
      </p:sp>
      <p:sp>
        <p:nvSpPr>
          <p:cNvPr id="8" name="Footer Placeholder 7"/>
          <p:cNvSpPr>
            <a:spLocks noGrp="1"/>
          </p:cNvSpPr>
          <p:nvPr>
            <p:ph type="ftr" sz="quarter" idx="12"/>
          </p:nvPr>
        </p:nvSpPr>
        <p:spPr/>
        <p:txBody>
          <a:bodyPr rtlCol="0"/>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D41285-B5CF-BF44-B470-6BB6C0C287A6}" type="datetimeFigureOut">
              <a:rPr lang="en-US" smtClean="0"/>
              <a:pPr/>
              <a:t>6/13/12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E85D238-2E58-C94F-B7EA-ED7828CE2A2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96393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4024503" y="3177540"/>
            <a:ext cx="6309360" cy="50292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7493508" y="274320"/>
            <a:ext cx="1679753"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87324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81152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989076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ctangle 11"/>
          <p:cNvSpPr/>
          <p:nvPr/>
        </p:nvSpPr>
        <p:spPr bwMode="auto">
          <a:xfrm>
            <a:off x="9723120" y="0"/>
            <a:ext cx="33528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980694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al 13"/>
          <p:cNvSpPr/>
          <p:nvPr/>
        </p:nvSpPr>
        <p:spPr>
          <a:xfrm>
            <a:off x="8972093" y="5715000"/>
            <a:ext cx="603504"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35280" y="274320"/>
            <a:ext cx="620268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FCD41285-B5CF-BF44-B470-6BB6C0C287A6}" type="datetimeFigureOut">
              <a:rPr lang="en-US" smtClean="0"/>
              <a:pPr/>
              <a:t>6/13/12</a:t>
            </a:fld>
            <a:endParaRPr lang="en-US" dirty="0"/>
          </a:p>
        </p:txBody>
      </p:sp>
      <p:sp>
        <p:nvSpPr>
          <p:cNvPr id="22" name="Slide Number Placeholder 21"/>
          <p:cNvSpPr>
            <a:spLocks noGrp="1"/>
          </p:cNvSpPr>
          <p:nvPr>
            <p:ph type="sldNum" sz="quarter" idx="15"/>
          </p:nvPr>
        </p:nvSpPr>
        <p:spPr/>
        <p:txBody>
          <a:bodyPr rtlCol="0"/>
          <a:lstStyle/>
          <a:p>
            <a:fld id="{9E85D238-2E58-C94F-B7EA-ED7828CE2A27}" type="slidenum">
              <a:rPr lang="en-US" smtClean="0"/>
              <a:pPr/>
              <a:t>‹#›</a:t>
            </a:fld>
            <a:endParaRPr lang="en-US" dirty="0"/>
          </a:p>
        </p:txBody>
      </p:sp>
      <p:sp>
        <p:nvSpPr>
          <p:cNvPr id="23" name="Footer Placeholder 22"/>
          <p:cNvSpPr>
            <a:spLocks noGrp="1"/>
          </p:cNvSpPr>
          <p:nvPr>
            <p:ph type="ftr" sz="quarter" idx="16"/>
          </p:nvPr>
        </p:nvSpPr>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96393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al 12"/>
          <p:cNvSpPr/>
          <p:nvPr/>
        </p:nvSpPr>
        <p:spPr>
          <a:xfrm>
            <a:off x="8972093" y="5715000"/>
            <a:ext cx="603504"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4000614" y="3177540"/>
            <a:ext cx="6309360" cy="50292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78942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dirty="0" smtClean="0"/>
              <a:t>Click icon to add picture</a:t>
            </a:r>
            <a:endParaRPr kumimoji="0" lang="en-US" dirty="0"/>
          </a:p>
        </p:txBody>
      </p:sp>
      <p:sp>
        <p:nvSpPr>
          <p:cNvPr id="4" name="Text Placeholder 3"/>
          <p:cNvSpPr>
            <a:spLocks noGrp="1"/>
          </p:cNvSpPr>
          <p:nvPr>
            <p:ph type="body" sz="half" idx="2"/>
          </p:nvPr>
        </p:nvSpPr>
        <p:spPr>
          <a:xfrm>
            <a:off x="7442378" y="264795"/>
            <a:ext cx="16764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989076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tangle 10"/>
          <p:cNvSpPr/>
          <p:nvPr/>
        </p:nvSpPr>
        <p:spPr bwMode="auto">
          <a:xfrm>
            <a:off x="9723120" y="0"/>
            <a:ext cx="33528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traight Connector 11"/>
          <p:cNvSpPr>
            <a:spLocks noChangeShapeType="1"/>
          </p:cNvSpPr>
          <p:nvPr/>
        </p:nvSpPr>
        <p:spPr bwMode="auto">
          <a:xfrm>
            <a:off x="980694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Straight Connector 18"/>
          <p:cNvSpPr>
            <a:spLocks noChangeShapeType="1"/>
          </p:cNvSpPr>
          <p:nvPr/>
        </p:nvSpPr>
        <p:spPr bwMode="auto">
          <a:xfrm>
            <a:off x="687324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81152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FCD41285-B5CF-BF44-B470-6BB6C0C287A6}" type="datetimeFigureOut">
              <a:rPr lang="en-US" smtClean="0"/>
              <a:pPr/>
              <a:t>6/13/12</a:t>
            </a:fld>
            <a:endParaRPr lang="en-US" dirty="0"/>
          </a:p>
        </p:txBody>
      </p:sp>
      <p:sp>
        <p:nvSpPr>
          <p:cNvPr id="18" name="Slide Number Placeholder 17"/>
          <p:cNvSpPr>
            <a:spLocks noGrp="1"/>
          </p:cNvSpPr>
          <p:nvPr>
            <p:ph type="sldNum" sz="quarter" idx="11"/>
          </p:nvPr>
        </p:nvSpPr>
        <p:spPr/>
        <p:txBody>
          <a:bodyPr rtlCol="0"/>
          <a:lstStyle/>
          <a:p>
            <a:fld id="{9E85D238-2E58-C94F-B7EA-ED7828CE2A27}" type="slidenum">
              <a:rPr lang="en-US" smtClean="0"/>
              <a:pPr/>
              <a:t>‹#›</a:t>
            </a:fld>
            <a:endParaRPr lang="en-US" dirty="0"/>
          </a:p>
        </p:txBody>
      </p:sp>
      <p:sp>
        <p:nvSpPr>
          <p:cNvPr id="21" name="Footer Placeholder 20"/>
          <p:cNvSpPr>
            <a:spLocks noGrp="1"/>
          </p:cNvSpPr>
          <p:nvPr>
            <p:ph type="ftr" sz="quarter" idx="12"/>
          </p:nvPr>
        </p:nvSpPr>
        <p:spPr/>
        <p:txBody>
          <a:bodyPr rtlCol="0"/>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96393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502920" y="274638"/>
            <a:ext cx="821436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502920" y="1600200"/>
            <a:ext cx="821436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8449056" y="1062649"/>
            <a:ext cx="2011680" cy="422453"/>
          </a:xfrm>
          <a:prstGeom prst="rect">
            <a:avLst/>
          </a:prstGeom>
        </p:spPr>
        <p:txBody>
          <a:bodyPr vert="horz" anchor="ctr" anchorCtr="0"/>
          <a:lstStyle>
            <a:lvl1pPr algn="r" eaLnBrk="1" latinLnBrk="0" hangingPunct="1">
              <a:defRPr kumimoji="0" sz="1200">
                <a:solidFill>
                  <a:schemeClr val="tx2"/>
                </a:solidFill>
              </a:defRPr>
            </a:lvl1pPr>
          </a:lstStyle>
          <a:p>
            <a:fld id="{FCD41285-B5CF-BF44-B470-6BB6C0C287A6}" type="datetimeFigureOut">
              <a:rPr lang="en-US" smtClean="0"/>
              <a:pPr/>
              <a:t>6/13/12</a:t>
            </a:fld>
            <a:endParaRPr lang="en-US" dirty="0"/>
          </a:p>
        </p:txBody>
      </p:sp>
      <p:sp>
        <p:nvSpPr>
          <p:cNvPr id="3" name="Footer Placeholder 2"/>
          <p:cNvSpPr>
            <a:spLocks noGrp="1"/>
          </p:cNvSpPr>
          <p:nvPr>
            <p:ph type="ftr" sz="quarter" idx="3"/>
          </p:nvPr>
        </p:nvSpPr>
        <p:spPr>
          <a:xfrm rot="5400000">
            <a:off x="7849225" y="3718952"/>
            <a:ext cx="3200400" cy="402336"/>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
        <p:nvSpPr>
          <p:cNvPr id="7" name="Straight Connector 6"/>
          <p:cNvSpPr>
            <a:spLocks noChangeShapeType="1"/>
          </p:cNvSpPr>
          <p:nvPr/>
        </p:nvSpPr>
        <p:spPr bwMode="auto">
          <a:xfrm>
            <a:off x="8382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989076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ectangle 9"/>
          <p:cNvSpPr/>
          <p:nvPr/>
        </p:nvSpPr>
        <p:spPr bwMode="auto">
          <a:xfrm>
            <a:off x="9723120" y="0"/>
            <a:ext cx="33528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980694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Oval 11"/>
          <p:cNvSpPr/>
          <p:nvPr/>
        </p:nvSpPr>
        <p:spPr>
          <a:xfrm>
            <a:off x="8972093" y="5715000"/>
            <a:ext cx="603504"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941918" y="5734050"/>
            <a:ext cx="670560" cy="521208"/>
          </a:xfrm>
          <a:prstGeom prst="rect">
            <a:avLst/>
          </a:prstGeom>
        </p:spPr>
        <p:txBody>
          <a:bodyPr vert="horz" anchor="ctr"/>
          <a:lstStyle>
            <a:lvl1pPr algn="ctr" eaLnBrk="1" latinLnBrk="0" hangingPunct="1">
              <a:defRPr kumimoji="0" sz="1400" b="1">
                <a:solidFill>
                  <a:srgbClr val="FFFFFF"/>
                </a:solidFill>
              </a:defRPr>
            </a:lvl1pPr>
          </a:lstStyle>
          <a:p>
            <a:fld id="{9E85D238-2E58-C94F-B7EA-ED7828CE2A2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ncbtmb.org"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fsmtb.org/siteMap.html" TargetMode="External"/><Relationship Id="rId3" Type="http://schemas.openxmlformats.org/officeDocument/2006/relationships/image" Target="../media/image10.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earsonvue.com" TargetMode="External"/><Relationship Id="rId3" Type="http://schemas.openxmlformats.org/officeDocument/2006/relationships/hyperlink" Target="http://www.pearsonvue.com/fsmtb"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4" Type="http://schemas.openxmlformats.org/officeDocument/2006/relationships/image" Target="../media/image13.png"/><Relationship Id="rId5" Type="http://schemas.openxmlformats.org/officeDocument/2006/relationships/image" Target="../media/image14.png"/><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dshs.state.tx.us/massage/mt_jurisprudence.shtm"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massage@dshs.state.tx.us" TargetMode="External"/><Relationship Id="rId3" Type="http://schemas.openxmlformats.org/officeDocument/2006/relationships/hyperlink" Target="http://www.dshs.state.tx.us/massage/"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amtamassage.org" TargetMode="External"/><Relationship Id="rId4" Type="http://schemas.openxmlformats.org/officeDocument/2006/relationships/image" Target="../media/image16.png"/><Relationship Id="rId5" Type="http://schemas.openxmlformats.org/officeDocument/2006/relationships/image" Target="../media/image17.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9.xml.rels><?xml version="1.0" encoding="UTF-8" standalone="yes"?>
<Relationships xmlns="http://schemas.openxmlformats.org/package/2006/relationships"><Relationship Id="rId3" Type="http://schemas.openxmlformats.org/officeDocument/2006/relationships/hyperlink" Target="http://www.fsmtb.org/licensing.html" TargetMode="External"/><Relationship Id="rId4" Type="http://schemas.openxmlformats.org/officeDocument/2006/relationships/hyperlink" Target="http://www.dshs.state.tx.us/massage/default.shtm" TargetMode="External"/><Relationship Id="rId5" Type="http://schemas.openxmlformats.org/officeDocument/2006/relationships/hyperlink" Target="http://www.ncbtmb.org/" TargetMode="External"/><Relationship Id="rId6" Type="http://schemas.openxmlformats.org/officeDocument/2006/relationships/image" Target="../media/image2.png"/><Relationship Id="rId7" Type="http://schemas.openxmlformats.org/officeDocument/2006/relationships/image" Target="../media/image18.png"/><Relationship Id="rId1" Type="http://schemas.openxmlformats.org/officeDocument/2006/relationships/slideLayout" Target="../slideLayouts/slideLayout2.xml"/><Relationship Id="rId2" Type="http://schemas.openxmlformats.org/officeDocument/2006/relationships/hyperlink" Target="http://www.tlcschoo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hyperlink" Target="http://www.ncbtmb.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6.png"/><Relationship Id="rId3"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After Massage School</a:t>
            </a:r>
          </a:p>
        </p:txBody>
      </p:sp>
      <p:sp>
        <p:nvSpPr>
          <p:cNvPr id="3" name="Subtitle 2"/>
          <p:cNvSpPr>
            <a:spLocks noGrp="1"/>
          </p:cNvSpPr>
          <p:nvPr>
            <p:ph type="subTitle" idx="1"/>
          </p:nvPr>
        </p:nvSpPr>
        <p:spPr/>
        <p:txBody>
          <a:bodyPr>
            <a:normAutofit/>
          </a:bodyPr>
          <a:lstStyle/>
          <a:p>
            <a:r>
              <a:rPr lang="en-US" sz="1500" dirty="0" smtClean="0"/>
              <a:t>Steps for getting Nationally Certified and/or Licensed </a:t>
            </a:r>
          </a:p>
        </p:txBody>
      </p:sp>
      <p:pic>
        <p:nvPicPr>
          <p:cNvPr id="4" name="Picture 3"/>
          <p:cNvPicPr>
            <a:picLocks noChangeAspect="1"/>
          </p:cNvPicPr>
          <p:nvPr/>
        </p:nvPicPr>
        <p:blipFill>
          <a:blip r:embed="rId3"/>
          <a:stretch>
            <a:fillRect/>
          </a:stretch>
        </p:blipFill>
        <p:spPr>
          <a:xfrm>
            <a:off x="6848010" y="304800"/>
            <a:ext cx="2791290" cy="1066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the National Examination for State Licensing (Nesl) process</a:t>
            </a:r>
            <a:endParaRPr lang="en-US" sz="3200" dirty="0"/>
          </a:p>
        </p:txBody>
      </p:sp>
      <p:sp>
        <p:nvSpPr>
          <p:cNvPr id="3" name="Content Placeholder 2"/>
          <p:cNvSpPr>
            <a:spLocks noGrp="1"/>
          </p:cNvSpPr>
          <p:nvPr>
            <p:ph sz="quarter" idx="1"/>
          </p:nvPr>
        </p:nvSpPr>
        <p:spPr>
          <a:xfrm>
            <a:off x="502920" y="1600200"/>
            <a:ext cx="8214360" cy="4873752"/>
          </a:xfrm>
        </p:spPr>
        <p:txBody>
          <a:bodyPr>
            <a:normAutofit/>
          </a:bodyPr>
          <a:lstStyle/>
          <a:p>
            <a:r>
              <a:rPr lang="en-US" dirty="0" smtClean="0"/>
              <a:t>Each exam is available under the National Examination for State Licensing option:</a:t>
            </a:r>
          </a:p>
          <a:p>
            <a:pPr lvl="1"/>
            <a:r>
              <a:rPr lang="en-US" dirty="0" smtClean="0"/>
              <a:t>NCETMB</a:t>
            </a:r>
          </a:p>
          <a:p>
            <a:pPr lvl="1"/>
            <a:r>
              <a:rPr lang="en-US" dirty="0" smtClean="0"/>
              <a:t>NCETM</a:t>
            </a:r>
          </a:p>
          <a:p>
            <a:r>
              <a:rPr lang="en-US" dirty="0" smtClean="0"/>
              <a:t>This option costs $175 for each exam.</a:t>
            </a:r>
          </a:p>
          <a:p>
            <a:r>
              <a:rPr lang="en-US" dirty="0" smtClean="0"/>
              <a:t>With the NESL option:</a:t>
            </a:r>
          </a:p>
          <a:p>
            <a:pPr lvl="1"/>
            <a:r>
              <a:rPr lang="en-US" dirty="0" smtClean="0"/>
              <a:t>You can test prior to having satisfied the 500-hour requirement.</a:t>
            </a:r>
          </a:p>
          <a:p>
            <a:pPr lvl="1"/>
            <a:r>
              <a:rPr lang="en-US" dirty="0" smtClean="0"/>
              <a:t>You can test prior to graduating from a massage therapy program.</a:t>
            </a:r>
          </a:p>
          <a:p>
            <a:pPr lvl="1"/>
            <a:r>
              <a:rPr lang="en-US" dirty="0" smtClean="0"/>
              <a:t>You can convert to national certification within 2 years of passing the exam under the NESL option. </a:t>
            </a:r>
            <a:endParaRPr lang="en-US" dirty="0"/>
          </a:p>
        </p:txBody>
      </p:sp>
      <p:pic>
        <p:nvPicPr>
          <p:cNvPr id="6" name="Picture 5"/>
          <p:cNvPicPr>
            <a:picLocks noChangeAspect="1"/>
          </p:cNvPicPr>
          <p:nvPr/>
        </p:nvPicPr>
        <p:blipFill>
          <a:blip r:embed="rId2"/>
          <a:stretch>
            <a:fillRect/>
          </a:stretch>
        </p:blipFill>
        <p:spPr>
          <a:xfrm>
            <a:off x="8413180" y="5445252"/>
            <a:ext cx="1199260" cy="102870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Portfolio review process	</a:t>
            </a:r>
            <a:endParaRPr lang="en-US" dirty="0"/>
          </a:p>
        </p:txBody>
      </p:sp>
      <p:sp>
        <p:nvSpPr>
          <p:cNvPr id="3" name="Content Placeholder 2"/>
          <p:cNvSpPr>
            <a:spLocks noGrp="1"/>
          </p:cNvSpPr>
          <p:nvPr>
            <p:ph sz="quarter" idx="1"/>
          </p:nvPr>
        </p:nvSpPr>
        <p:spPr>
          <a:xfrm>
            <a:off x="502920" y="1981200"/>
            <a:ext cx="8633460" cy="4492752"/>
          </a:xfrm>
        </p:spPr>
        <p:txBody>
          <a:bodyPr/>
          <a:lstStyle/>
          <a:p>
            <a:r>
              <a:rPr lang="en-US" dirty="0" smtClean="0"/>
              <a:t>If you do not have 500 hours of training from one massage therapy education institution, and you want to be Nationally Certified, then you will have to go through the Portfolio Review Process.</a:t>
            </a:r>
          </a:p>
          <a:p>
            <a:endParaRPr lang="en-US" dirty="0" smtClean="0"/>
          </a:p>
          <a:p>
            <a:r>
              <a:rPr lang="en-US" dirty="0" smtClean="0"/>
              <a:t>For all information regarding this process please refer to the National Certification Portfolio Review Handbook. </a:t>
            </a:r>
            <a:r>
              <a:rPr lang="en-US" sz="1800" dirty="0" smtClean="0"/>
              <a:t>(It can be downloaded off </a:t>
            </a:r>
            <a:r>
              <a:rPr lang="en-US" sz="1800" dirty="0" smtClean="0">
                <a:hlinkClick r:id="rId2"/>
              </a:rPr>
              <a:t>http://www.ncbtmb.org</a:t>
            </a:r>
            <a:r>
              <a:rPr lang="en-US" sz="1800" dirty="0" smtClean="0"/>
              <a:t>)</a:t>
            </a:r>
            <a:endParaRPr lang="en-US" sz="1800" dirty="0"/>
          </a:p>
        </p:txBody>
      </p:sp>
      <p:sp>
        <p:nvSpPr>
          <p:cNvPr id="4" name="Rectangle 3"/>
          <p:cNvSpPr/>
          <p:nvPr/>
        </p:nvSpPr>
        <p:spPr>
          <a:xfrm>
            <a:off x="4235615" y="6473952"/>
            <a:ext cx="4481665" cy="369332"/>
          </a:xfrm>
          <a:prstGeom prst="rect">
            <a:avLst/>
          </a:prstGeom>
        </p:spPr>
        <p:txBody>
          <a:bodyPr wrap="none">
            <a:spAutoFit/>
          </a:bodyPr>
          <a:lstStyle/>
          <a:p>
            <a:r>
              <a:rPr lang="en-US" dirty="0" smtClean="0"/>
              <a:t>TLC’s NCBTMB school code: 022140-00.</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57200"/>
            <a:ext cx="8214360" cy="1143000"/>
          </a:xfrm>
        </p:spPr>
        <p:txBody>
          <a:bodyPr/>
          <a:lstStyle/>
          <a:p>
            <a:r>
              <a:rPr lang="en-US" dirty="0" smtClean="0"/>
              <a:t>Important Info to know	</a:t>
            </a:r>
            <a:br>
              <a:rPr lang="en-US" dirty="0" smtClean="0"/>
            </a:br>
            <a:r>
              <a:rPr lang="en-US" dirty="0" smtClean="0"/>
              <a:t>	</a:t>
            </a:r>
            <a:endParaRPr lang="en-US" dirty="0"/>
          </a:p>
        </p:txBody>
      </p:sp>
      <p:sp>
        <p:nvSpPr>
          <p:cNvPr id="3" name="Content Placeholder 2"/>
          <p:cNvSpPr>
            <a:spLocks noGrp="1"/>
          </p:cNvSpPr>
          <p:nvPr>
            <p:ph sz="quarter" idx="1"/>
          </p:nvPr>
        </p:nvSpPr>
        <p:spPr/>
        <p:txBody>
          <a:bodyPr/>
          <a:lstStyle/>
          <a:p>
            <a:r>
              <a:rPr lang="en-US" dirty="0" smtClean="0"/>
              <a:t>Being Nationally Certified does not make you eligible for practicing Massage in Texas (or any other state).</a:t>
            </a:r>
          </a:p>
          <a:p>
            <a:endParaRPr lang="en-US" dirty="0" smtClean="0"/>
          </a:p>
          <a:p>
            <a:r>
              <a:rPr lang="en-US" dirty="0" smtClean="0"/>
              <a:t> Taking one of the NCBTMB’s exam is only </a:t>
            </a:r>
            <a:r>
              <a:rPr lang="en-US" b="1" dirty="0" smtClean="0"/>
              <a:t>apart</a:t>
            </a:r>
            <a:r>
              <a:rPr lang="en-US" dirty="0" smtClean="0"/>
              <a:t> of the licensure process. </a:t>
            </a:r>
          </a:p>
          <a:p>
            <a:endParaRPr lang="en-US" dirty="0" smtClean="0"/>
          </a:p>
          <a:p>
            <a:r>
              <a:rPr lang="en-US" dirty="0" smtClean="0"/>
              <a:t>In order to practice massage in Texas, you must get Licensed by the Texas Department of State Health Services.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smtClean="0"/>
              <a:t>Massage &amp; bodywork licensing examination </a:t>
            </a:r>
            <a:br>
              <a:rPr lang="en-US" sz="4000" dirty="0" smtClean="0"/>
            </a:br>
            <a:r>
              <a:rPr lang="en-US" sz="4000" dirty="0" smtClean="0"/>
              <a:t>(MBLEx)</a:t>
            </a:r>
            <a:endParaRPr lang="en-US" sz="4000" dirty="0"/>
          </a:p>
        </p:txBody>
      </p:sp>
      <p:sp>
        <p:nvSpPr>
          <p:cNvPr id="5" name="Text Placeholder 4"/>
          <p:cNvSpPr>
            <a:spLocks noGrp="1"/>
          </p:cNvSpPr>
          <p:nvPr>
            <p:ph type="body" idx="1"/>
          </p:nvPr>
        </p:nvSpPr>
        <p:spPr/>
        <p:txBody>
          <a:bodyPr/>
          <a:lstStyle/>
          <a:p>
            <a:r>
              <a:rPr lang="en-US" dirty="0" smtClean="0"/>
              <a:t>Developed &amp; Administered by the Federation of State Massage Therapy Boards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MBLEx</a:t>
            </a:r>
            <a:endParaRPr lang="en-US" dirty="0"/>
          </a:p>
        </p:txBody>
      </p:sp>
      <p:sp>
        <p:nvSpPr>
          <p:cNvPr id="5" name="Content Placeholder 4"/>
          <p:cNvSpPr>
            <a:spLocks noGrp="1"/>
          </p:cNvSpPr>
          <p:nvPr>
            <p:ph sz="quarter" idx="1"/>
          </p:nvPr>
        </p:nvSpPr>
        <p:spPr>
          <a:xfrm>
            <a:off x="502920" y="1600200"/>
            <a:ext cx="8465820" cy="5029200"/>
          </a:xfrm>
        </p:spPr>
        <p:txBody>
          <a:bodyPr>
            <a:normAutofit/>
          </a:bodyPr>
          <a:lstStyle/>
          <a:p>
            <a:r>
              <a:rPr lang="en-US" dirty="0" smtClean="0"/>
              <a:t>The examination was developed by the FSMTB, reflects entry level practice (rather than theory) and consists of </a:t>
            </a:r>
            <a:r>
              <a:rPr lang="en-US" b="1" dirty="0" smtClean="0"/>
              <a:t>125 multiple choice </a:t>
            </a:r>
            <a:r>
              <a:rPr lang="en-US" dirty="0" smtClean="0"/>
              <a:t>items. The exam costs $195.</a:t>
            </a:r>
          </a:p>
          <a:p>
            <a:endParaRPr lang="en-US" dirty="0" smtClean="0"/>
          </a:p>
          <a:p>
            <a:r>
              <a:rPr lang="en-US" dirty="0" smtClean="0"/>
              <a:t>38 </a:t>
            </a:r>
            <a:r>
              <a:rPr lang="en-US" dirty="0" smtClean="0"/>
              <a:t>States recognize the </a:t>
            </a:r>
            <a:r>
              <a:rPr lang="en-US" dirty="0" err="1" smtClean="0"/>
              <a:t>MBLEx</a:t>
            </a:r>
            <a:endParaRPr lang="en-US" dirty="0" smtClean="0"/>
          </a:p>
          <a:p>
            <a:endParaRPr lang="en-US" dirty="0" smtClean="0"/>
          </a:p>
          <a:p>
            <a:r>
              <a:rPr lang="en-US" dirty="0" smtClean="0"/>
              <a:t>The FSMTB has established two avenues of eligibility to take the MBLEx. </a:t>
            </a:r>
          </a:p>
          <a:p>
            <a:pPr lvl="1"/>
            <a:r>
              <a:rPr lang="en-US" dirty="0" smtClean="0"/>
              <a:t>The first is for individuals who apply directly to the FSMTB.</a:t>
            </a:r>
          </a:p>
          <a:p>
            <a:pPr lvl="1"/>
            <a:r>
              <a:rPr lang="en-US" dirty="0" smtClean="0"/>
              <a:t>The second is for those who apply directly through a State Licensing Board </a:t>
            </a:r>
            <a:r>
              <a:rPr lang="en-US" sz="2000" i="1" dirty="0" smtClean="0"/>
              <a:t>(The Texas Department of State Health Services does not allow this)</a:t>
            </a:r>
            <a:r>
              <a:rPr lang="en-US" dirty="0" smtClean="0"/>
              <a:t>.</a:t>
            </a:r>
          </a:p>
          <a:p>
            <a:endParaRPr lang="en-US" dirty="0" smtClean="0"/>
          </a:p>
        </p:txBody>
      </p:sp>
      <p:pic>
        <p:nvPicPr>
          <p:cNvPr id="6" name="Picture 5"/>
          <p:cNvPicPr>
            <a:picLocks noChangeAspect="1"/>
          </p:cNvPicPr>
          <p:nvPr/>
        </p:nvPicPr>
        <p:blipFill>
          <a:blip r:embed="rId2"/>
          <a:stretch>
            <a:fillRect/>
          </a:stretch>
        </p:blipFill>
        <p:spPr>
          <a:xfrm>
            <a:off x="7543801" y="122238"/>
            <a:ext cx="1940344" cy="1295400"/>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33400"/>
            <a:ext cx="8214360" cy="1066800"/>
          </a:xfrm>
        </p:spPr>
        <p:txBody>
          <a:bodyPr>
            <a:normAutofit fontScale="90000"/>
          </a:bodyPr>
          <a:lstStyle/>
          <a:p>
            <a:r>
              <a:rPr lang="en-US" sz="3333" dirty="0" smtClean="0"/>
              <a:t>MBLEx – </a:t>
            </a:r>
            <a:br>
              <a:rPr lang="en-US" sz="3333" dirty="0" smtClean="0"/>
            </a:br>
            <a:r>
              <a:rPr lang="en-US" sz="3333" dirty="0" smtClean="0"/>
              <a:t>Application Requirements</a:t>
            </a:r>
            <a:r>
              <a:rPr lang="en-US" sz="3600" dirty="0" smtClean="0"/>
              <a:t>	</a:t>
            </a:r>
            <a:endParaRPr lang="en-US" sz="3600" dirty="0"/>
          </a:p>
        </p:txBody>
      </p:sp>
      <p:sp>
        <p:nvSpPr>
          <p:cNvPr id="3" name="Content Placeholder 2"/>
          <p:cNvSpPr>
            <a:spLocks noGrp="1"/>
          </p:cNvSpPr>
          <p:nvPr>
            <p:ph sz="quarter" idx="1"/>
          </p:nvPr>
        </p:nvSpPr>
        <p:spPr>
          <a:xfrm>
            <a:off x="502920" y="1828800"/>
            <a:ext cx="8549640" cy="4724400"/>
          </a:xfrm>
        </p:spPr>
        <p:txBody>
          <a:bodyPr>
            <a:normAutofit/>
          </a:bodyPr>
          <a:lstStyle/>
          <a:p>
            <a:r>
              <a:rPr lang="en-US" dirty="0" smtClean="0"/>
              <a:t>Verify that you have reviewed the content outline and have education and training in the content subject areas;</a:t>
            </a:r>
          </a:p>
          <a:p>
            <a:endParaRPr lang="en-US" dirty="0" smtClean="0"/>
          </a:p>
          <a:p>
            <a:r>
              <a:rPr lang="en-US" dirty="0" smtClean="0"/>
              <a:t>Acknowledge and agree in writing to abide by FSMTB policies; and </a:t>
            </a:r>
          </a:p>
          <a:p>
            <a:endParaRPr lang="en-US" dirty="0" smtClean="0"/>
          </a:p>
          <a:p>
            <a:r>
              <a:rPr lang="en-US" dirty="0" smtClean="0"/>
              <a:t>Pay the required fee.</a:t>
            </a:r>
          </a:p>
        </p:txBody>
      </p:sp>
      <p:pic>
        <p:nvPicPr>
          <p:cNvPr id="4" name="Picture 3"/>
          <p:cNvPicPr>
            <a:picLocks noChangeAspect="1"/>
          </p:cNvPicPr>
          <p:nvPr/>
        </p:nvPicPr>
        <p:blipFill>
          <a:blip r:embed="rId2"/>
          <a:stretch>
            <a:fillRect/>
          </a:stretch>
        </p:blipFill>
        <p:spPr>
          <a:xfrm>
            <a:off x="4749804" y="5181600"/>
            <a:ext cx="3967477" cy="137160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3562"/>
            <a:ext cx="8214360" cy="808038"/>
          </a:xfrm>
        </p:spPr>
        <p:txBody>
          <a:bodyPr/>
          <a:lstStyle/>
          <a:p>
            <a:r>
              <a:rPr lang="en-US" dirty="0" smtClean="0"/>
              <a:t>Content Outline</a:t>
            </a:r>
            <a:endParaRPr lang="en-US" dirty="0"/>
          </a:p>
        </p:txBody>
      </p:sp>
      <p:sp>
        <p:nvSpPr>
          <p:cNvPr id="3" name="Content Placeholder 2"/>
          <p:cNvSpPr>
            <a:spLocks noGrp="1"/>
          </p:cNvSpPr>
          <p:nvPr>
            <p:ph sz="quarter" idx="1"/>
          </p:nvPr>
        </p:nvSpPr>
        <p:spPr>
          <a:xfrm>
            <a:off x="457200" y="1371600"/>
            <a:ext cx="8915400" cy="5287962"/>
          </a:xfrm>
        </p:spPr>
        <p:txBody>
          <a:bodyPr>
            <a:normAutofit fontScale="92500" lnSpcReduction="10000"/>
          </a:bodyPr>
          <a:lstStyle/>
          <a:p>
            <a:endParaRPr lang="en-US" dirty="0" smtClean="0"/>
          </a:p>
          <a:p>
            <a:r>
              <a:rPr lang="en-US" dirty="0" smtClean="0"/>
              <a:t>14% - Anatomy &amp; Physiology </a:t>
            </a:r>
          </a:p>
          <a:p>
            <a:r>
              <a:rPr lang="en-US" dirty="0" smtClean="0"/>
              <a:t>11% - Kinesiology</a:t>
            </a:r>
          </a:p>
          <a:p>
            <a:r>
              <a:rPr lang="en-US" dirty="0" smtClean="0"/>
              <a:t>13% - Pathology, Contraindications, Areas of Caution, Special Populations </a:t>
            </a:r>
          </a:p>
          <a:p>
            <a:r>
              <a:rPr lang="en-US" dirty="0" smtClean="0"/>
              <a:t>17% - Benefits &amp; Physiological effects of techniques that manipulate soft tissue</a:t>
            </a:r>
          </a:p>
          <a:p>
            <a:r>
              <a:rPr lang="en-US" dirty="0" smtClean="0"/>
              <a:t>17%</a:t>
            </a:r>
            <a:r>
              <a:rPr lang="en-US" dirty="0" smtClean="0"/>
              <a:t> Client </a:t>
            </a:r>
            <a:r>
              <a:rPr lang="en-US" dirty="0" smtClean="0"/>
              <a:t>assessment, reassessment &amp; treatment planning </a:t>
            </a:r>
          </a:p>
          <a:p>
            <a:r>
              <a:rPr lang="en-US" dirty="0" smtClean="0"/>
              <a:t>5% - Overview of Massage &amp; Bodywork History/Culture &amp; Modalities </a:t>
            </a:r>
          </a:p>
          <a:p>
            <a:r>
              <a:rPr lang="en-US" dirty="0" smtClean="0"/>
              <a:t>13% - Ethics, Boundaries, Laws, Regulations </a:t>
            </a:r>
          </a:p>
          <a:p>
            <a:r>
              <a:rPr lang="en-US" dirty="0" smtClean="0"/>
              <a:t>10% - Guidelines for professional practice</a:t>
            </a:r>
          </a:p>
          <a:p>
            <a:endParaRPr lang="en-US" dirty="0" smtClean="0"/>
          </a:p>
          <a:p>
            <a:pPr>
              <a:buNone/>
            </a:pPr>
            <a:r>
              <a:rPr lang="en-US" sz="1297" dirty="0" smtClean="0"/>
              <a:t>Looking for a more specific content outline - </a:t>
            </a:r>
            <a:r>
              <a:rPr lang="en-US" sz="1297" dirty="0" smtClean="0">
                <a:hlinkClick r:id="rId2"/>
              </a:rPr>
              <a:t>http://www.fsmtb.org/siteMap.html</a:t>
            </a:r>
            <a:r>
              <a:rPr lang="en-US" sz="1297" dirty="0" smtClean="0"/>
              <a:t> (download  “MBLEx Content Outline” )</a:t>
            </a:r>
          </a:p>
          <a:p>
            <a:pPr>
              <a:buNone/>
            </a:pPr>
            <a:endParaRPr lang="en-US" dirty="0" smtClean="0"/>
          </a:p>
          <a:p>
            <a:endParaRPr lang="en-US" dirty="0" smtClean="0"/>
          </a:p>
          <a:p>
            <a:endParaRPr lang="en-US" dirty="0"/>
          </a:p>
        </p:txBody>
      </p:sp>
      <p:pic>
        <p:nvPicPr>
          <p:cNvPr id="5" name="Picture 4"/>
          <p:cNvPicPr>
            <a:picLocks noChangeAspect="1"/>
          </p:cNvPicPr>
          <p:nvPr/>
        </p:nvPicPr>
        <p:blipFill>
          <a:blip r:embed="rId3"/>
          <a:stretch>
            <a:fillRect/>
          </a:stretch>
        </p:blipFill>
        <p:spPr>
          <a:xfrm>
            <a:off x="6790007" y="319088"/>
            <a:ext cx="1927274" cy="1739900"/>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MBLEx – miscellaneous facts</a:t>
            </a:r>
            <a:endParaRPr lang="en-US" dirty="0"/>
          </a:p>
        </p:txBody>
      </p:sp>
      <p:sp>
        <p:nvSpPr>
          <p:cNvPr id="3" name="Content Placeholder 2"/>
          <p:cNvSpPr>
            <a:spLocks noGrp="1"/>
          </p:cNvSpPr>
          <p:nvPr>
            <p:ph sz="quarter" idx="1"/>
          </p:nvPr>
        </p:nvSpPr>
        <p:spPr>
          <a:xfrm>
            <a:off x="502920" y="1905000"/>
            <a:ext cx="8801100" cy="4568952"/>
          </a:xfrm>
        </p:spPr>
        <p:txBody>
          <a:bodyPr>
            <a:normAutofit/>
          </a:bodyPr>
          <a:lstStyle/>
          <a:p>
            <a:r>
              <a:rPr lang="en-US" dirty="0" smtClean="0"/>
              <a:t>The FSMTB examination is administered year-round at test sites across the US.</a:t>
            </a:r>
          </a:p>
          <a:p>
            <a:endParaRPr lang="en-US" dirty="0" smtClean="0"/>
          </a:p>
          <a:p>
            <a:r>
              <a:rPr lang="en-US" dirty="0" smtClean="0"/>
              <a:t>Once you are approved to test, you will receive a Notice to Schedule that you must use to register for the test date and test site of your choice.</a:t>
            </a:r>
          </a:p>
          <a:p>
            <a:endParaRPr lang="en-US" dirty="0" smtClean="0"/>
          </a:p>
          <a:p>
            <a:r>
              <a:rPr lang="en-US" dirty="0" smtClean="0"/>
              <a:t>After you schedule your examination you will receive specific info in the mail about the date, time, and location of the test you are registered to take.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MBLEx – miscellaneous facts</a:t>
            </a:r>
            <a:endParaRPr lang="en-US" dirty="0"/>
          </a:p>
        </p:txBody>
      </p:sp>
      <p:sp>
        <p:nvSpPr>
          <p:cNvPr id="3" name="Content Placeholder 2"/>
          <p:cNvSpPr>
            <a:spLocks noGrp="1"/>
          </p:cNvSpPr>
          <p:nvPr>
            <p:ph sz="quarter" idx="1"/>
          </p:nvPr>
        </p:nvSpPr>
        <p:spPr>
          <a:xfrm>
            <a:off x="502920" y="1828800"/>
            <a:ext cx="8214360" cy="4873752"/>
          </a:xfrm>
        </p:spPr>
        <p:txBody>
          <a:bodyPr/>
          <a:lstStyle/>
          <a:p>
            <a:r>
              <a:rPr lang="en-US" dirty="0" smtClean="0"/>
              <a:t>A tutorial is available at </a:t>
            </a:r>
            <a:r>
              <a:rPr lang="en-US" dirty="0" smtClean="0">
                <a:hlinkClick r:id="rId2"/>
              </a:rPr>
              <a:t>http://www.pearsonvue.com</a:t>
            </a:r>
            <a:r>
              <a:rPr lang="en-US" dirty="0" smtClean="0">
                <a:hlinkClick r:id="rId3"/>
              </a:rPr>
              <a:t>/fsmtb</a:t>
            </a:r>
            <a:r>
              <a:rPr lang="en-US" dirty="0" smtClean="0"/>
              <a:t> for candidates to learn to navigate the test on computer and to familiarize themselves with the computer based testing experience. </a:t>
            </a:r>
          </a:p>
          <a:p>
            <a:endParaRPr lang="en-US" sz="1800" dirty="0" smtClean="0"/>
          </a:p>
          <a:p>
            <a:r>
              <a:rPr lang="en-US" dirty="0" smtClean="0"/>
              <a:t>Candidates will receive their official Score Report at the test center, upon competing the examination. </a:t>
            </a:r>
          </a:p>
          <a:p>
            <a:endParaRPr lang="en-US"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0" y="2438400"/>
            <a:ext cx="7543800" cy="2053590"/>
          </a:xfrm>
        </p:spPr>
        <p:txBody>
          <a:bodyPr>
            <a:normAutofit/>
          </a:bodyPr>
          <a:lstStyle/>
          <a:p>
            <a:r>
              <a:rPr lang="en-US" sz="3600" dirty="0" smtClean="0"/>
              <a:t>Which Exam should you take?</a:t>
            </a:r>
            <a:endParaRPr lang="en-US" sz="3600"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2514600" y="2895600"/>
            <a:ext cx="7040880" cy="2053590"/>
          </a:xfrm>
        </p:spPr>
        <p:txBody>
          <a:bodyPr>
            <a:normAutofit/>
          </a:bodyPr>
          <a:lstStyle/>
          <a:p>
            <a:r>
              <a:rPr lang="en-US" sz="4400" dirty="0" smtClean="0"/>
              <a:t>National Certification </a:t>
            </a:r>
            <a:endParaRPr lang="en-US" sz="4400" dirty="0"/>
          </a:p>
        </p:txBody>
      </p:sp>
      <p:sp>
        <p:nvSpPr>
          <p:cNvPr id="3" name="Rectangle 2"/>
          <p:cNvSpPr/>
          <p:nvPr/>
        </p:nvSpPr>
        <p:spPr>
          <a:xfrm>
            <a:off x="2514600" y="4949190"/>
            <a:ext cx="4481665" cy="369332"/>
          </a:xfrm>
          <a:prstGeom prst="rect">
            <a:avLst/>
          </a:prstGeom>
        </p:spPr>
        <p:txBody>
          <a:bodyPr wrap="none">
            <a:spAutoFit/>
          </a:bodyPr>
          <a:lstStyle/>
          <a:p>
            <a:r>
              <a:rPr lang="en-US" dirty="0" smtClean="0"/>
              <a:t>TLC’s NCBTMB school code: 022140-00.</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title"/>
          </p:nvPr>
        </p:nvSpPr>
        <p:spPr>
          <a:xfrm>
            <a:off x="502920" y="320675"/>
            <a:ext cx="8298180" cy="730250"/>
          </a:xfrm>
        </p:spPr>
        <p:txBody>
          <a:bodyPr/>
          <a:lstStyle/>
          <a:p>
            <a:pPr algn="ctr"/>
            <a:r>
              <a:rPr lang="en-US" dirty="0" smtClean="0"/>
              <a:t>Comparison between ncetmb and MBLEx</a:t>
            </a:r>
            <a:endParaRPr lang="en-US" dirty="0"/>
          </a:p>
        </p:txBody>
      </p:sp>
      <p:sp>
        <p:nvSpPr>
          <p:cNvPr id="7" name="Content Placeholder 6"/>
          <p:cNvSpPr>
            <a:spLocks noGrp="1"/>
          </p:cNvSpPr>
          <p:nvPr>
            <p:ph sz="quarter" idx="2"/>
          </p:nvPr>
        </p:nvSpPr>
        <p:spPr>
          <a:xfrm>
            <a:off x="502920" y="2133600"/>
            <a:ext cx="4023360" cy="4495800"/>
          </a:xfrm>
        </p:spPr>
        <p:txBody>
          <a:bodyPr>
            <a:normAutofit fontScale="92500" lnSpcReduction="10000"/>
          </a:bodyPr>
          <a:lstStyle/>
          <a:p>
            <a:r>
              <a:rPr lang="en-US" dirty="0" smtClean="0"/>
              <a:t>25 questions on Body Systems</a:t>
            </a:r>
          </a:p>
          <a:p>
            <a:r>
              <a:rPr lang="en-US" dirty="0" smtClean="0"/>
              <a:t>42 questions on Anatomy, Physiology &amp; Kinesiology</a:t>
            </a:r>
          </a:p>
          <a:p>
            <a:r>
              <a:rPr lang="en-US" dirty="0" smtClean="0"/>
              <a:t>18 questions on Pathology</a:t>
            </a:r>
          </a:p>
          <a:p>
            <a:r>
              <a:rPr lang="en-US" dirty="0" smtClean="0"/>
              <a:t>30 on Massage &amp; Bodywork Assessment</a:t>
            </a:r>
          </a:p>
          <a:p>
            <a:r>
              <a:rPr lang="en-US" dirty="0" smtClean="0"/>
              <a:t>35 questions on Massage &amp; Bodywork Application</a:t>
            </a:r>
          </a:p>
          <a:p>
            <a:r>
              <a:rPr lang="en-US" dirty="0" smtClean="0"/>
              <a:t>10 question of Professional Massage Standards, Ethics, Business &amp; Legal Practices</a:t>
            </a:r>
          </a:p>
          <a:p>
            <a:pPr>
              <a:buNone/>
            </a:pPr>
            <a:endParaRPr lang="en-US" dirty="0"/>
          </a:p>
        </p:txBody>
      </p:sp>
      <p:sp>
        <p:nvSpPr>
          <p:cNvPr id="11" name="Content Placeholder 10"/>
          <p:cNvSpPr>
            <a:spLocks noGrp="1"/>
          </p:cNvSpPr>
          <p:nvPr>
            <p:ph sz="quarter" idx="4"/>
          </p:nvPr>
        </p:nvSpPr>
        <p:spPr>
          <a:xfrm>
            <a:off x="4809173" y="2133600"/>
            <a:ext cx="4023360" cy="4343400"/>
          </a:xfrm>
        </p:spPr>
        <p:txBody>
          <a:bodyPr>
            <a:normAutofit fontScale="85000" lnSpcReduction="10000"/>
          </a:bodyPr>
          <a:lstStyle/>
          <a:p>
            <a:r>
              <a:rPr lang="en-US" dirty="0" smtClean="0"/>
              <a:t>18 questions on Anatomy &amp; Physiology </a:t>
            </a:r>
          </a:p>
          <a:p>
            <a:r>
              <a:rPr lang="en-US" dirty="0" smtClean="0"/>
              <a:t>14 questions on Kinesiology</a:t>
            </a:r>
          </a:p>
          <a:p>
            <a:r>
              <a:rPr lang="en-US" dirty="0" smtClean="0"/>
              <a:t>16 questions on Pathology</a:t>
            </a:r>
          </a:p>
          <a:p>
            <a:r>
              <a:rPr lang="en-US" dirty="0" smtClean="0"/>
              <a:t>21 questions on Benefits &amp; Physiological Effects</a:t>
            </a:r>
          </a:p>
          <a:p>
            <a:r>
              <a:rPr lang="en-US" dirty="0" smtClean="0"/>
              <a:t>21 questions on Client Assessment &amp; Treatment</a:t>
            </a:r>
          </a:p>
          <a:p>
            <a:r>
              <a:rPr lang="en-US" dirty="0" smtClean="0"/>
              <a:t>6 on History/Culture</a:t>
            </a:r>
          </a:p>
          <a:p>
            <a:r>
              <a:rPr lang="en-US" dirty="0" smtClean="0"/>
              <a:t>16 on Ethics, Boundaries &amp; Laws</a:t>
            </a:r>
          </a:p>
          <a:p>
            <a:r>
              <a:rPr lang="en-US" dirty="0" smtClean="0"/>
              <a:t>13 questions on Business &amp; Professional Practices</a:t>
            </a:r>
          </a:p>
          <a:p>
            <a:endParaRPr lang="en-US" dirty="0"/>
          </a:p>
        </p:txBody>
      </p:sp>
      <p:sp>
        <p:nvSpPr>
          <p:cNvPr id="9" name="Text Placeholder 8"/>
          <p:cNvSpPr>
            <a:spLocks noGrp="1"/>
          </p:cNvSpPr>
          <p:nvPr>
            <p:ph type="body" sz="quarter" idx="1"/>
          </p:nvPr>
        </p:nvSpPr>
        <p:spPr>
          <a:xfrm>
            <a:off x="502920" y="1240536"/>
            <a:ext cx="4023360" cy="658368"/>
          </a:xfrm>
        </p:spPr>
        <p:txBody>
          <a:bodyPr/>
          <a:lstStyle/>
          <a:p>
            <a:pPr algn="ctr"/>
            <a:r>
              <a:rPr lang="en-US" dirty="0" smtClean="0"/>
              <a:t>NCETMB			</a:t>
            </a:r>
            <a:endParaRPr lang="en-US" dirty="0"/>
          </a:p>
        </p:txBody>
      </p:sp>
      <p:sp>
        <p:nvSpPr>
          <p:cNvPr id="10" name="Text Placeholder 9"/>
          <p:cNvSpPr>
            <a:spLocks noGrp="1"/>
          </p:cNvSpPr>
          <p:nvPr>
            <p:ph type="body" sz="quarter" idx="3"/>
          </p:nvPr>
        </p:nvSpPr>
        <p:spPr>
          <a:xfrm>
            <a:off x="4777740" y="1240536"/>
            <a:ext cx="4023360" cy="658368"/>
          </a:xfrm>
        </p:spPr>
        <p:txBody>
          <a:bodyPr/>
          <a:lstStyle/>
          <a:p>
            <a:pPr algn="ctr"/>
            <a:r>
              <a:rPr lang="en-US" dirty="0" smtClean="0"/>
              <a:t>MBLEx</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19881"/>
            <a:ext cx="8214360" cy="731838"/>
          </a:xfrm>
        </p:spPr>
        <p:txBody>
          <a:bodyPr>
            <a:normAutofit/>
          </a:bodyPr>
          <a:lstStyle/>
          <a:p>
            <a:r>
              <a:rPr lang="en-US" dirty="0" smtClean="0"/>
              <a:t>How to study for the exams</a:t>
            </a:r>
            <a:endParaRPr lang="en-US" dirty="0"/>
          </a:p>
        </p:txBody>
      </p:sp>
      <p:sp>
        <p:nvSpPr>
          <p:cNvPr id="3" name="Content Placeholder 2"/>
          <p:cNvSpPr>
            <a:spLocks noGrp="1"/>
          </p:cNvSpPr>
          <p:nvPr>
            <p:ph sz="quarter" idx="1"/>
          </p:nvPr>
        </p:nvSpPr>
        <p:spPr>
          <a:xfrm>
            <a:off x="502920" y="1219200"/>
            <a:ext cx="8214360" cy="4873752"/>
          </a:xfrm>
        </p:spPr>
        <p:txBody>
          <a:bodyPr/>
          <a:lstStyle/>
          <a:p>
            <a:r>
              <a:rPr lang="en-US" sz="1500" dirty="0" smtClean="0"/>
              <a:t>Massage-</a:t>
            </a:r>
            <a:r>
              <a:rPr lang="en-US" sz="1500" dirty="0" err="1" smtClean="0"/>
              <a:t>exam.com</a:t>
            </a:r>
            <a:r>
              <a:rPr lang="en-US" sz="1500" dirty="0" smtClean="0"/>
              <a:t> </a:t>
            </a:r>
          </a:p>
          <a:p>
            <a:r>
              <a:rPr lang="en-US" sz="1500" dirty="0" err="1" smtClean="0"/>
              <a:t>Massageprep.com</a:t>
            </a:r>
            <a:endParaRPr lang="en-US" sz="1500" dirty="0" smtClean="0"/>
          </a:p>
          <a:p>
            <a:r>
              <a:rPr lang="en-US" sz="1500" dirty="0" err="1" smtClean="0"/>
              <a:t>M</a:t>
            </a:r>
            <a:r>
              <a:rPr lang="en-US" sz="1500" dirty="0" err="1" smtClean="0"/>
              <a:t>assagetherapyexam.com</a:t>
            </a:r>
            <a:endParaRPr lang="en-US" sz="1500" dirty="0" smtClean="0"/>
          </a:p>
          <a:p>
            <a:endParaRPr lang="en-US" sz="1500" dirty="0" smtClean="0"/>
          </a:p>
          <a:p>
            <a:endParaRPr lang="en-US" dirty="0"/>
          </a:p>
        </p:txBody>
      </p:sp>
      <p:pic>
        <p:nvPicPr>
          <p:cNvPr id="4" name="Picture 3"/>
          <p:cNvPicPr>
            <a:picLocks noChangeAspect="1"/>
          </p:cNvPicPr>
          <p:nvPr/>
        </p:nvPicPr>
        <p:blipFill>
          <a:blip r:embed="rId2"/>
          <a:stretch>
            <a:fillRect/>
          </a:stretch>
        </p:blipFill>
        <p:spPr>
          <a:xfrm>
            <a:off x="3733800" y="2084725"/>
            <a:ext cx="1857022" cy="2387600"/>
          </a:xfrm>
          <a:prstGeom prst="rect">
            <a:avLst/>
          </a:prstGeom>
        </p:spPr>
      </p:pic>
      <p:pic>
        <p:nvPicPr>
          <p:cNvPr id="7" name="Picture 6"/>
          <p:cNvPicPr>
            <a:picLocks noChangeAspect="1"/>
          </p:cNvPicPr>
          <p:nvPr/>
        </p:nvPicPr>
        <p:blipFill>
          <a:blip r:embed="rId3"/>
          <a:stretch>
            <a:fillRect/>
          </a:stretch>
        </p:blipFill>
        <p:spPr>
          <a:xfrm>
            <a:off x="746192" y="2232523"/>
            <a:ext cx="1860415" cy="2415677"/>
          </a:xfrm>
          <a:prstGeom prst="rect">
            <a:avLst/>
          </a:prstGeom>
        </p:spPr>
      </p:pic>
      <p:pic>
        <p:nvPicPr>
          <p:cNvPr id="8" name="Picture 7"/>
          <p:cNvPicPr>
            <a:picLocks noChangeAspect="1"/>
          </p:cNvPicPr>
          <p:nvPr/>
        </p:nvPicPr>
        <p:blipFill>
          <a:blip r:embed="rId4"/>
          <a:stretch>
            <a:fillRect/>
          </a:stretch>
        </p:blipFill>
        <p:spPr>
          <a:xfrm>
            <a:off x="1905000" y="4876800"/>
            <a:ext cx="5980983" cy="1981200"/>
          </a:xfrm>
          <a:prstGeom prst="rect">
            <a:avLst/>
          </a:prstGeom>
        </p:spPr>
      </p:pic>
      <p:pic>
        <p:nvPicPr>
          <p:cNvPr id="9" name="Picture 8"/>
          <p:cNvPicPr>
            <a:picLocks noChangeAspect="1"/>
          </p:cNvPicPr>
          <p:nvPr/>
        </p:nvPicPr>
        <p:blipFill>
          <a:blip r:embed="rId5"/>
          <a:stretch>
            <a:fillRect/>
          </a:stretch>
        </p:blipFill>
        <p:spPr>
          <a:xfrm>
            <a:off x="6629400" y="2057400"/>
            <a:ext cx="1857022" cy="2414925"/>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smtClean="0"/>
              <a:t>STATE LICENSURE</a:t>
            </a:r>
            <a:endParaRPr lang="en-US" sz="4000" dirty="0"/>
          </a:p>
        </p:txBody>
      </p:sp>
      <p:sp>
        <p:nvSpPr>
          <p:cNvPr id="7" name="Text Placeholder 6"/>
          <p:cNvSpPr>
            <a:spLocks noGrp="1"/>
          </p:cNvSpPr>
          <p:nvPr>
            <p:ph type="body" idx="1"/>
          </p:nvPr>
        </p:nvSpPr>
        <p:spPr/>
        <p:txBody>
          <a:bodyPr>
            <a:normAutofit/>
          </a:bodyPr>
          <a:lstStyle/>
          <a:p>
            <a:r>
              <a:rPr lang="en-US" sz="1600" dirty="0" smtClean="0"/>
              <a:t>How to get licensed after you have taken the MBLEx and/or one or the National Certification Exams</a:t>
            </a:r>
            <a:endParaRPr lang="en-US" sz="16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Reporting MBLEx scores to </a:t>
            </a:r>
            <a:br>
              <a:rPr lang="en-US" dirty="0" smtClean="0"/>
            </a:br>
            <a:r>
              <a:rPr lang="en-US" dirty="0" smtClean="0"/>
              <a:t>licensing boards</a:t>
            </a:r>
            <a:endParaRPr lang="en-US" dirty="0"/>
          </a:p>
        </p:txBody>
      </p:sp>
      <p:sp>
        <p:nvSpPr>
          <p:cNvPr id="5" name="Content Placeholder 4"/>
          <p:cNvSpPr>
            <a:spLocks noGrp="1"/>
          </p:cNvSpPr>
          <p:nvPr>
            <p:ph sz="quarter" idx="1"/>
          </p:nvPr>
        </p:nvSpPr>
        <p:spPr>
          <a:xfrm>
            <a:off x="502920" y="1981200"/>
            <a:ext cx="8214360" cy="4492752"/>
          </a:xfrm>
        </p:spPr>
        <p:txBody>
          <a:bodyPr/>
          <a:lstStyle/>
          <a:p>
            <a:r>
              <a:rPr lang="en-US" dirty="0" smtClean="0"/>
              <a:t>When you apply for the MBLEx, there will be a spot on the application to indicate where you want your exam score sent. </a:t>
            </a:r>
          </a:p>
          <a:p>
            <a:r>
              <a:rPr lang="en-US" dirty="0" smtClean="0"/>
              <a:t>However, if you forget to specify where to send your score you may request your exam results to be reported to a State Licensing Agency by completing the MBLEx Mobility Form, and mailing or faxing it, along with the appropriate fee, to FSMTB.</a:t>
            </a:r>
            <a:endParaRPr lang="en-US" dirty="0"/>
          </a:p>
        </p:txBody>
      </p:sp>
      <p:pic>
        <p:nvPicPr>
          <p:cNvPr id="6" name="Picture 5"/>
          <p:cNvPicPr>
            <a:picLocks noChangeAspect="1"/>
          </p:cNvPicPr>
          <p:nvPr/>
        </p:nvPicPr>
        <p:blipFill>
          <a:blip r:embed="rId2"/>
          <a:stretch>
            <a:fillRect/>
          </a:stretch>
        </p:blipFill>
        <p:spPr>
          <a:xfrm>
            <a:off x="922020" y="5744130"/>
            <a:ext cx="6062980" cy="729823"/>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Reporting your national certification exam score to licensing boards</a:t>
            </a:r>
            <a:endParaRPr lang="en-US" dirty="0"/>
          </a:p>
        </p:txBody>
      </p:sp>
      <p:sp>
        <p:nvSpPr>
          <p:cNvPr id="3" name="Content Placeholder 2"/>
          <p:cNvSpPr>
            <a:spLocks noGrp="1"/>
          </p:cNvSpPr>
          <p:nvPr>
            <p:ph sz="quarter" idx="1"/>
          </p:nvPr>
        </p:nvSpPr>
        <p:spPr/>
        <p:txBody>
          <a:bodyPr/>
          <a:lstStyle/>
          <a:p>
            <a:r>
              <a:rPr lang="en-US" dirty="0" smtClean="0"/>
              <a:t>If your state requires that you send them an official copy of your score, you will need to complete the </a:t>
            </a:r>
            <a:r>
              <a:rPr lang="en-US" i="1" dirty="0" smtClean="0"/>
              <a:t>Official Score Report Request Form</a:t>
            </a:r>
            <a:r>
              <a:rPr lang="en-US" dirty="0" smtClean="0"/>
              <a:t>, contained in the candidate handbook </a:t>
            </a:r>
            <a:r>
              <a:rPr lang="en-US" sz="2000" i="1" dirty="0" smtClean="0"/>
              <a:t>(Texas requires an official report)</a:t>
            </a:r>
            <a:r>
              <a:rPr lang="en-US" dirty="0" smtClean="0"/>
              <a:t>.</a:t>
            </a:r>
          </a:p>
          <a:p>
            <a:endParaRPr lang="en-US" sz="1050" dirty="0" smtClean="0"/>
          </a:p>
          <a:p>
            <a:r>
              <a:rPr lang="en-US" dirty="0" smtClean="0"/>
              <a:t>After exam is taken, official score report requests must be made in writing by the candidate and submitted directly to the testing company (Pearson VUE). </a:t>
            </a:r>
          </a:p>
          <a:p>
            <a:endParaRPr lang="en-US" sz="1000" dirty="0" smtClean="0"/>
          </a:p>
          <a:p>
            <a:r>
              <a:rPr lang="en-US" dirty="0" smtClean="0"/>
              <a:t>Each report is $15.</a:t>
            </a:r>
          </a:p>
          <a:p>
            <a:pPr lvl="1"/>
            <a:endParaRPr lang="en-US" dirty="0" smtClean="0"/>
          </a:p>
          <a:p>
            <a:endParaRPr lang="en-US" dirty="0"/>
          </a:p>
        </p:txBody>
      </p:sp>
      <p:pic>
        <p:nvPicPr>
          <p:cNvPr id="4" name="Picture 3"/>
          <p:cNvPicPr>
            <a:picLocks noChangeAspect="1"/>
          </p:cNvPicPr>
          <p:nvPr/>
        </p:nvPicPr>
        <p:blipFill>
          <a:blip r:embed="rId2"/>
          <a:stretch>
            <a:fillRect/>
          </a:stretch>
        </p:blipFill>
        <p:spPr>
          <a:xfrm>
            <a:off x="754380" y="5623052"/>
            <a:ext cx="7068820" cy="850900"/>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to get licensed in the state of Texas</a:t>
            </a:r>
            <a:endParaRPr lang="en-US" dirty="0"/>
          </a:p>
        </p:txBody>
      </p:sp>
      <p:sp>
        <p:nvSpPr>
          <p:cNvPr id="3" name="Content Placeholder 2"/>
          <p:cNvSpPr>
            <a:spLocks noGrp="1"/>
          </p:cNvSpPr>
          <p:nvPr>
            <p:ph sz="quarter" idx="1"/>
          </p:nvPr>
        </p:nvSpPr>
        <p:spPr>
          <a:xfrm>
            <a:off x="502920" y="1600200"/>
            <a:ext cx="9052560" cy="5105400"/>
          </a:xfrm>
        </p:spPr>
        <p:txBody>
          <a:bodyPr>
            <a:normAutofit fontScale="77500" lnSpcReduction="20000"/>
          </a:bodyPr>
          <a:lstStyle/>
          <a:p>
            <a:r>
              <a:rPr lang="en-US" dirty="0" smtClean="0"/>
              <a:t>Read the Massage Therapy Act (Texas Occupations Code, Chapter 455) and the rules relating to massage therapy license (25 Texas Administrative Code, (TAC) Chapter 140) before completing the application.</a:t>
            </a:r>
          </a:p>
          <a:p>
            <a:pPr>
              <a:buNone/>
            </a:pPr>
            <a:endParaRPr lang="en-US" dirty="0" smtClean="0"/>
          </a:p>
          <a:p>
            <a:r>
              <a:rPr lang="en-US" dirty="0" smtClean="0"/>
              <a:t>Answer all questions on the application completely (submit application online or by mail).</a:t>
            </a:r>
          </a:p>
          <a:p>
            <a:endParaRPr lang="en-US" dirty="0" smtClean="0"/>
          </a:p>
          <a:p>
            <a:r>
              <a:rPr lang="en-US" dirty="0" smtClean="0"/>
              <a:t>Attach the application fee of $117.</a:t>
            </a:r>
          </a:p>
          <a:p>
            <a:endParaRPr lang="en-US" dirty="0" smtClean="0"/>
          </a:p>
          <a:p>
            <a:r>
              <a:rPr lang="en-US" dirty="0" smtClean="0"/>
              <a:t>Attach an official transcript or notarized copy of your transcript.</a:t>
            </a:r>
          </a:p>
          <a:p>
            <a:endParaRPr lang="en-US" dirty="0" smtClean="0"/>
          </a:p>
          <a:p>
            <a:r>
              <a:rPr lang="en-US" dirty="0" smtClean="0"/>
              <a:t>Attach a copy of your social security card.</a:t>
            </a:r>
          </a:p>
          <a:p>
            <a:pPr>
              <a:buNone/>
            </a:pPr>
            <a:endParaRPr lang="en-US" dirty="0" smtClean="0"/>
          </a:p>
          <a:p>
            <a:r>
              <a:rPr lang="en-US" dirty="0" smtClean="0"/>
              <a:t>Attach proof of jurisprudence exam $ 35 (for all applications postmarked on or after 6/1/09). </a:t>
            </a:r>
            <a:r>
              <a:rPr lang="en-US" dirty="0" smtClean="0">
                <a:hlinkClick r:id="rId2"/>
              </a:rPr>
              <a:t>http://www.dshs.state.tx.us/massage/mt_jurisprudence.shtm</a:t>
            </a:r>
            <a:endParaRPr lang="en-US" dirty="0" smtClean="0"/>
          </a:p>
          <a:p>
            <a:pPr lvl="1"/>
            <a:endParaRPr lang="en-US" dirty="0" smtClean="0"/>
          </a:p>
          <a:p>
            <a:r>
              <a:rPr lang="en-US" dirty="0" smtClean="0"/>
              <a:t>Attach required documents for questions 14-15 (if you answered yes).</a:t>
            </a:r>
          </a:p>
          <a:p>
            <a:pPr>
              <a:buNone/>
            </a:pPr>
            <a:endParaRPr lang="en-US" dirty="0" smtClean="0"/>
          </a:p>
          <a:p>
            <a:endParaRPr 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274638"/>
            <a:ext cx="8633460" cy="1143000"/>
          </a:xfrm>
        </p:spPr>
        <p:txBody>
          <a:bodyPr>
            <a:normAutofit/>
          </a:bodyPr>
          <a:lstStyle/>
          <a:p>
            <a:pPr algn="ctr"/>
            <a:r>
              <a:rPr lang="en-US" dirty="0" smtClean="0"/>
              <a:t>Department of State Health Services Contact information</a:t>
            </a:r>
            <a:endParaRPr lang="en-US" dirty="0"/>
          </a:p>
        </p:txBody>
      </p:sp>
      <p:sp>
        <p:nvSpPr>
          <p:cNvPr id="12" name="Content Placeholder 11"/>
          <p:cNvSpPr>
            <a:spLocks noGrp="1"/>
          </p:cNvSpPr>
          <p:nvPr>
            <p:ph sz="quarter" idx="1"/>
          </p:nvPr>
        </p:nvSpPr>
        <p:spPr/>
        <p:txBody>
          <a:bodyPr/>
          <a:lstStyle/>
          <a:p>
            <a:pPr algn="ctr">
              <a:buNone/>
            </a:pPr>
            <a:r>
              <a:rPr lang="en-US" dirty="0" smtClean="0"/>
              <a:t>ADDRESS:</a:t>
            </a:r>
          </a:p>
          <a:p>
            <a:pPr lvl="1" algn="ctr">
              <a:buNone/>
            </a:pPr>
            <a:r>
              <a:rPr lang="en-US" dirty="0" smtClean="0"/>
              <a:t>   Texas Department of State Health Services</a:t>
            </a:r>
          </a:p>
          <a:p>
            <a:pPr algn="ctr">
              <a:buNone/>
            </a:pPr>
            <a:r>
              <a:rPr lang="en-US" dirty="0" smtClean="0"/>
              <a:t>		  Massage Therapy Licensing Program</a:t>
            </a:r>
          </a:p>
          <a:p>
            <a:pPr algn="ctr">
              <a:buNone/>
            </a:pPr>
            <a:r>
              <a:rPr lang="en-US" dirty="0" smtClean="0"/>
              <a:t>		  P O Box 12197</a:t>
            </a:r>
          </a:p>
          <a:p>
            <a:pPr algn="ctr">
              <a:buNone/>
            </a:pPr>
            <a:r>
              <a:rPr lang="en-US" dirty="0" smtClean="0"/>
              <a:t>       Austin, TX  78711-2197</a:t>
            </a:r>
          </a:p>
          <a:p>
            <a:pPr algn="ctr">
              <a:buNone/>
            </a:pPr>
            <a:endParaRPr lang="en-US" dirty="0" smtClean="0"/>
          </a:p>
          <a:p>
            <a:pPr algn="ctr">
              <a:buNone/>
            </a:pPr>
            <a:r>
              <a:rPr lang="en-US" dirty="0" smtClean="0"/>
              <a:t>512-834-6616 </a:t>
            </a:r>
          </a:p>
          <a:p>
            <a:pPr algn="ctr"/>
            <a:endParaRPr lang="en-US" dirty="0" smtClean="0"/>
          </a:p>
          <a:p>
            <a:pPr algn="ctr">
              <a:buNone/>
            </a:pPr>
            <a:r>
              <a:rPr lang="en-US" u="sng" dirty="0" smtClean="0">
                <a:hlinkClick r:id="rId2"/>
              </a:rPr>
              <a:t>massage@dshs.state.tx.us</a:t>
            </a:r>
            <a:endParaRPr lang="en-US" u="sng" dirty="0" smtClean="0"/>
          </a:p>
          <a:p>
            <a:pPr algn="ctr">
              <a:buNone/>
            </a:pPr>
            <a:endParaRPr lang="en-US" u="sng" dirty="0" smtClean="0"/>
          </a:p>
          <a:p>
            <a:pPr algn="ctr">
              <a:buNone/>
            </a:pPr>
            <a:r>
              <a:rPr lang="en-US" dirty="0" smtClean="0"/>
              <a:t>Website: </a:t>
            </a:r>
            <a:r>
              <a:rPr lang="en-US" dirty="0" smtClean="0">
                <a:hlinkClick r:id="rId3"/>
              </a:rPr>
              <a:t>http://www.dshs.state.tx.us/massage/</a:t>
            </a: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Address </a:t>
            </a:r>
            <a:endParaRPr lang="en-US" dirty="0"/>
          </a:p>
        </p:txBody>
      </p:sp>
      <p:sp>
        <p:nvSpPr>
          <p:cNvPr id="3" name="Content Placeholder 2"/>
          <p:cNvSpPr>
            <a:spLocks noGrp="1"/>
          </p:cNvSpPr>
          <p:nvPr>
            <p:ph sz="quarter" idx="1"/>
          </p:nvPr>
        </p:nvSpPr>
        <p:spPr>
          <a:xfrm>
            <a:off x="502920" y="1752600"/>
            <a:ext cx="8214360" cy="4721352"/>
          </a:xfrm>
        </p:spPr>
        <p:txBody>
          <a:bodyPr/>
          <a:lstStyle/>
          <a:p>
            <a:r>
              <a:rPr lang="en-US" dirty="0" smtClean="0"/>
              <a:t>If you would like to physically take your application to DSHS, here is their physical address:</a:t>
            </a:r>
          </a:p>
          <a:p>
            <a:pPr>
              <a:buNone/>
            </a:pPr>
            <a:endParaRPr lang="en-US" dirty="0" smtClean="0"/>
          </a:p>
          <a:p>
            <a:pPr algn="ctr">
              <a:buNone/>
            </a:pPr>
            <a:r>
              <a:rPr lang="en-US" dirty="0" smtClean="0"/>
              <a:t>	8407 Wall Street, </a:t>
            </a:r>
          </a:p>
          <a:p>
            <a:pPr algn="ctr">
              <a:buNone/>
            </a:pPr>
            <a:r>
              <a:rPr lang="en-US" dirty="0" smtClean="0"/>
              <a:t>Austin, TX 78754</a:t>
            </a:r>
          </a:p>
          <a:p>
            <a:pPr algn="ctr">
              <a:buNone/>
            </a:pPr>
            <a:r>
              <a:rPr lang="en-US" i="1" dirty="0" smtClean="0"/>
              <a:t> Exchange Building</a:t>
            </a:r>
            <a:endParaRPr lang="en-US" i="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823019" y="524334"/>
            <a:ext cx="8214360" cy="1143000"/>
          </a:xfrm>
        </p:spPr>
        <p:txBody>
          <a:bodyPr/>
          <a:lstStyle/>
          <a:p>
            <a:pPr algn="ctr"/>
            <a:r>
              <a:rPr lang="en-US" b="1" dirty="0" smtClean="0"/>
              <a:t>Want to be licensed in a </a:t>
            </a:r>
            <a:br>
              <a:rPr lang="en-US" b="1" dirty="0" smtClean="0"/>
            </a:br>
            <a:r>
              <a:rPr lang="en-US" b="1" dirty="0" smtClean="0"/>
              <a:t>state other than Texas?</a:t>
            </a:r>
            <a:endParaRPr lang="en-US" b="1" dirty="0"/>
          </a:p>
        </p:txBody>
      </p:sp>
      <p:sp>
        <p:nvSpPr>
          <p:cNvPr id="3" name="Content Placeholder 2"/>
          <p:cNvSpPr>
            <a:spLocks noGrp="1"/>
          </p:cNvSpPr>
          <p:nvPr>
            <p:ph sz="quarter" idx="1"/>
          </p:nvPr>
        </p:nvSpPr>
        <p:spPr>
          <a:xfrm>
            <a:off x="502920" y="2133600"/>
            <a:ext cx="8214360" cy="2286000"/>
          </a:xfrm>
        </p:spPr>
        <p:txBody>
          <a:bodyPr/>
          <a:lstStyle/>
          <a:p>
            <a:r>
              <a:rPr lang="en-US" dirty="0" smtClean="0"/>
              <a:t>To locate the state requirements and contact info, go to </a:t>
            </a:r>
            <a:r>
              <a:rPr lang="en-US" dirty="0" smtClean="0">
                <a:hlinkClick r:id="rId3"/>
              </a:rPr>
              <a:t>www.amtamassage.org</a:t>
            </a:r>
            <a:r>
              <a:rPr lang="en-US" dirty="0" smtClean="0"/>
              <a:t> and click on the link “Legislation and Regulation.” Then go to the “State Licensing” link and then to “State Massage Laws and Practice Requirements.” </a:t>
            </a:r>
          </a:p>
        </p:txBody>
      </p:sp>
      <p:pic>
        <p:nvPicPr>
          <p:cNvPr id="11" name="Picture 10"/>
          <p:cNvPicPr>
            <a:picLocks noChangeAspect="1"/>
          </p:cNvPicPr>
          <p:nvPr/>
        </p:nvPicPr>
        <p:blipFill>
          <a:blip r:embed="rId4"/>
          <a:stretch>
            <a:fillRect/>
          </a:stretch>
        </p:blipFill>
        <p:spPr>
          <a:xfrm>
            <a:off x="8511152" y="5562600"/>
            <a:ext cx="1052454" cy="828388"/>
          </a:xfrm>
          <a:prstGeom prst="rect">
            <a:avLst/>
          </a:prstGeom>
        </p:spPr>
      </p:pic>
      <p:pic>
        <p:nvPicPr>
          <p:cNvPr id="12" name="Picture 11"/>
          <p:cNvPicPr>
            <a:picLocks noChangeAspect="1"/>
          </p:cNvPicPr>
          <p:nvPr/>
        </p:nvPicPr>
        <p:blipFill>
          <a:blip r:embed="rId5"/>
          <a:stretch>
            <a:fillRect/>
          </a:stretch>
        </p:blipFill>
        <p:spPr>
          <a:xfrm>
            <a:off x="2438400" y="5131557"/>
            <a:ext cx="4862830" cy="862085"/>
          </a:xfrm>
          <a:prstGeom prst="rect">
            <a:avLst/>
          </a:prstGeo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 name="Title 14"/>
          <p:cNvSpPr>
            <a:spLocks noGrp="1"/>
          </p:cNvSpPr>
          <p:nvPr>
            <p:ph type="title"/>
          </p:nvPr>
        </p:nvSpPr>
        <p:spPr/>
        <p:txBody>
          <a:bodyPr/>
          <a:lstStyle/>
          <a:p>
            <a:pPr algn="ctr"/>
            <a:r>
              <a:rPr lang="en-US" dirty="0" smtClean="0"/>
              <a:t>Resources</a:t>
            </a:r>
            <a:endParaRPr lang="en-US" dirty="0"/>
          </a:p>
        </p:txBody>
      </p:sp>
      <p:sp>
        <p:nvSpPr>
          <p:cNvPr id="16" name="Content Placeholder 15"/>
          <p:cNvSpPr>
            <a:spLocks noGrp="1"/>
          </p:cNvSpPr>
          <p:nvPr>
            <p:ph sz="quarter" idx="1"/>
          </p:nvPr>
        </p:nvSpPr>
        <p:spPr>
          <a:xfrm>
            <a:off x="502920" y="1600200"/>
            <a:ext cx="8214360" cy="5105400"/>
          </a:xfrm>
        </p:spPr>
        <p:txBody>
          <a:bodyPr>
            <a:normAutofit/>
          </a:bodyPr>
          <a:lstStyle/>
          <a:p>
            <a:r>
              <a:rPr lang="en-US" dirty="0" smtClean="0"/>
              <a:t>The Lauterstein-Conway Massage Therapy School - </a:t>
            </a:r>
            <a:r>
              <a:rPr lang="en-US" dirty="0" smtClean="0">
                <a:hlinkClick r:id="rId2"/>
              </a:rPr>
              <a:t>http://www.tlcschool.com/</a:t>
            </a:r>
            <a:endParaRPr lang="en-US" dirty="0" smtClean="0"/>
          </a:p>
          <a:p>
            <a:endParaRPr lang="en-US" dirty="0" smtClean="0"/>
          </a:p>
          <a:p>
            <a:r>
              <a:rPr lang="en-US" dirty="0" smtClean="0"/>
              <a:t>The Federation of State Massage Therapy Boards - </a:t>
            </a:r>
            <a:r>
              <a:rPr lang="en-US" dirty="0" smtClean="0">
                <a:hlinkClick r:id="rId3"/>
              </a:rPr>
              <a:t>http://www.fsmtb.org/licensing.html</a:t>
            </a:r>
            <a:endParaRPr lang="en-US" dirty="0" smtClean="0"/>
          </a:p>
          <a:p>
            <a:endParaRPr lang="en-US" dirty="0" smtClean="0"/>
          </a:p>
          <a:p>
            <a:r>
              <a:rPr lang="en-US" dirty="0" smtClean="0"/>
              <a:t>The Department of State Health Services - </a:t>
            </a:r>
            <a:r>
              <a:rPr lang="en-US" dirty="0" smtClean="0">
                <a:hlinkClick r:id="rId4"/>
              </a:rPr>
              <a:t>http://www.dshs.state.tx.us/massage/default.shtm</a:t>
            </a:r>
            <a:endParaRPr lang="en-US" dirty="0" smtClean="0"/>
          </a:p>
          <a:p>
            <a:endParaRPr lang="en-US" dirty="0" smtClean="0"/>
          </a:p>
          <a:p>
            <a:r>
              <a:rPr lang="en-US" dirty="0" smtClean="0"/>
              <a:t>The National Certification Board for Therapeutic Massage &amp; Bodywork - </a:t>
            </a:r>
            <a:r>
              <a:rPr lang="en-US" dirty="0" smtClean="0">
                <a:hlinkClick r:id="rId5"/>
              </a:rPr>
              <a:t>http://www.ncbtmb.org/</a:t>
            </a:r>
            <a:endParaRPr lang="en-US" dirty="0" smtClean="0"/>
          </a:p>
          <a:p>
            <a:endParaRPr lang="en-US" dirty="0" smtClean="0"/>
          </a:p>
          <a:p>
            <a:endParaRPr lang="en-US" dirty="0" smtClean="0"/>
          </a:p>
          <a:p>
            <a:endParaRPr lang="en-US" dirty="0"/>
          </a:p>
        </p:txBody>
      </p:sp>
      <p:pic>
        <p:nvPicPr>
          <p:cNvPr id="17" name="Picture 16"/>
          <p:cNvPicPr>
            <a:picLocks noChangeAspect="1"/>
          </p:cNvPicPr>
          <p:nvPr/>
        </p:nvPicPr>
        <p:blipFill>
          <a:blip r:embed="rId6"/>
          <a:stretch>
            <a:fillRect/>
          </a:stretch>
        </p:blipFill>
        <p:spPr>
          <a:xfrm>
            <a:off x="7208520" y="274638"/>
            <a:ext cx="1711325" cy="654050"/>
          </a:xfrm>
          <a:prstGeom prst="rect">
            <a:avLst/>
          </a:prstGeom>
        </p:spPr>
      </p:pic>
      <p:pic>
        <p:nvPicPr>
          <p:cNvPr id="18" name="Picture 17"/>
          <p:cNvPicPr>
            <a:picLocks noChangeAspect="1"/>
          </p:cNvPicPr>
          <p:nvPr/>
        </p:nvPicPr>
        <p:blipFill>
          <a:blip r:embed="rId7"/>
          <a:stretch>
            <a:fillRect/>
          </a:stretch>
        </p:blipFill>
        <p:spPr>
          <a:xfrm>
            <a:off x="8047632" y="2123017"/>
            <a:ext cx="1339297" cy="381000"/>
          </a:xfrm>
          <a:prstGeom prst="rect">
            <a:avLst/>
          </a:prstGeom>
        </p:spPr>
      </p:pic>
      <p:sp>
        <p:nvSpPr>
          <p:cNvPr id="7" name="TextBox 6"/>
          <p:cNvSpPr txBox="1"/>
          <p:nvPr/>
        </p:nvSpPr>
        <p:spPr>
          <a:xfrm>
            <a:off x="502920" y="274639"/>
            <a:ext cx="3101340" cy="276999"/>
          </a:xfrm>
          <a:prstGeom prst="rect">
            <a:avLst/>
          </a:prstGeom>
          <a:noFill/>
        </p:spPr>
        <p:txBody>
          <a:bodyPr wrap="square" rtlCol="0">
            <a:spAutoFit/>
          </a:bodyPr>
          <a:lstStyle/>
          <a:p>
            <a:r>
              <a:rPr lang="en-US" sz="1200" i="1" dirty="0" smtClean="0"/>
              <a:t>Updated: June 2011</a:t>
            </a:r>
            <a:endParaRPr lang="en-US" sz="1200" i="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National certification </a:t>
            </a:r>
            <a:endParaRPr lang="en-US" dirty="0"/>
          </a:p>
        </p:txBody>
      </p:sp>
      <p:sp>
        <p:nvSpPr>
          <p:cNvPr id="10" name="Content Placeholder 9"/>
          <p:cNvSpPr>
            <a:spLocks noGrp="1"/>
          </p:cNvSpPr>
          <p:nvPr>
            <p:ph sz="quarter" idx="1"/>
          </p:nvPr>
        </p:nvSpPr>
        <p:spPr>
          <a:xfrm>
            <a:off x="502920" y="1600200"/>
            <a:ext cx="8801100" cy="5029200"/>
          </a:xfrm>
        </p:spPr>
        <p:txBody>
          <a:bodyPr>
            <a:normAutofit lnSpcReduction="10000"/>
          </a:bodyPr>
          <a:lstStyle/>
          <a:p>
            <a:r>
              <a:rPr lang="en-US" dirty="0" smtClean="0"/>
              <a:t>NCBTMB’s licensure through certification program makes it possible for practitioners to achieve the highest standard in the field – national certification. Plus, it provides many benefits along the way:</a:t>
            </a:r>
          </a:p>
          <a:p>
            <a:pPr lvl="1"/>
            <a:endParaRPr lang="en-US" sz="1200" dirty="0" smtClean="0"/>
          </a:p>
          <a:p>
            <a:pPr lvl="1"/>
            <a:r>
              <a:rPr lang="en-US" dirty="0" smtClean="0"/>
              <a:t>State Licensure – 38 States use NCBTMB exams as part of their licensure process, including the District of Columbia</a:t>
            </a:r>
          </a:p>
          <a:p>
            <a:pPr lvl="1"/>
            <a:endParaRPr lang="en-US" dirty="0" smtClean="0"/>
          </a:p>
          <a:p>
            <a:pPr lvl="1"/>
            <a:r>
              <a:rPr lang="en-US" dirty="0" smtClean="0"/>
              <a:t>Career Support – National online Find a Practitioner resource so potential clients can locate national board certified professionals</a:t>
            </a:r>
          </a:p>
          <a:p>
            <a:pPr lvl="1"/>
            <a:endParaRPr lang="en-US" dirty="0" smtClean="0"/>
          </a:p>
          <a:p>
            <a:pPr lvl="1"/>
            <a:r>
              <a:rPr lang="en-US" dirty="0" smtClean="0"/>
              <a:t>Acceptance by Healthcare community – establishes practitioners as healthcare providers on par with other professional requiring certification</a:t>
            </a:r>
            <a:endParaRPr lang="en-US" dirty="0"/>
          </a:p>
        </p:txBody>
      </p:sp>
      <p:pic>
        <p:nvPicPr>
          <p:cNvPr id="4" name="Picture 3"/>
          <p:cNvPicPr>
            <a:picLocks noChangeAspect="1"/>
          </p:cNvPicPr>
          <p:nvPr/>
        </p:nvPicPr>
        <p:blipFill>
          <a:blip r:embed="rId2"/>
          <a:stretch>
            <a:fillRect/>
          </a:stretch>
        </p:blipFill>
        <p:spPr>
          <a:xfrm>
            <a:off x="6747243" y="274638"/>
            <a:ext cx="1970037" cy="11430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 name="Title 18"/>
          <p:cNvSpPr>
            <a:spLocks noGrp="1"/>
          </p:cNvSpPr>
          <p:nvPr>
            <p:ph type="title"/>
          </p:nvPr>
        </p:nvSpPr>
        <p:spPr>
          <a:xfrm>
            <a:off x="660081" y="152400"/>
            <a:ext cx="8298180" cy="609600"/>
          </a:xfrm>
        </p:spPr>
        <p:txBody>
          <a:bodyPr/>
          <a:lstStyle/>
          <a:p>
            <a:pPr algn="ctr"/>
            <a:r>
              <a:rPr lang="en-US" dirty="0" smtClean="0"/>
              <a:t>National certification exams</a:t>
            </a:r>
            <a:endParaRPr lang="en-US" dirty="0"/>
          </a:p>
        </p:txBody>
      </p:sp>
      <p:sp>
        <p:nvSpPr>
          <p:cNvPr id="8" name="Vertical Text Placeholder 7"/>
          <p:cNvSpPr>
            <a:spLocks noGrp="1"/>
          </p:cNvSpPr>
          <p:nvPr>
            <p:ph sz="quarter" idx="2"/>
          </p:nvPr>
        </p:nvSpPr>
        <p:spPr>
          <a:xfrm>
            <a:off x="502920" y="1828800"/>
            <a:ext cx="4306251" cy="5029200"/>
          </a:xfrm>
        </p:spPr>
        <p:txBody>
          <a:bodyPr>
            <a:normAutofit/>
          </a:bodyPr>
          <a:lstStyle/>
          <a:p>
            <a:r>
              <a:rPr lang="en-US" dirty="0" smtClean="0"/>
              <a:t>Content Outline:</a:t>
            </a:r>
          </a:p>
          <a:p>
            <a:pPr lvl="1"/>
            <a:r>
              <a:rPr lang="en-US" dirty="0" smtClean="0"/>
              <a:t>16% General Knowledge of the Body Systems</a:t>
            </a:r>
          </a:p>
          <a:p>
            <a:pPr lvl="1"/>
            <a:r>
              <a:rPr lang="en-US" dirty="0" smtClean="0"/>
              <a:t>19% Detailed knowledge of Anatomy, Physiology, &amp; Kinesiology</a:t>
            </a:r>
          </a:p>
          <a:p>
            <a:pPr lvl="1"/>
            <a:r>
              <a:rPr lang="en-US" dirty="0" smtClean="0"/>
              <a:t>13% Pathology</a:t>
            </a:r>
          </a:p>
          <a:p>
            <a:pPr lvl="1"/>
            <a:r>
              <a:rPr lang="en-US" dirty="0" smtClean="0"/>
              <a:t>16% Therapeutic Massage Assessment</a:t>
            </a:r>
          </a:p>
          <a:p>
            <a:pPr lvl="1"/>
            <a:r>
              <a:rPr lang="en-US" dirty="0" smtClean="0"/>
              <a:t>24% Therapeutic Massage Application </a:t>
            </a:r>
          </a:p>
          <a:p>
            <a:pPr lvl="1"/>
            <a:r>
              <a:rPr lang="en-US" dirty="0" smtClean="0"/>
              <a:t>12%  Professional Standards, Ethics, Business &amp; Legal Practices </a:t>
            </a:r>
          </a:p>
          <a:p>
            <a:pPr lvl="1"/>
            <a:endParaRPr lang="en-US" dirty="0"/>
          </a:p>
        </p:txBody>
      </p:sp>
      <p:sp>
        <p:nvSpPr>
          <p:cNvPr id="22" name="Content Placeholder 21"/>
          <p:cNvSpPr>
            <a:spLocks noGrp="1"/>
          </p:cNvSpPr>
          <p:nvPr>
            <p:ph sz="quarter" idx="4"/>
          </p:nvPr>
        </p:nvSpPr>
        <p:spPr>
          <a:xfrm>
            <a:off x="4809171" y="1828800"/>
            <a:ext cx="4494849" cy="5029200"/>
          </a:xfrm>
        </p:spPr>
        <p:txBody>
          <a:bodyPr>
            <a:normAutofit/>
          </a:bodyPr>
          <a:lstStyle/>
          <a:p>
            <a:r>
              <a:rPr lang="en-US" dirty="0" smtClean="0"/>
              <a:t>Content Outline:</a:t>
            </a:r>
          </a:p>
          <a:p>
            <a:pPr lvl="1"/>
            <a:r>
              <a:rPr lang="en-US" dirty="0" smtClean="0"/>
              <a:t>16 % General Knowledge of the Body System</a:t>
            </a:r>
          </a:p>
          <a:p>
            <a:pPr lvl="1"/>
            <a:r>
              <a:rPr lang="en-US" dirty="0" smtClean="0"/>
              <a:t>19% Detailed knowledge of Anatomy, Physiology, &amp; Kinesiology</a:t>
            </a:r>
          </a:p>
          <a:p>
            <a:pPr lvl="1"/>
            <a:r>
              <a:rPr lang="en-US" dirty="0" smtClean="0"/>
              <a:t>13% Pathology </a:t>
            </a:r>
          </a:p>
          <a:p>
            <a:pPr lvl="1"/>
            <a:r>
              <a:rPr lang="en-US" dirty="0" smtClean="0"/>
              <a:t>18 % Massage &amp; Bodywork Assessment</a:t>
            </a:r>
          </a:p>
          <a:p>
            <a:pPr lvl="1"/>
            <a:r>
              <a:rPr lang="en-US" dirty="0" smtClean="0"/>
              <a:t>22% Therapeutic Massage &amp; Bodywork Application</a:t>
            </a:r>
          </a:p>
          <a:p>
            <a:pPr lvl="1"/>
            <a:r>
              <a:rPr lang="en-US" dirty="0" smtClean="0"/>
              <a:t>12% Professional Standards, Ethics, Business &amp; Legal Practices </a:t>
            </a:r>
          </a:p>
        </p:txBody>
      </p:sp>
      <p:sp>
        <p:nvSpPr>
          <p:cNvPr id="20" name="Text Placeholder 19"/>
          <p:cNvSpPr>
            <a:spLocks noGrp="1"/>
          </p:cNvSpPr>
          <p:nvPr>
            <p:ph type="body" sz="quarter" idx="1"/>
          </p:nvPr>
        </p:nvSpPr>
        <p:spPr>
          <a:xfrm>
            <a:off x="502920" y="911352"/>
            <a:ext cx="4023360" cy="658368"/>
          </a:xfrm>
        </p:spPr>
        <p:txBody>
          <a:bodyPr/>
          <a:lstStyle/>
          <a:p>
            <a:r>
              <a:rPr lang="en-US" dirty="0" smtClean="0"/>
              <a:t>NCETM – </a:t>
            </a:r>
            <a:r>
              <a:rPr lang="en-US" sz="1600" dirty="0" smtClean="0"/>
              <a:t>the National Exam for Therapeutic Massage</a:t>
            </a:r>
            <a:endParaRPr lang="en-US" sz="1600" dirty="0"/>
          </a:p>
        </p:txBody>
      </p:sp>
      <p:sp>
        <p:nvSpPr>
          <p:cNvPr id="21" name="Text Placeholder 20"/>
          <p:cNvSpPr>
            <a:spLocks noGrp="1"/>
          </p:cNvSpPr>
          <p:nvPr>
            <p:ph type="body" sz="quarter" idx="3"/>
          </p:nvPr>
        </p:nvSpPr>
        <p:spPr>
          <a:xfrm>
            <a:off x="4809171" y="911352"/>
            <a:ext cx="4274820" cy="658368"/>
          </a:xfrm>
        </p:spPr>
        <p:txBody>
          <a:bodyPr/>
          <a:lstStyle/>
          <a:p>
            <a:r>
              <a:rPr lang="en-US" dirty="0" smtClean="0"/>
              <a:t>NCETMB – </a:t>
            </a:r>
            <a:r>
              <a:rPr lang="en-US" sz="1600" dirty="0" smtClean="0"/>
              <a:t>the National Exam for Therapeutic Massage &amp;  Bodywork</a:t>
            </a:r>
            <a:endParaRPr lang="en-US"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274638"/>
            <a:ext cx="8214360" cy="944562"/>
          </a:xfrm>
        </p:spPr>
        <p:txBody>
          <a:bodyPr>
            <a:normAutofit/>
          </a:bodyPr>
          <a:lstStyle/>
          <a:p>
            <a:r>
              <a:rPr lang="en-US" sz="3600" dirty="0" smtClean="0"/>
              <a:t>The certification process</a:t>
            </a:r>
            <a:endParaRPr lang="en-US" sz="3600" dirty="0"/>
          </a:p>
        </p:txBody>
      </p:sp>
      <p:sp>
        <p:nvSpPr>
          <p:cNvPr id="7" name="Content Placeholder 6"/>
          <p:cNvSpPr>
            <a:spLocks noGrp="1"/>
          </p:cNvSpPr>
          <p:nvPr>
            <p:ph sz="quarter" idx="1"/>
          </p:nvPr>
        </p:nvSpPr>
        <p:spPr>
          <a:xfrm>
            <a:off x="502920" y="1524000"/>
            <a:ext cx="8869680" cy="5181600"/>
          </a:xfrm>
        </p:spPr>
        <p:txBody>
          <a:bodyPr>
            <a:normAutofit/>
          </a:bodyPr>
          <a:lstStyle/>
          <a:p>
            <a:r>
              <a:rPr lang="en-US" dirty="0" smtClean="0"/>
              <a:t>HOW TO APPLY </a:t>
            </a:r>
          </a:p>
          <a:p>
            <a:pPr lvl="1"/>
            <a:r>
              <a:rPr lang="en-US" dirty="0" smtClean="0"/>
              <a:t>Go to NCBTMB’s website: </a:t>
            </a:r>
            <a:r>
              <a:rPr lang="en-US" dirty="0" smtClean="0">
                <a:hlinkClick r:id="rId2"/>
              </a:rPr>
              <a:t>http://www.ncbtmb.org/</a:t>
            </a:r>
            <a:r>
              <a:rPr lang="en-US" dirty="0" smtClean="0"/>
              <a:t>.</a:t>
            </a:r>
          </a:p>
          <a:p>
            <a:pPr lvl="1"/>
            <a:r>
              <a:rPr lang="en-US" dirty="0" smtClean="0"/>
              <a:t>Download their application </a:t>
            </a:r>
          </a:p>
          <a:p>
            <a:pPr lvl="1"/>
            <a:endParaRPr lang="en-US" dirty="0" smtClean="0"/>
          </a:p>
          <a:p>
            <a:pPr lvl="1"/>
            <a:endParaRPr lang="en-US" dirty="0" smtClean="0"/>
          </a:p>
          <a:p>
            <a:pPr lvl="1"/>
            <a:endParaRPr lang="en-US" dirty="0" smtClean="0"/>
          </a:p>
          <a:p>
            <a:pPr lvl="1"/>
            <a:r>
              <a:rPr lang="en-US" dirty="0" smtClean="0"/>
              <a:t>Fill out application</a:t>
            </a:r>
          </a:p>
          <a:p>
            <a:pPr lvl="1"/>
            <a:r>
              <a:rPr lang="en-US" dirty="0" smtClean="0"/>
              <a:t>Pay $225 fee</a:t>
            </a:r>
          </a:p>
          <a:p>
            <a:pPr lvl="1"/>
            <a:r>
              <a:rPr lang="en-US" dirty="0" smtClean="0"/>
              <a:t>You can either fill the application out online and send in additional info, or send in the application and corresponding info </a:t>
            </a:r>
          </a:p>
          <a:p>
            <a:pPr lvl="1">
              <a:buNone/>
            </a:pPr>
            <a:endParaRPr lang="en-US" b="1" i="1" dirty="0" smtClean="0"/>
          </a:p>
          <a:p>
            <a:pPr lvl="1">
              <a:buNone/>
            </a:pPr>
            <a:r>
              <a:rPr lang="en-US" b="1" i="1" dirty="0" smtClean="0"/>
              <a:t>Please note: You can not apply for National Certification without your official transcript </a:t>
            </a:r>
          </a:p>
          <a:p>
            <a:pPr lvl="1"/>
            <a:endParaRPr lang="en-US" dirty="0" smtClean="0"/>
          </a:p>
        </p:txBody>
      </p:sp>
      <p:pic>
        <p:nvPicPr>
          <p:cNvPr id="4" name="Picture 3"/>
          <p:cNvPicPr>
            <a:picLocks noChangeAspect="1"/>
          </p:cNvPicPr>
          <p:nvPr/>
        </p:nvPicPr>
        <p:blipFill>
          <a:blip r:embed="rId3"/>
          <a:stretch>
            <a:fillRect/>
          </a:stretch>
        </p:blipFill>
        <p:spPr>
          <a:xfrm>
            <a:off x="7041718" y="611124"/>
            <a:ext cx="2094662" cy="1216152"/>
          </a:xfrm>
          <a:prstGeom prst="rect">
            <a:avLst/>
          </a:prstGeom>
        </p:spPr>
      </p:pic>
      <p:pic>
        <p:nvPicPr>
          <p:cNvPr id="5" name="Picture 4"/>
          <p:cNvPicPr>
            <a:picLocks noChangeAspect="1"/>
          </p:cNvPicPr>
          <p:nvPr/>
        </p:nvPicPr>
        <p:blipFill>
          <a:blip r:embed="rId4"/>
          <a:stretch>
            <a:fillRect/>
          </a:stretch>
        </p:blipFill>
        <p:spPr>
          <a:xfrm>
            <a:off x="4191000" y="2743200"/>
            <a:ext cx="3848100" cy="185735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274638"/>
            <a:ext cx="3916680" cy="1143000"/>
          </a:xfrm>
        </p:spPr>
        <p:txBody>
          <a:bodyPr>
            <a:normAutofit fontScale="90000"/>
          </a:bodyPr>
          <a:lstStyle/>
          <a:p>
            <a:r>
              <a:rPr lang="en-US" dirty="0" smtClean="0"/>
              <a:t>Additional info you need to send in if you applied online</a:t>
            </a:r>
            <a:endParaRPr lang="en-US" dirty="0"/>
          </a:p>
        </p:txBody>
      </p:sp>
      <p:sp>
        <p:nvSpPr>
          <p:cNvPr id="3" name="Content Placeholder 2"/>
          <p:cNvSpPr>
            <a:spLocks noGrp="1"/>
          </p:cNvSpPr>
          <p:nvPr>
            <p:ph sz="quarter" idx="1"/>
          </p:nvPr>
        </p:nvSpPr>
        <p:spPr>
          <a:xfrm>
            <a:off x="502920" y="1600200"/>
            <a:ext cx="4194352" cy="4800600"/>
          </a:xfrm>
        </p:spPr>
        <p:txBody>
          <a:bodyPr>
            <a:normAutofit/>
          </a:bodyPr>
          <a:lstStyle/>
          <a:p>
            <a:r>
              <a:rPr lang="en-US" dirty="0" smtClean="0"/>
              <a:t>Transcript</a:t>
            </a:r>
          </a:p>
          <a:p>
            <a:pPr indent="0">
              <a:buNone/>
            </a:pPr>
            <a:r>
              <a:rPr lang="en-US" sz="1600" i="1" dirty="0" smtClean="0"/>
              <a:t>(students can request a sealed copy of their transcript to send in with the application, or your student admin. can send a copy of your transcript to NCBTMB)</a:t>
            </a:r>
          </a:p>
          <a:p>
            <a:endParaRPr lang="en-US" dirty="0" smtClean="0"/>
          </a:p>
          <a:p>
            <a:r>
              <a:rPr lang="en-US" dirty="0" smtClean="0"/>
              <a:t>Official Score Report Request Form</a:t>
            </a:r>
          </a:p>
          <a:p>
            <a:endParaRPr lang="en-US" dirty="0" smtClean="0"/>
          </a:p>
          <a:p>
            <a:r>
              <a:rPr lang="en-US" cap="all" dirty="0" smtClean="0"/>
              <a:t>STATEMENT OF UNDERSTANDING</a:t>
            </a:r>
            <a:endParaRPr lang="en-US" cap="all" dirty="0"/>
          </a:p>
        </p:txBody>
      </p:sp>
      <p:sp>
        <p:nvSpPr>
          <p:cNvPr id="4" name="Content Placeholder 3"/>
          <p:cNvSpPr>
            <a:spLocks noGrp="1"/>
          </p:cNvSpPr>
          <p:nvPr>
            <p:ph sz="quarter" idx="2"/>
          </p:nvPr>
        </p:nvSpPr>
        <p:spPr>
          <a:xfrm>
            <a:off x="4697272" y="533400"/>
            <a:ext cx="4218127" cy="5867400"/>
          </a:xfrm>
        </p:spPr>
        <p:txBody>
          <a:bodyPr>
            <a:normAutofit/>
          </a:bodyPr>
          <a:lstStyle/>
          <a:p>
            <a:pPr indent="0" algn="ctr">
              <a:buNone/>
            </a:pPr>
            <a:r>
              <a:rPr lang="en-US" i="1" dirty="0" smtClean="0"/>
              <a:t>If you are submitting your application online, you can mail additional </a:t>
            </a:r>
          </a:p>
          <a:p>
            <a:pPr indent="0" algn="ctr">
              <a:buNone/>
            </a:pPr>
            <a:r>
              <a:rPr lang="en-US" i="1" dirty="0" smtClean="0"/>
              <a:t>info to: </a:t>
            </a:r>
          </a:p>
          <a:p>
            <a:pPr indent="0" algn="ctr">
              <a:buNone/>
            </a:pPr>
            <a:endParaRPr lang="en-US" i="1" dirty="0" smtClean="0"/>
          </a:p>
          <a:p>
            <a:pPr algn="ctr">
              <a:buNone/>
            </a:pPr>
            <a:r>
              <a:rPr lang="en-US" dirty="0" smtClean="0"/>
              <a:t>NCBTMB</a:t>
            </a:r>
          </a:p>
          <a:p>
            <a:pPr algn="ctr">
              <a:buNone/>
            </a:pPr>
            <a:r>
              <a:rPr lang="en-US" dirty="0" smtClean="0"/>
              <a:t>Eligibility Department, Online Applications</a:t>
            </a:r>
          </a:p>
          <a:p>
            <a:pPr lvl="1" algn="ctr">
              <a:buNone/>
            </a:pPr>
            <a:r>
              <a:rPr lang="en-US" dirty="0" smtClean="0"/>
              <a:t>1901 S. Meyers Road</a:t>
            </a:r>
          </a:p>
          <a:p>
            <a:pPr lvl="1" algn="ctr">
              <a:buNone/>
            </a:pPr>
            <a:r>
              <a:rPr lang="en-US" dirty="0" smtClean="0"/>
              <a:t>Suite 240</a:t>
            </a:r>
          </a:p>
          <a:p>
            <a:pPr lvl="1" algn="ctr">
              <a:buNone/>
            </a:pPr>
            <a:r>
              <a:rPr lang="en-US" dirty="0" smtClean="0"/>
              <a:t>Oakbrook Terrace, IL 60181</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national certification exams - miscellaneous facts</a:t>
            </a:r>
            <a:endParaRPr lang="en-US" dirty="0"/>
          </a:p>
        </p:txBody>
      </p:sp>
      <p:sp>
        <p:nvSpPr>
          <p:cNvPr id="3" name="Content Placeholder 2"/>
          <p:cNvSpPr>
            <a:spLocks noGrp="1"/>
          </p:cNvSpPr>
          <p:nvPr>
            <p:ph sz="quarter" idx="1"/>
          </p:nvPr>
        </p:nvSpPr>
        <p:spPr/>
        <p:txBody>
          <a:bodyPr/>
          <a:lstStyle/>
          <a:p>
            <a:r>
              <a:rPr lang="en-US" dirty="0" smtClean="0"/>
              <a:t>It will take 3 -4 weeks to process an application.</a:t>
            </a:r>
          </a:p>
          <a:p>
            <a:endParaRPr lang="en-US" dirty="0" smtClean="0"/>
          </a:p>
          <a:p>
            <a:r>
              <a:rPr lang="en-US" dirty="0" smtClean="0"/>
              <a:t>After your application is processed applicants will either receive an Authorization to Test (ATT), a letter of Incomplete Application or a Denial letter. </a:t>
            </a:r>
          </a:p>
          <a:p>
            <a:endParaRPr lang="en-US" dirty="0" smtClean="0"/>
          </a:p>
          <a:p>
            <a:r>
              <a:rPr lang="en-US" dirty="0" smtClean="0"/>
              <a:t> NCBTMB contracts with Person VUE, an independent testing company, to administer the National Certification Exams. </a:t>
            </a:r>
          </a:p>
          <a:p>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national certification exams  miscellaneous facts</a:t>
            </a:r>
            <a:endParaRPr lang="en-US" dirty="0"/>
          </a:p>
        </p:txBody>
      </p:sp>
      <p:sp>
        <p:nvSpPr>
          <p:cNvPr id="3" name="Content Placeholder 2"/>
          <p:cNvSpPr>
            <a:spLocks noGrp="1"/>
          </p:cNvSpPr>
          <p:nvPr>
            <p:ph sz="quarter" idx="1"/>
          </p:nvPr>
        </p:nvSpPr>
        <p:spPr>
          <a:xfrm>
            <a:off x="502920" y="1600200"/>
            <a:ext cx="8564880" cy="4873752"/>
          </a:xfrm>
        </p:spPr>
        <p:txBody>
          <a:bodyPr/>
          <a:lstStyle/>
          <a:p>
            <a:r>
              <a:rPr lang="en-US" dirty="0" smtClean="0"/>
              <a:t>Each exam consists of </a:t>
            </a:r>
            <a:r>
              <a:rPr lang="en-US" b="1" dirty="0" smtClean="0"/>
              <a:t>160 multiple choice questions.</a:t>
            </a:r>
          </a:p>
          <a:p>
            <a:endParaRPr lang="en-US" dirty="0" smtClean="0"/>
          </a:p>
          <a:p>
            <a:r>
              <a:rPr lang="en-US" dirty="0" smtClean="0"/>
              <a:t>You will receive notification of having either passed or failed the exam as soon as you have completed it.</a:t>
            </a:r>
          </a:p>
          <a:p>
            <a:endParaRPr lang="en-US" dirty="0" smtClean="0"/>
          </a:p>
          <a:p>
            <a:r>
              <a:rPr lang="en-US" dirty="0" smtClean="0"/>
              <a:t>TLC’s NCBTMB school code: 022140-00.</a:t>
            </a:r>
          </a:p>
          <a:p>
            <a:endParaRPr lang="en-US" dirty="0" smtClean="0"/>
          </a:p>
          <a:p>
            <a:r>
              <a:rPr lang="en-US" dirty="0" smtClean="0"/>
              <a:t>Transcripts need to be sent directly from the school at which you received your training.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8312150" y="5562600"/>
            <a:ext cx="1313180" cy="1028700"/>
          </a:xfrm>
          <a:prstGeom prst="rect">
            <a:avLst/>
          </a:prstGeom>
        </p:spPr>
      </p:pic>
      <p:sp>
        <p:nvSpPr>
          <p:cNvPr id="7" name="Title 6"/>
          <p:cNvSpPr>
            <a:spLocks noGrp="1"/>
          </p:cNvSpPr>
          <p:nvPr>
            <p:ph type="title"/>
          </p:nvPr>
        </p:nvSpPr>
        <p:spPr>
          <a:xfrm>
            <a:off x="419100" y="457200"/>
            <a:ext cx="8953500" cy="3657600"/>
          </a:xfrm>
        </p:spPr>
        <p:txBody>
          <a:bodyPr>
            <a:normAutofit/>
          </a:bodyPr>
          <a:lstStyle/>
          <a:p>
            <a:pPr algn="ctr"/>
            <a:r>
              <a:rPr lang="en-US" sz="2700" i="1" dirty="0" smtClean="0"/>
              <a:t>If you are </a:t>
            </a:r>
            <a:r>
              <a:rPr lang="en-US" sz="2700" b="1" i="1" dirty="0" smtClean="0"/>
              <a:t>not</a:t>
            </a:r>
            <a:r>
              <a:rPr lang="en-US" sz="2700" i="1" dirty="0" smtClean="0"/>
              <a:t> interested in becoming nationally certified, but still want to take one of the national certification exams for state licensure</a:t>
            </a:r>
            <a:br>
              <a:rPr lang="en-US" sz="2700" i="1" dirty="0" smtClean="0"/>
            </a:br>
            <a:r>
              <a:rPr lang="en-US" sz="2700" i="1" dirty="0" smtClean="0"/>
              <a:t> OR </a:t>
            </a:r>
            <a:br>
              <a:rPr lang="en-US" sz="2700" i="1" dirty="0" smtClean="0"/>
            </a:br>
            <a:r>
              <a:rPr lang="en-US" sz="2700" i="1" dirty="0" smtClean="0"/>
              <a:t>if you want to take your exam but don’t</a:t>
            </a:r>
            <a:br>
              <a:rPr lang="en-US" sz="2700" i="1" dirty="0" smtClean="0"/>
            </a:br>
            <a:r>
              <a:rPr lang="en-US" sz="2700" i="1" dirty="0" smtClean="0"/>
              <a:t> have your transcript yet, then you can go through </a:t>
            </a:r>
            <a:r>
              <a:rPr lang="en-US" sz="2700" b="1" i="1" dirty="0" smtClean="0"/>
              <a:t>the National Examination for State Licensing  (NESL) process</a:t>
            </a:r>
            <a:endParaRPr lang="en-US" sz="2700" b="1" i="1" dirty="0"/>
          </a:p>
        </p:txBody>
      </p:sp>
      <p:pic>
        <p:nvPicPr>
          <p:cNvPr id="5" name="Picture 4"/>
          <p:cNvPicPr>
            <a:picLocks noChangeAspect="1"/>
          </p:cNvPicPr>
          <p:nvPr/>
        </p:nvPicPr>
        <p:blipFill>
          <a:blip r:embed="rId3"/>
          <a:stretch>
            <a:fillRect/>
          </a:stretch>
        </p:blipFill>
        <p:spPr>
          <a:xfrm>
            <a:off x="3200400" y="4790136"/>
            <a:ext cx="3126021" cy="1801164"/>
          </a:xfrm>
          <a:prstGeom prst="rect">
            <a:avLst/>
          </a:prstGeom>
        </p:spPr>
      </p:pic>
      <p:sp>
        <p:nvSpPr>
          <p:cNvPr id="8" name="TextBox 7"/>
          <p:cNvSpPr txBox="1"/>
          <p:nvPr/>
        </p:nvSpPr>
        <p:spPr>
          <a:xfrm>
            <a:off x="7696200" y="5537032"/>
            <a:ext cx="1676400" cy="1015663"/>
          </a:xfrm>
          <a:prstGeom prst="rect">
            <a:avLst/>
          </a:prstGeom>
          <a:noFill/>
        </p:spPr>
        <p:txBody>
          <a:bodyPr wrap="square" rtlCol="0">
            <a:spAutoFit/>
          </a:bodyPr>
          <a:lstStyle/>
          <a:p>
            <a:pPr algn="ctr"/>
            <a:r>
              <a:rPr lang="en-US" sz="1400" dirty="0" smtClean="0"/>
              <a:t>TLC’s NCBTMB school code: 022140-00.</a:t>
            </a:r>
          </a:p>
          <a:p>
            <a:pPr algn="ct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Oriel.thmx</Template>
  <TotalTime>765</TotalTime>
  <Words>1831</Words>
  <Application>Microsoft Macintosh PowerPoint</Application>
  <PresentationFormat>Custom</PresentationFormat>
  <Paragraphs>211</Paragraphs>
  <Slides>29</Slides>
  <Notes>2</Notes>
  <HiddenSlides>0</HiddenSlides>
  <MMClips>0</MMClips>
  <ScaleCrop>false</ScaleCrop>
  <HeadingPairs>
    <vt:vector size="4" baseType="variant">
      <vt:variant>
        <vt:lpstr>Design Template</vt:lpstr>
      </vt:variant>
      <vt:variant>
        <vt:i4>1</vt:i4>
      </vt:variant>
      <vt:variant>
        <vt:lpstr>Slide Titles</vt:lpstr>
      </vt:variant>
      <vt:variant>
        <vt:i4>29</vt:i4>
      </vt:variant>
    </vt:vector>
  </HeadingPairs>
  <TitlesOfParts>
    <vt:vector size="30" baseType="lpstr">
      <vt:lpstr>Oriel</vt:lpstr>
      <vt:lpstr>After Massage School</vt:lpstr>
      <vt:lpstr>National Certification </vt:lpstr>
      <vt:lpstr>National certification </vt:lpstr>
      <vt:lpstr>National certification exams</vt:lpstr>
      <vt:lpstr>The certification process</vt:lpstr>
      <vt:lpstr>Additional info you need to send in if you applied online</vt:lpstr>
      <vt:lpstr>The national certification exams - miscellaneous facts</vt:lpstr>
      <vt:lpstr>The national certification exams  miscellaneous facts</vt:lpstr>
      <vt:lpstr>If you are not interested in becoming nationally certified, but still want to take one of the national certification exams for state licensure  OR  if you want to take your exam but don’t  have your transcript yet, then you can go through the National Examination for State Licensing  (NESL) process</vt:lpstr>
      <vt:lpstr>the National Examination for State Licensing (Nesl) process</vt:lpstr>
      <vt:lpstr>Portfolio review process </vt:lpstr>
      <vt:lpstr>Important Info to know   </vt:lpstr>
      <vt:lpstr>Massage &amp; bodywork licensing examination  (MBLEx)</vt:lpstr>
      <vt:lpstr>MBLEx</vt:lpstr>
      <vt:lpstr>MBLEx –  Application Requirements </vt:lpstr>
      <vt:lpstr>Content Outline</vt:lpstr>
      <vt:lpstr>MBLEx – miscellaneous facts</vt:lpstr>
      <vt:lpstr>MBLEx – miscellaneous facts</vt:lpstr>
      <vt:lpstr>Which Exam should you take?</vt:lpstr>
      <vt:lpstr>Comparison between ncetmb and MBLEx</vt:lpstr>
      <vt:lpstr>How to study for the exams</vt:lpstr>
      <vt:lpstr>STATE LICENSURE</vt:lpstr>
      <vt:lpstr>Reporting MBLEx scores to  licensing boards</vt:lpstr>
      <vt:lpstr>Reporting your national certification exam score to licensing boards</vt:lpstr>
      <vt:lpstr>requirements to get licensed in the state of Texas</vt:lpstr>
      <vt:lpstr>Department of State Health Services Contact information</vt:lpstr>
      <vt:lpstr>Physical Address </vt:lpstr>
      <vt:lpstr>Want to be licensed in a  state other than Texas?</vt:lpstr>
      <vt:lpstr>Resources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to do after you graduate from massage therapy school</dc:title>
  <dc:creator>Kourtnee Kovacs</dc:creator>
  <cp:lastModifiedBy>Kourtnee Kovacs</cp:lastModifiedBy>
  <cp:revision>30</cp:revision>
  <cp:lastPrinted>2009-07-13T19:44:31Z</cp:lastPrinted>
  <dcterms:created xsi:type="dcterms:W3CDTF">2012-06-13T19:40:04Z</dcterms:created>
  <dcterms:modified xsi:type="dcterms:W3CDTF">2012-06-13T19:57:54Z</dcterms:modified>
</cp:coreProperties>
</file>