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slides/slide20.xml" ContentType="application/vnd.openxmlformats-officedocument.presentationml.slid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rstSlideNum="17" saveSubsetFonts="1" autoCompressPictures="0">
  <p:sldMasterIdLst>
    <p:sldMasterId id="2147483828" r:id="rId1"/>
  </p:sldMasterIdLst>
  <p:notesMasterIdLst>
    <p:notesMasterId r:id="rId24"/>
  </p:notesMasterIdLst>
  <p:sldIdLst>
    <p:sldId id="256" r:id="rId2"/>
    <p:sldId id="259" r:id="rId3"/>
    <p:sldId id="294" r:id="rId4"/>
    <p:sldId id="291" r:id="rId5"/>
    <p:sldId id="292" r:id="rId6"/>
    <p:sldId id="295" r:id="rId7"/>
    <p:sldId id="273" r:id="rId8"/>
    <p:sldId id="298" r:id="rId9"/>
    <p:sldId id="296" r:id="rId10"/>
    <p:sldId id="297" r:id="rId11"/>
    <p:sldId id="262" r:id="rId12"/>
    <p:sldId id="280" r:id="rId13"/>
    <p:sldId id="286" r:id="rId14"/>
    <p:sldId id="285" r:id="rId15"/>
    <p:sldId id="268" r:id="rId16"/>
    <p:sldId id="269" r:id="rId17"/>
    <p:sldId id="272" r:id="rId18"/>
    <p:sldId id="275" r:id="rId19"/>
    <p:sldId id="276" r:id="rId20"/>
    <p:sldId id="284" r:id="rId21"/>
    <p:sldId id="264" r:id="rId22"/>
    <p:sldId id="277" r:id="rId23"/>
  </p:sldIdLst>
  <p:sldSz cx="100584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571" autoAdjust="0"/>
    <p:restoredTop sz="94637" autoAdjust="0"/>
  </p:normalViewPr>
  <p:slideViewPr>
    <p:cSldViewPr snapToObjects="1">
      <p:cViewPr varScale="1">
        <p:scale>
          <a:sx n="135" d="100"/>
          <a:sy n="135" d="100"/>
        </p:scale>
        <p:origin x="-544" y="-120"/>
      </p:cViewPr>
      <p:guideLst>
        <p:guide orient="horz" pos="2160"/>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028614-0D13-984C-9CB1-5A208267AD83}" type="datetimeFigureOut">
              <a:rPr lang="en-US" smtClean="0"/>
              <a:pPr/>
              <a:t>1/14/13</a:t>
            </a:fld>
            <a:endParaRPr lang="en-US" dirty="0"/>
          </a:p>
        </p:txBody>
      </p:sp>
      <p:sp>
        <p:nvSpPr>
          <p:cNvPr id="4" name="Slide Image Placeholder 3"/>
          <p:cNvSpPr>
            <a:spLocks noGrp="1" noRot="1" noChangeAspect="1"/>
          </p:cNvSpPr>
          <p:nvPr>
            <p:ph type="sldImg" idx="2"/>
          </p:nvPr>
        </p:nvSpPr>
        <p:spPr>
          <a:xfrm>
            <a:off x="914400" y="685800"/>
            <a:ext cx="50292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87498B-2F2D-CC4A-910C-4568A8F6909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4400" y="685800"/>
            <a:ext cx="50292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E87498B-2F2D-CC4A-910C-4568A8F6909E}" type="slidenum">
              <a:rPr lang="en-US" smtClean="0"/>
              <a:pPr/>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4400" y="685800"/>
            <a:ext cx="5029200" cy="3429000"/>
          </a:xfrm>
        </p:spPr>
      </p:sp>
      <p:sp>
        <p:nvSpPr>
          <p:cNvPr id="3" name="Notes Placeholder 2"/>
          <p:cNvSpPr>
            <a:spLocks noGrp="1"/>
          </p:cNvSpPr>
          <p:nvPr>
            <p:ph type="body" idx="1"/>
          </p:nvPr>
        </p:nvSpPr>
        <p:spPr/>
        <p:txBody>
          <a:bodyPr>
            <a:normAutofit/>
          </a:bodyPr>
          <a:lstStyle/>
          <a:p>
            <a:r>
              <a:rPr lang="en-US" dirty="0" smtClean="0"/>
              <a:t>Other “than”</a:t>
            </a:r>
            <a:endParaRPr lang="en-US" dirty="0"/>
          </a:p>
        </p:txBody>
      </p:sp>
      <p:sp>
        <p:nvSpPr>
          <p:cNvPr id="4" name="Slide Number Placeholder 3"/>
          <p:cNvSpPr>
            <a:spLocks noGrp="1"/>
          </p:cNvSpPr>
          <p:nvPr>
            <p:ph type="sldNum" sz="quarter" idx="10"/>
          </p:nvPr>
        </p:nvSpPr>
        <p:spPr/>
        <p:txBody>
          <a:bodyPr/>
          <a:lstStyle/>
          <a:p>
            <a:fld id="{7E87498B-2F2D-CC4A-910C-4568A8F6909E}" type="slidenum">
              <a:rPr lang="en-US" smtClean="0"/>
              <a:pPr/>
              <a:t>37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514600" y="3124200"/>
            <a:ext cx="678942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514600" y="5003322"/>
            <a:ext cx="678942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8655383" y="1155047"/>
            <a:ext cx="2286000" cy="419100"/>
          </a:xfrm>
        </p:spPr>
        <p:txBody>
          <a:bodyPr/>
          <a:lstStyle/>
          <a:p>
            <a:fld id="{FCD41285-B5CF-BF44-B470-6BB6C0C287A6}" type="datetimeFigureOut">
              <a:rPr lang="en-US" smtClean="0"/>
              <a:pPr/>
              <a:t>1/14/13</a:t>
            </a:fld>
            <a:endParaRPr lang="en-US" dirty="0"/>
          </a:p>
        </p:txBody>
      </p:sp>
      <p:sp>
        <p:nvSpPr>
          <p:cNvPr id="17" name="Footer Placeholder 16"/>
          <p:cNvSpPr>
            <a:spLocks noGrp="1"/>
          </p:cNvSpPr>
          <p:nvPr>
            <p:ph type="ftr" sz="quarter" idx="11"/>
          </p:nvPr>
        </p:nvSpPr>
        <p:spPr bwMode="auto">
          <a:xfrm rot="5400000">
            <a:off x="7967876" y="4162467"/>
            <a:ext cx="3657600" cy="422453"/>
          </a:xfrm>
        </p:spPr>
        <p:txBody>
          <a:bodyPr/>
          <a:lstStyle/>
          <a:p>
            <a:endParaRPr lang="en-US" dirty="0"/>
          </a:p>
        </p:txBody>
      </p:sp>
      <p:sp>
        <p:nvSpPr>
          <p:cNvPr id="10" name="Rectangle 9"/>
          <p:cNvSpPr/>
          <p:nvPr/>
        </p:nvSpPr>
        <p:spPr bwMode="auto">
          <a:xfrm>
            <a:off x="419100" y="0"/>
            <a:ext cx="67056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303970" y="0"/>
            <a:ext cx="11513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1089660" y="0"/>
            <a:ext cx="200059"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255452" y="0"/>
            <a:ext cx="25330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16978"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100584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939523"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899304"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17348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1002524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341120" y="0"/>
            <a:ext cx="8382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70560" y="3429000"/>
            <a:ext cx="142494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440595" y="4866752"/>
            <a:ext cx="70556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200188" y="5500632"/>
            <a:ext cx="150876"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830629" y="5788152"/>
            <a:ext cx="301752"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095500" y="4495800"/>
            <a:ext cx="402336"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458098" y="4928702"/>
            <a:ext cx="670560" cy="517524"/>
          </a:xfrm>
        </p:spPr>
        <p:txBody>
          <a:bodyPr/>
          <a:lstStyle/>
          <a:p>
            <a:fld id="{AFC56213-B4C4-4C5C-8EAE-01416D175C4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D41285-B5CF-BF44-B470-6BB6C0C287A6}" type="datetimeFigureOut">
              <a:rPr lang="en-US" smtClean="0"/>
              <a:pPr/>
              <a:t>1/14/13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274640"/>
            <a:ext cx="18440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274639"/>
            <a:ext cx="662178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D41285-B5CF-BF44-B470-6BB6C0C287A6}" type="datetimeFigureOut">
              <a:rPr lang="en-US" smtClean="0"/>
              <a:pPr/>
              <a:t>1/14/13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502920" y="1600200"/>
            <a:ext cx="821436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CD41285-B5CF-BF44-B470-6BB6C0C287A6}" type="datetimeFigureOut">
              <a:rPr lang="en-US" smtClean="0"/>
              <a:pPr/>
              <a:t>1/14/13</a:t>
            </a:fld>
            <a:endParaRPr lang="en-US" dirty="0"/>
          </a:p>
        </p:txBody>
      </p:sp>
      <p:sp>
        <p:nvSpPr>
          <p:cNvPr id="9" name="Slide Number Placeholder 8"/>
          <p:cNvSpPr>
            <a:spLocks noGrp="1"/>
          </p:cNvSpPr>
          <p:nvPr>
            <p:ph type="sldNum" sz="quarter" idx="15"/>
          </p:nvPr>
        </p:nvSpPr>
        <p:spPr/>
        <p:txBody>
          <a:bodyPr rtlCol="0"/>
          <a:lstStyle/>
          <a:p>
            <a:fld id="{9E85D238-2E58-C94F-B7EA-ED7828CE2A27}"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514600" y="2895600"/>
            <a:ext cx="678942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14600" y="5010150"/>
            <a:ext cx="678942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8653882" y="1151382"/>
            <a:ext cx="2286000" cy="419100"/>
          </a:xfrm>
        </p:spPr>
        <p:txBody>
          <a:bodyPr/>
          <a:lstStyle/>
          <a:p>
            <a:fld id="{FCD41285-B5CF-BF44-B470-6BB6C0C287A6}" type="datetimeFigureOut">
              <a:rPr lang="en-US" smtClean="0"/>
              <a:pPr/>
              <a:t>1/14/13</a:t>
            </a:fld>
            <a:endParaRPr lang="en-US" dirty="0"/>
          </a:p>
        </p:txBody>
      </p:sp>
      <p:sp>
        <p:nvSpPr>
          <p:cNvPr id="5" name="Footer Placeholder 4"/>
          <p:cNvSpPr>
            <a:spLocks noGrp="1"/>
          </p:cNvSpPr>
          <p:nvPr>
            <p:ph type="ftr" sz="quarter" idx="11"/>
          </p:nvPr>
        </p:nvSpPr>
        <p:spPr bwMode="auto">
          <a:xfrm rot="5400000">
            <a:off x="7968082" y="4159606"/>
            <a:ext cx="3657600" cy="422453"/>
          </a:xfrm>
        </p:spPr>
        <p:txBody>
          <a:bodyPr/>
          <a:lstStyle/>
          <a:p>
            <a:endParaRPr lang="en-US" dirty="0"/>
          </a:p>
        </p:txBody>
      </p:sp>
      <p:sp>
        <p:nvSpPr>
          <p:cNvPr id="9" name="Rectangle 8"/>
          <p:cNvSpPr/>
          <p:nvPr/>
        </p:nvSpPr>
        <p:spPr bwMode="auto">
          <a:xfrm>
            <a:off x="419100" y="0"/>
            <a:ext cx="67056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303970" y="0"/>
            <a:ext cx="11513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1089660" y="0"/>
            <a:ext cx="200059"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255452" y="0"/>
            <a:ext cx="25330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16978"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100584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939523"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899304"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17348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341120" y="0"/>
            <a:ext cx="8382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70560" y="3429000"/>
            <a:ext cx="142494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457175" y="4866752"/>
            <a:ext cx="70556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200188" y="5500632"/>
            <a:ext cx="150876"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830629" y="5791200"/>
            <a:ext cx="301752"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066944" y="4479888"/>
            <a:ext cx="402336"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00077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474678" y="4928702"/>
            <a:ext cx="670560" cy="517524"/>
          </a:xfrm>
        </p:spPr>
        <p:txBody>
          <a:bodyPr/>
          <a:lstStyle/>
          <a:p>
            <a:fld id="{9E85D238-2E58-C94F-B7EA-ED7828CE2A2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CD41285-B5CF-BF44-B470-6BB6C0C287A6}" type="datetimeFigureOut">
              <a:rPr lang="en-US" smtClean="0"/>
              <a:pPr/>
              <a:t>1/14/13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85D238-2E58-C94F-B7EA-ED7828CE2A27}" type="slidenum">
              <a:rPr lang="en-US" smtClean="0"/>
              <a:pPr/>
              <a:t>‹#›</a:t>
            </a:fld>
            <a:endParaRPr lang="en-US" dirty="0"/>
          </a:p>
        </p:txBody>
      </p:sp>
      <p:sp>
        <p:nvSpPr>
          <p:cNvPr id="9" name="Content Placeholder 8"/>
          <p:cNvSpPr>
            <a:spLocks noGrp="1"/>
          </p:cNvSpPr>
          <p:nvPr>
            <p:ph sz="quarter" idx="1"/>
          </p:nvPr>
        </p:nvSpPr>
        <p:spPr>
          <a:xfrm>
            <a:off x="502920" y="1600200"/>
            <a:ext cx="40233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97273" y="1600200"/>
            <a:ext cx="40233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273050"/>
            <a:ext cx="829818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CD41285-B5CF-BF44-B470-6BB6C0C287A6}" type="datetimeFigureOut">
              <a:rPr lang="en-US" smtClean="0"/>
              <a:pPr/>
              <a:t>1/14/13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85D238-2E58-C94F-B7EA-ED7828CE2A27}" type="slidenum">
              <a:rPr lang="en-US" smtClean="0"/>
              <a:pPr/>
              <a:t>‹#›</a:t>
            </a:fld>
            <a:endParaRPr lang="en-US" dirty="0"/>
          </a:p>
        </p:txBody>
      </p:sp>
      <p:sp>
        <p:nvSpPr>
          <p:cNvPr id="11" name="Content Placeholder 10"/>
          <p:cNvSpPr>
            <a:spLocks noGrp="1"/>
          </p:cNvSpPr>
          <p:nvPr>
            <p:ph sz="quarter" idx="2"/>
          </p:nvPr>
        </p:nvSpPr>
        <p:spPr>
          <a:xfrm>
            <a:off x="502920" y="2362200"/>
            <a:ext cx="402336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9173" y="2362200"/>
            <a:ext cx="402336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502920" y="1569720"/>
            <a:ext cx="402336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777740" y="1569720"/>
            <a:ext cx="402336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CD41285-B5CF-BF44-B470-6BB6C0C287A6}" type="datetimeFigureOut">
              <a:rPr lang="en-US" smtClean="0"/>
              <a:pPr/>
              <a:t>1/14/13</a:t>
            </a:fld>
            <a:endParaRPr lang="en-US" dirty="0"/>
          </a:p>
        </p:txBody>
      </p:sp>
      <p:sp>
        <p:nvSpPr>
          <p:cNvPr id="7" name="Slide Number Placeholder 6"/>
          <p:cNvSpPr>
            <a:spLocks noGrp="1"/>
          </p:cNvSpPr>
          <p:nvPr>
            <p:ph type="sldNum" sz="quarter" idx="11"/>
          </p:nvPr>
        </p:nvSpPr>
        <p:spPr/>
        <p:txBody>
          <a:bodyPr rtlCol="0"/>
          <a:lstStyle/>
          <a:p>
            <a:fld id="{9E85D238-2E58-C94F-B7EA-ED7828CE2A27}"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41285-B5CF-BF44-B470-6BB6C0C287A6}" type="datetimeFigureOut">
              <a:rPr lang="en-US" smtClean="0"/>
              <a:pPr/>
              <a:t>1/14/13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96393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4024503" y="3177540"/>
            <a:ext cx="6309360" cy="50292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493508" y="274320"/>
            <a:ext cx="1679753"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87324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81152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989076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9723120" y="0"/>
            <a:ext cx="33528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35280" y="274320"/>
            <a:ext cx="620268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CD41285-B5CF-BF44-B470-6BB6C0C287A6}" type="datetimeFigureOut">
              <a:rPr lang="en-US" smtClean="0"/>
              <a:pPr/>
              <a:t>1/14/13</a:t>
            </a:fld>
            <a:endParaRPr lang="en-US" dirty="0"/>
          </a:p>
        </p:txBody>
      </p:sp>
      <p:sp>
        <p:nvSpPr>
          <p:cNvPr id="22" name="Slide Number Placeholder 21"/>
          <p:cNvSpPr>
            <a:spLocks noGrp="1"/>
          </p:cNvSpPr>
          <p:nvPr>
            <p:ph type="sldNum" sz="quarter" idx="15"/>
          </p:nvPr>
        </p:nvSpPr>
        <p:spPr/>
        <p:txBody>
          <a:bodyPr rtlCol="0"/>
          <a:lstStyle/>
          <a:p>
            <a:fld id="{9E85D238-2E58-C94F-B7EA-ED7828CE2A27}"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96393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4000614" y="3177540"/>
            <a:ext cx="6309360" cy="50292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78942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7442378" y="264795"/>
            <a:ext cx="16764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989076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9723120" y="0"/>
            <a:ext cx="33528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87324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81152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CD41285-B5CF-BF44-B470-6BB6C0C287A6}" type="datetimeFigureOut">
              <a:rPr lang="en-US" smtClean="0"/>
              <a:pPr/>
              <a:t>1/14/13</a:t>
            </a:fld>
            <a:endParaRPr lang="en-US" dirty="0"/>
          </a:p>
        </p:txBody>
      </p:sp>
      <p:sp>
        <p:nvSpPr>
          <p:cNvPr id="18" name="Slide Number Placeholder 17"/>
          <p:cNvSpPr>
            <a:spLocks noGrp="1"/>
          </p:cNvSpPr>
          <p:nvPr>
            <p:ph type="sldNum" sz="quarter" idx="11"/>
          </p:nvPr>
        </p:nvSpPr>
        <p:spPr/>
        <p:txBody>
          <a:bodyPr rtlCol="0"/>
          <a:lstStyle/>
          <a:p>
            <a:fld id="{9E85D238-2E58-C94F-B7EA-ED7828CE2A27}"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96393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502920" y="274638"/>
            <a:ext cx="821436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502920" y="1600200"/>
            <a:ext cx="821436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8449056" y="1062649"/>
            <a:ext cx="2011680" cy="422453"/>
          </a:xfrm>
          <a:prstGeom prst="rect">
            <a:avLst/>
          </a:prstGeom>
        </p:spPr>
        <p:txBody>
          <a:bodyPr vert="horz" anchor="ctr" anchorCtr="0"/>
          <a:lstStyle>
            <a:lvl1pPr algn="r" eaLnBrk="1" latinLnBrk="0" hangingPunct="1">
              <a:defRPr kumimoji="0" sz="1200">
                <a:solidFill>
                  <a:schemeClr val="tx2"/>
                </a:solidFill>
              </a:defRPr>
            </a:lvl1pPr>
          </a:lstStyle>
          <a:p>
            <a:fld id="{FCD41285-B5CF-BF44-B470-6BB6C0C287A6}" type="datetimeFigureOut">
              <a:rPr lang="en-US" smtClean="0"/>
              <a:pPr/>
              <a:t>1/14/13</a:t>
            </a:fld>
            <a:endParaRPr lang="en-US" dirty="0"/>
          </a:p>
        </p:txBody>
      </p:sp>
      <p:sp>
        <p:nvSpPr>
          <p:cNvPr id="3" name="Footer Placeholder 2"/>
          <p:cNvSpPr>
            <a:spLocks noGrp="1"/>
          </p:cNvSpPr>
          <p:nvPr>
            <p:ph type="ftr" sz="quarter" idx="3"/>
          </p:nvPr>
        </p:nvSpPr>
        <p:spPr>
          <a:xfrm rot="5400000">
            <a:off x="7849225" y="3718952"/>
            <a:ext cx="3200400" cy="402336"/>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8382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989076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9723120" y="0"/>
            <a:ext cx="33528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941918" y="5734050"/>
            <a:ext cx="670560" cy="521208"/>
          </a:xfrm>
          <a:prstGeom prst="rect">
            <a:avLst/>
          </a:prstGeom>
        </p:spPr>
        <p:txBody>
          <a:bodyPr vert="horz" anchor="ctr"/>
          <a:lstStyle>
            <a:lvl1pPr algn="ctr" eaLnBrk="1" latinLnBrk="0" hangingPunct="1">
              <a:defRPr kumimoji="0" sz="1400" b="1">
                <a:solidFill>
                  <a:srgbClr val="FFFFFF"/>
                </a:solidFill>
              </a:defRPr>
            </a:lvl1pPr>
          </a:lstStyle>
          <a:p>
            <a:fld id="{9E85D238-2E58-C94F-B7EA-ED7828CE2A2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btmb.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earsonvue.com" TargetMode="External"/><Relationship Id="rId3" Type="http://schemas.openxmlformats.org/officeDocument/2006/relationships/hyperlink" Target="http://www.pearsonvue.com/fsmtb"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shs.state.tx.us/massage/mt_jurisprudence.sht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massage@dshs.state.tx.us" TargetMode="External"/><Relationship Id="rId3" Type="http://schemas.openxmlformats.org/officeDocument/2006/relationships/hyperlink" Target="http://www.dshs.state.tx.us/massag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amtamassage.org" TargetMode="External"/><Relationship Id="rId4" Type="http://schemas.openxmlformats.org/officeDocument/2006/relationships/image" Target="../media/image11.png"/><Relationship Id="rId5"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2.xml.rels><?xml version="1.0" encoding="UTF-8" standalone="yes"?>
<Relationships xmlns="http://schemas.openxmlformats.org/package/2006/relationships"><Relationship Id="rId3" Type="http://schemas.openxmlformats.org/officeDocument/2006/relationships/hyperlink" Target="http://www.fsmtb.org/licensing.html" TargetMode="External"/><Relationship Id="rId4" Type="http://schemas.openxmlformats.org/officeDocument/2006/relationships/hyperlink" Target="http://www.dshs.state.tx.us/massage/default.shtm" TargetMode="External"/><Relationship Id="rId5" Type="http://schemas.openxmlformats.org/officeDocument/2006/relationships/hyperlink" Target="http://www.ncbtmb.org/" TargetMode="External"/><Relationship Id="rId6" Type="http://schemas.openxmlformats.org/officeDocument/2006/relationships/image" Target="../media/image2.png"/><Relationship Id="rId7"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hyperlink" Target="http://www.tlcschoo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After Massage School</a:t>
            </a:r>
          </a:p>
        </p:txBody>
      </p:sp>
      <p:sp>
        <p:nvSpPr>
          <p:cNvPr id="3" name="Subtitle 2"/>
          <p:cNvSpPr>
            <a:spLocks noGrp="1"/>
          </p:cNvSpPr>
          <p:nvPr>
            <p:ph type="subTitle" idx="1"/>
          </p:nvPr>
        </p:nvSpPr>
        <p:spPr/>
        <p:txBody>
          <a:bodyPr>
            <a:normAutofit/>
          </a:bodyPr>
          <a:lstStyle/>
          <a:p>
            <a:r>
              <a:rPr lang="en-US" sz="1500" dirty="0" smtClean="0"/>
              <a:t>Steps for getting</a:t>
            </a:r>
            <a:r>
              <a:rPr lang="en-US" sz="1500" dirty="0" smtClean="0"/>
              <a:t> Licensed </a:t>
            </a:r>
            <a:endParaRPr lang="en-US" sz="1500" dirty="0" smtClean="0"/>
          </a:p>
        </p:txBody>
      </p:sp>
      <p:pic>
        <p:nvPicPr>
          <p:cNvPr id="4" name="Picture 3"/>
          <p:cNvPicPr>
            <a:picLocks noChangeAspect="1"/>
          </p:cNvPicPr>
          <p:nvPr/>
        </p:nvPicPr>
        <p:blipFill>
          <a:blip r:embed="rId3"/>
          <a:stretch>
            <a:fillRect/>
          </a:stretch>
        </p:blipFill>
        <p:spPr>
          <a:xfrm>
            <a:off x="6848010" y="304800"/>
            <a:ext cx="2791290" cy="1066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
            <a:ext cx="8214360" cy="1143000"/>
          </a:xfrm>
        </p:spPr>
        <p:txBody>
          <a:bodyPr/>
          <a:lstStyle/>
          <a:p>
            <a:r>
              <a:rPr lang="en-US" dirty="0" smtClean="0"/>
              <a:t>Important Info to know	</a:t>
            </a:r>
            <a:br>
              <a:rPr lang="en-US" dirty="0" smtClean="0"/>
            </a:br>
            <a:r>
              <a:rPr lang="en-US" dirty="0" smtClean="0"/>
              <a:t>	</a:t>
            </a:r>
            <a:endParaRPr lang="en-US" dirty="0"/>
          </a:p>
        </p:txBody>
      </p:sp>
      <p:sp>
        <p:nvSpPr>
          <p:cNvPr id="3" name="Content Placeholder 2"/>
          <p:cNvSpPr>
            <a:spLocks noGrp="1"/>
          </p:cNvSpPr>
          <p:nvPr>
            <p:ph sz="quarter" idx="1"/>
          </p:nvPr>
        </p:nvSpPr>
        <p:spPr/>
        <p:txBody>
          <a:bodyPr/>
          <a:lstStyle/>
          <a:p>
            <a:pPr>
              <a:buNone/>
            </a:pPr>
            <a:endParaRPr lang="en-US" dirty="0" smtClean="0"/>
          </a:p>
          <a:p>
            <a:r>
              <a:rPr lang="en-US" dirty="0" smtClean="0"/>
              <a:t> Taking one of the </a:t>
            </a:r>
            <a:r>
              <a:rPr lang="en-US" dirty="0" err="1" smtClean="0"/>
              <a:t>NCBTMB’s</a:t>
            </a:r>
            <a:r>
              <a:rPr lang="en-US" dirty="0" smtClean="0"/>
              <a:t> or the </a:t>
            </a:r>
            <a:r>
              <a:rPr lang="en-US" dirty="0" err="1" smtClean="0"/>
              <a:t>FSMTB’s</a:t>
            </a:r>
            <a:r>
              <a:rPr lang="en-US" dirty="0" smtClean="0"/>
              <a:t> </a:t>
            </a:r>
            <a:r>
              <a:rPr lang="en-US" dirty="0" smtClean="0"/>
              <a:t>exam is only </a:t>
            </a:r>
            <a:r>
              <a:rPr lang="en-US" b="1" dirty="0" smtClean="0"/>
              <a:t>a part</a:t>
            </a:r>
            <a:r>
              <a:rPr lang="en-US" dirty="0" smtClean="0"/>
              <a:t> </a:t>
            </a:r>
            <a:r>
              <a:rPr lang="en-US" dirty="0" smtClean="0"/>
              <a:t>of the licensure process. </a:t>
            </a:r>
          </a:p>
          <a:p>
            <a:endParaRPr lang="en-US" dirty="0" smtClean="0"/>
          </a:p>
          <a:p>
            <a:r>
              <a:rPr lang="en-US" dirty="0" smtClean="0"/>
              <a:t>In order to practice massage in Texas, you must get Licensed by the Texas Department of State Health Services.</a:t>
            </a:r>
            <a:r>
              <a:rPr lang="en-US" dirty="0" smtClean="0"/>
              <a:t> (See slide 31 for State Licensure information.</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 review process	</a:t>
            </a:r>
            <a:endParaRPr lang="en-US" dirty="0"/>
          </a:p>
        </p:txBody>
      </p:sp>
      <p:sp>
        <p:nvSpPr>
          <p:cNvPr id="3" name="Content Placeholder 2"/>
          <p:cNvSpPr>
            <a:spLocks noGrp="1"/>
          </p:cNvSpPr>
          <p:nvPr>
            <p:ph sz="quarter" idx="1"/>
          </p:nvPr>
        </p:nvSpPr>
        <p:spPr>
          <a:xfrm>
            <a:off x="502920" y="1981200"/>
            <a:ext cx="8633460" cy="4492752"/>
          </a:xfrm>
        </p:spPr>
        <p:txBody>
          <a:bodyPr/>
          <a:lstStyle/>
          <a:p>
            <a:r>
              <a:rPr lang="en-US" dirty="0" smtClean="0"/>
              <a:t>If you do not have 500 hours of training from one massage therapy education institution, and you want to be Nationally Certified, then you will have to go through the Portfolio Review Process.</a:t>
            </a:r>
          </a:p>
          <a:p>
            <a:endParaRPr lang="en-US" dirty="0" smtClean="0"/>
          </a:p>
          <a:p>
            <a:r>
              <a:rPr lang="en-US" dirty="0" smtClean="0"/>
              <a:t>For all information regarding this process please refer to the National Certification Portfolio Review Handbook. </a:t>
            </a:r>
            <a:r>
              <a:rPr lang="en-US" sz="1800" dirty="0" smtClean="0"/>
              <a:t>(It can be downloaded off </a:t>
            </a:r>
            <a:r>
              <a:rPr lang="en-US" sz="1800" dirty="0" smtClean="0">
                <a:hlinkClick r:id="rId2"/>
              </a:rPr>
              <a:t>http://www.ncbtmb.org</a:t>
            </a:r>
            <a:r>
              <a:rPr lang="en-US" sz="1800" dirty="0" smtClean="0"/>
              <a:t>)</a:t>
            </a:r>
            <a:endParaRPr lang="en-US" sz="1800" dirty="0"/>
          </a:p>
        </p:txBody>
      </p:sp>
      <p:sp>
        <p:nvSpPr>
          <p:cNvPr id="4" name="Rectangle 3"/>
          <p:cNvSpPr/>
          <p:nvPr/>
        </p:nvSpPr>
        <p:spPr>
          <a:xfrm>
            <a:off x="4235615" y="6473952"/>
            <a:ext cx="4481665" cy="369332"/>
          </a:xfrm>
          <a:prstGeom prst="rect">
            <a:avLst/>
          </a:prstGeom>
        </p:spPr>
        <p:txBody>
          <a:bodyPr wrap="none">
            <a:spAutoFit/>
          </a:bodyPr>
          <a:lstStyle/>
          <a:p>
            <a:r>
              <a:rPr lang="en-US" dirty="0" smtClean="0"/>
              <a:t>TLC’s NCBTMB school code: 022140-00.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MBLEx – miscellaneous facts</a:t>
            </a:r>
            <a:endParaRPr lang="en-US" dirty="0"/>
          </a:p>
        </p:txBody>
      </p:sp>
      <p:sp>
        <p:nvSpPr>
          <p:cNvPr id="3" name="Content Placeholder 2"/>
          <p:cNvSpPr>
            <a:spLocks noGrp="1"/>
          </p:cNvSpPr>
          <p:nvPr>
            <p:ph sz="quarter" idx="1"/>
          </p:nvPr>
        </p:nvSpPr>
        <p:spPr>
          <a:xfrm>
            <a:off x="502920" y="1828800"/>
            <a:ext cx="8214360" cy="4873752"/>
          </a:xfrm>
        </p:spPr>
        <p:txBody>
          <a:bodyPr/>
          <a:lstStyle/>
          <a:p>
            <a:r>
              <a:rPr lang="en-US" dirty="0" smtClean="0"/>
              <a:t>A tutorial is available at </a:t>
            </a:r>
            <a:r>
              <a:rPr lang="en-US" dirty="0" smtClean="0">
                <a:hlinkClick r:id="rId2"/>
              </a:rPr>
              <a:t>http://www.pearsonvue.com</a:t>
            </a:r>
            <a:r>
              <a:rPr lang="en-US" dirty="0" smtClean="0">
                <a:hlinkClick r:id="rId3"/>
              </a:rPr>
              <a:t>/fsmtb</a:t>
            </a:r>
            <a:r>
              <a:rPr lang="en-US" dirty="0" smtClean="0"/>
              <a:t> for candidates to learn to navigate the test on computer and to familiarize themselves with the computer based testing experience. </a:t>
            </a:r>
          </a:p>
          <a:p>
            <a:endParaRPr lang="en-US" sz="1800" dirty="0" smtClean="0"/>
          </a:p>
          <a:p>
            <a:r>
              <a:rPr lang="en-US" dirty="0" smtClean="0"/>
              <a:t>Candidates will receive their official Score Report at the test center, upon competing the examination. </a:t>
            </a:r>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0" y="2438400"/>
            <a:ext cx="7543800" cy="2053590"/>
          </a:xfrm>
        </p:spPr>
        <p:txBody>
          <a:bodyPr>
            <a:normAutofit/>
          </a:bodyPr>
          <a:lstStyle/>
          <a:p>
            <a:r>
              <a:rPr lang="en-US" sz="3600" dirty="0" smtClean="0"/>
              <a:t>Which Exam should you take?</a:t>
            </a:r>
            <a:endParaRPr 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9881"/>
            <a:ext cx="8214360" cy="731838"/>
          </a:xfrm>
        </p:spPr>
        <p:txBody>
          <a:bodyPr>
            <a:normAutofit/>
          </a:bodyPr>
          <a:lstStyle/>
          <a:p>
            <a:r>
              <a:rPr lang="en-US" dirty="0" smtClean="0"/>
              <a:t>How to study for the exams</a:t>
            </a:r>
            <a:endParaRPr lang="en-US" dirty="0"/>
          </a:p>
        </p:txBody>
      </p:sp>
      <p:sp>
        <p:nvSpPr>
          <p:cNvPr id="3" name="Content Placeholder 2"/>
          <p:cNvSpPr>
            <a:spLocks noGrp="1"/>
          </p:cNvSpPr>
          <p:nvPr>
            <p:ph sz="quarter" idx="1"/>
          </p:nvPr>
        </p:nvSpPr>
        <p:spPr>
          <a:xfrm>
            <a:off x="502920" y="1219200"/>
            <a:ext cx="8214360" cy="4873752"/>
          </a:xfrm>
        </p:spPr>
        <p:txBody>
          <a:bodyPr/>
          <a:lstStyle/>
          <a:p>
            <a:r>
              <a:rPr lang="en-US" sz="1500" dirty="0" smtClean="0"/>
              <a:t>Massage-</a:t>
            </a:r>
            <a:r>
              <a:rPr lang="en-US" sz="1500" dirty="0" err="1" smtClean="0"/>
              <a:t>exam.com</a:t>
            </a:r>
            <a:r>
              <a:rPr lang="en-US" sz="1500" dirty="0" smtClean="0"/>
              <a:t> </a:t>
            </a:r>
          </a:p>
          <a:p>
            <a:r>
              <a:rPr lang="en-US" sz="1500" dirty="0" err="1" smtClean="0"/>
              <a:t>Massageprep.com</a:t>
            </a:r>
            <a:endParaRPr lang="en-US" sz="1500" dirty="0" smtClean="0"/>
          </a:p>
          <a:p>
            <a:r>
              <a:rPr lang="en-US" sz="1500" dirty="0" err="1" smtClean="0"/>
              <a:t>Massagetherapyexam.com</a:t>
            </a:r>
            <a:endParaRPr lang="en-US" sz="1500" dirty="0" smtClean="0"/>
          </a:p>
          <a:p>
            <a:endParaRPr lang="en-US" sz="1500" dirty="0" smtClean="0"/>
          </a:p>
          <a:p>
            <a:endParaRPr lang="en-US" dirty="0"/>
          </a:p>
        </p:txBody>
      </p:sp>
      <p:pic>
        <p:nvPicPr>
          <p:cNvPr id="4" name="Picture 3"/>
          <p:cNvPicPr>
            <a:picLocks noChangeAspect="1"/>
          </p:cNvPicPr>
          <p:nvPr/>
        </p:nvPicPr>
        <p:blipFill>
          <a:blip r:embed="rId2"/>
          <a:stretch>
            <a:fillRect/>
          </a:stretch>
        </p:blipFill>
        <p:spPr>
          <a:xfrm>
            <a:off x="3733800" y="2084725"/>
            <a:ext cx="1857022" cy="2387600"/>
          </a:xfrm>
          <a:prstGeom prst="rect">
            <a:avLst/>
          </a:prstGeom>
        </p:spPr>
      </p:pic>
      <p:pic>
        <p:nvPicPr>
          <p:cNvPr id="7" name="Picture 6"/>
          <p:cNvPicPr>
            <a:picLocks noChangeAspect="1"/>
          </p:cNvPicPr>
          <p:nvPr/>
        </p:nvPicPr>
        <p:blipFill>
          <a:blip r:embed="rId3"/>
          <a:stretch>
            <a:fillRect/>
          </a:stretch>
        </p:blipFill>
        <p:spPr>
          <a:xfrm>
            <a:off x="746192" y="2232523"/>
            <a:ext cx="1860415" cy="2415677"/>
          </a:xfrm>
          <a:prstGeom prst="rect">
            <a:avLst/>
          </a:prstGeom>
        </p:spPr>
      </p:pic>
      <p:pic>
        <p:nvPicPr>
          <p:cNvPr id="8" name="Picture 7"/>
          <p:cNvPicPr>
            <a:picLocks noChangeAspect="1"/>
          </p:cNvPicPr>
          <p:nvPr/>
        </p:nvPicPr>
        <p:blipFill>
          <a:blip r:embed="rId4"/>
          <a:stretch>
            <a:fillRect/>
          </a:stretch>
        </p:blipFill>
        <p:spPr>
          <a:xfrm>
            <a:off x="1905000" y="4876800"/>
            <a:ext cx="5980983" cy="1981200"/>
          </a:xfrm>
          <a:prstGeom prst="rect">
            <a:avLst/>
          </a:prstGeom>
        </p:spPr>
      </p:pic>
      <p:pic>
        <p:nvPicPr>
          <p:cNvPr id="9" name="Picture 8"/>
          <p:cNvPicPr>
            <a:picLocks noChangeAspect="1"/>
          </p:cNvPicPr>
          <p:nvPr/>
        </p:nvPicPr>
        <p:blipFill>
          <a:blip r:embed="rId5"/>
          <a:stretch>
            <a:fillRect/>
          </a:stretch>
        </p:blipFill>
        <p:spPr>
          <a:xfrm>
            <a:off x="6629400" y="2057400"/>
            <a:ext cx="1857022" cy="241492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STATE LICENSURE</a:t>
            </a:r>
            <a:endParaRPr lang="en-US" sz="4000" dirty="0"/>
          </a:p>
        </p:txBody>
      </p:sp>
      <p:sp>
        <p:nvSpPr>
          <p:cNvPr id="7" name="Text Placeholder 6"/>
          <p:cNvSpPr>
            <a:spLocks noGrp="1"/>
          </p:cNvSpPr>
          <p:nvPr>
            <p:ph type="body" idx="1"/>
          </p:nvPr>
        </p:nvSpPr>
        <p:spPr/>
        <p:txBody>
          <a:bodyPr>
            <a:normAutofit/>
          </a:bodyPr>
          <a:lstStyle/>
          <a:p>
            <a:r>
              <a:rPr lang="en-US" sz="1600" dirty="0" smtClean="0"/>
              <a:t>How to get licensed after you have taken the MBLEx and/or</a:t>
            </a:r>
            <a:r>
              <a:rPr lang="en-US" sz="1600" dirty="0" smtClean="0"/>
              <a:t> the Licensure Exam.</a:t>
            </a:r>
            <a:endParaRPr lang="en-US"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Reporting MBLEx scores to </a:t>
            </a:r>
            <a:br>
              <a:rPr lang="en-US" dirty="0" smtClean="0"/>
            </a:br>
            <a:r>
              <a:rPr lang="en-US" dirty="0" smtClean="0"/>
              <a:t>licensing boards</a:t>
            </a:r>
            <a:endParaRPr lang="en-US" dirty="0"/>
          </a:p>
        </p:txBody>
      </p:sp>
      <p:sp>
        <p:nvSpPr>
          <p:cNvPr id="5" name="Content Placeholder 4"/>
          <p:cNvSpPr>
            <a:spLocks noGrp="1"/>
          </p:cNvSpPr>
          <p:nvPr>
            <p:ph sz="quarter" idx="1"/>
          </p:nvPr>
        </p:nvSpPr>
        <p:spPr>
          <a:xfrm>
            <a:off x="502920" y="1981200"/>
            <a:ext cx="8214360" cy="4492752"/>
          </a:xfrm>
        </p:spPr>
        <p:txBody>
          <a:bodyPr/>
          <a:lstStyle/>
          <a:p>
            <a:r>
              <a:rPr lang="en-US" dirty="0" smtClean="0"/>
              <a:t>When you apply for the MBLEx, there will be a spot on the application to indicate where you want your exam score sent. </a:t>
            </a:r>
          </a:p>
          <a:p>
            <a:r>
              <a:rPr lang="en-US" dirty="0" smtClean="0"/>
              <a:t>However, if you forget to specify where to send your score you may request your exam results to be reported to a State Licensing Agency by completing the MBLEx Mobility Form, and mailing or faxing it, along with the appropriate fee, to FSMTB.</a:t>
            </a:r>
            <a:endParaRPr lang="en-US" dirty="0"/>
          </a:p>
        </p:txBody>
      </p:sp>
      <p:pic>
        <p:nvPicPr>
          <p:cNvPr id="6" name="Picture 5"/>
          <p:cNvPicPr>
            <a:picLocks noChangeAspect="1"/>
          </p:cNvPicPr>
          <p:nvPr/>
        </p:nvPicPr>
        <p:blipFill>
          <a:blip r:embed="rId2"/>
          <a:stretch>
            <a:fillRect/>
          </a:stretch>
        </p:blipFill>
        <p:spPr>
          <a:xfrm>
            <a:off x="922020" y="5744130"/>
            <a:ext cx="6062980" cy="729823"/>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Reporting your</a:t>
            </a:r>
            <a:r>
              <a:rPr lang="en-US" dirty="0" smtClean="0"/>
              <a:t> Licensure exam </a:t>
            </a:r>
            <a:r>
              <a:rPr lang="en-US" dirty="0" smtClean="0"/>
              <a:t>score to licensing boards</a:t>
            </a:r>
            <a:endParaRPr lang="en-US" dirty="0"/>
          </a:p>
        </p:txBody>
      </p:sp>
      <p:sp>
        <p:nvSpPr>
          <p:cNvPr id="3" name="Content Placeholder 2"/>
          <p:cNvSpPr>
            <a:spLocks noGrp="1"/>
          </p:cNvSpPr>
          <p:nvPr>
            <p:ph sz="quarter" idx="1"/>
          </p:nvPr>
        </p:nvSpPr>
        <p:spPr/>
        <p:txBody>
          <a:bodyPr/>
          <a:lstStyle/>
          <a:p>
            <a:r>
              <a:rPr lang="en-US" dirty="0" smtClean="0"/>
              <a:t>If your state requires that you send them an official copy of your score, you will need to complete the </a:t>
            </a:r>
            <a:r>
              <a:rPr lang="en-US" i="1" dirty="0" smtClean="0"/>
              <a:t>Official Score Report Request Form</a:t>
            </a:r>
            <a:r>
              <a:rPr lang="en-US" dirty="0" smtClean="0"/>
              <a:t>, contained in the candidate handbook </a:t>
            </a:r>
            <a:r>
              <a:rPr lang="en-US" sz="2000" i="1" dirty="0" smtClean="0"/>
              <a:t>(Texas requires an official report)</a:t>
            </a:r>
            <a:r>
              <a:rPr lang="en-US" dirty="0" smtClean="0"/>
              <a:t>.</a:t>
            </a:r>
          </a:p>
          <a:p>
            <a:endParaRPr lang="en-US" sz="1050" dirty="0" smtClean="0"/>
          </a:p>
          <a:p>
            <a:r>
              <a:rPr lang="en-US" dirty="0" smtClean="0"/>
              <a:t>After exam is taken, official score report requests must be made in writing by the candidate and submitted directly to the testing company (Pearson VUE). </a:t>
            </a:r>
          </a:p>
          <a:p>
            <a:endParaRPr lang="en-US" sz="1000" dirty="0" smtClean="0"/>
          </a:p>
          <a:p>
            <a:r>
              <a:rPr lang="en-US" dirty="0" smtClean="0"/>
              <a:t>Each report is $15.</a:t>
            </a:r>
          </a:p>
          <a:p>
            <a:pPr lvl="1"/>
            <a:endParaRPr lang="en-US" dirty="0" smtClean="0"/>
          </a:p>
          <a:p>
            <a:endParaRPr lang="en-US" dirty="0"/>
          </a:p>
        </p:txBody>
      </p:sp>
      <p:pic>
        <p:nvPicPr>
          <p:cNvPr id="4" name="Picture 3"/>
          <p:cNvPicPr>
            <a:picLocks noChangeAspect="1"/>
          </p:cNvPicPr>
          <p:nvPr/>
        </p:nvPicPr>
        <p:blipFill>
          <a:blip r:embed="rId2"/>
          <a:stretch>
            <a:fillRect/>
          </a:stretch>
        </p:blipFill>
        <p:spPr>
          <a:xfrm>
            <a:off x="754380" y="5623052"/>
            <a:ext cx="7068820" cy="8509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to get licensed in the state of Texas</a:t>
            </a:r>
            <a:endParaRPr lang="en-US" dirty="0"/>
          </a:p>
        </p:txBody>
      </p:sp>
      <p:sp>
        <p:nvSpPr>
          <p:cNvPr id="3" name="Content Placeholder 2"/>
          <p:cNvSpPr>
            <a:spLocks noGrp="1"/>
          </p:cNvSpPr>
          <p:nvPr>
            <p:ph sz="quarter" idx="1"/>
          </p:nvPr>
        </p:nvSpPr>
        <p:spPr>
          <a:xfrm>
            <a:off x="502920" y="1600200"/>
            <a:ext cx="9052560" cy="5105400"/>
          </a:xfrm>
        </p:spPr>
        <p:txBody>
          <a:bodyPr>
            <a:normAutofit fontScale="77500" lnSpcReduction="20000"/>
          </a:bodyPr>
          <a:lstStyle/>
          <a:p>
            <a:r>
              <a:rPr lang="en-US" dirty="0" smtClean="0"/>
              <a:t>Read the Massage Therapy Act (Texas Occupations Code, Chapter 455) and the rules relating to massage therapy license (25 Texas Administrative Code, (TAC) Chapter 140) before completing the application.</a:t>
            </a:r>
          </a:p>
          <a:p>
            <a:pPr>
              <a:buNone/>
            </a:pPr>
            <a:endParaRPr lang="en-US" dirty="0" smtClean="0"/>
          </a:p>
          <a:p>
            <a:r>
              <a:rPr lang="en-US" dirty="0" smtClean="0"/>
              <a:t>Answer all questions on the application completely (submit application online or by mail).</a:t>
            </a:r>
          </a:p>
          <a:p>
            <a:endParaRPr lang="en-US" dirty="0" smtClean="0"/>
          </a:p>
          <a:p>
            <a:r>
              <a:rPr lang="en-US" dirty="0" smtClean="0"/>
              <a:t>Attach the application fee of $117.</a:t>
            </a:r>
          </a:p>
          <a:p>
            <a:endParaRPr lang="en-US" dirty="0" smtClean="0"/>
          </a:p>
          <a:p>
            <a:r>
              <a:rPr lang="en-US" dirty="0" smtClean="0"/>
              <a:t>Attach an official transcript or notarized copy of your transcript.</a:t>
            </a:r>
          </a:p>
          <a:p>
            <a:endParaRPr lang="en-US" dirty="0" smtClean="0"/>
          </a:p>
          <a:p>
            <a:r>
              <a:rPr lang="en-US" dirty="0" smtClean="0"/>
              <a:t>Attach a copy of your social security card.</a:t>
            </a:r>
          </a:p>
          <a:p>
            <a:pPr>
              <a:buNone/>
            </a:pPr>
            <a:endParaRPr lang="en-US" dirty="0" smtClean="0"/>
          </a:p>
          <a:p>
            <a:r>
              <a:rPr lang="en-US" dirty="0" smtClean="0"/>
              <a:t>Attach proof of jurisprudence exam $ 35 (for all applications postmarked on or after 6/1/09). </a:t>
            </a:r>
            <a:r>
              <a:rPr lang="en-US" dirty="0" smtClean="0">
                <a:hlinkClick r:id="rId2"/>
              </a:rPr>
              <a:t>http://www.dshs.state.tx.us/massage/mt_jurisprudence.shtm</a:t>
            </a:r>
            <a:endParaRPr lang="en-US" dirty="0" smtClean="0"/>
          </a:p>
          <a:p>
            <a:pPr lvl="1"/>
            <a:endParaRPr lang="en-US" dirty="0" smtClean="0"/>
          </a:p>
          <a:p>
            <a:r>
              <a:rPr lang="en-US" dirty="0" smtClean="0"/>
              <a:t>Attach required documents for questions 14-15 (if you answered yes).</a:t>
            </a:r>
          </a:p>
          <a:p>
            <a:pPr>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74638"/>
            <a:ext cx="8633460" cy="1143000"/>
          </a:xfrm>
        </p:spPr>
        <p:txBody>
          <a:bodyPr>
            <a:normAutofit/>
          </a:bodyPr>
          <a:lstStyle/>
          <a:p>
            <a:pPr algn="ctr"/>
            <a:r>
              <a:rPr lang="en-US" dirty="0" smtClean="0"/>
              <a:t>Department of State Health Services Contact information</a:t>
            </a:r>
            <a:endParaRPr lang="en-US" dirty="0"/>
          </a:p>
        </p:txBody>
      </p:sp>
      <p:sp>
        <p:nvSpPr>
          <p:cNvPr id="12" name="Content Placeholder 11"/>
          <p:cNvSpPr>
            <a:spLocks noGrp="1"/>
          </p:cNvSpPr>
          <p:nvPr>
            <p:ph sz="quarter" idx="1"/>
          </p:nvPr>
        </p:nvSpPr>
        <p:spPr/>
        <p:txBody>
          <a:bodyPr/>
          <a:lstStyle/>
          <a:p>
            <a:pPr algn="ctr">
              <a:buNone/>
            </a:pPr>
            <a:r>
              <a:rPr lang="en-US" dirty="0" smtClean="0"/>
              <a:t>ADDRESS:</a:t>
            </a:r>
          </a:p>
          <a:p>
            <a:pPr lvl="1" algn="ctr">
              <a:buNone/>
            </a:pPr>
            <a:r>
              <a:rPr lang="en-US" dirty="0" smtClean="0"/>
              <a:t>   Texas Department of State Health Services</a:t>
            </a:r>
          </a:p>
          <a:p>
            <a:pPr algn="ctr">
              <a:buNone/>
            </a:pPr>
            <a:r>
              <a:rPr lang="en-US" dirty="0" smtClean="0"/>
              <a:t>		  Massage Therapy Licensing Program</a:t>
            </a:r>
          </a:p>
          <a:p>
            <a:pPr algn="ctr">
              <a:buNone/>
            </a:pPr>
            <a:r>
              <a:rPr lang="en-US" dirty="0" smtClean="0"/>
              <a:t>		  P O Box 12197</a:t>
            </a:r>
          </a:p>
          <a:p>
            <a:pPr algn="ctr">
              <a:buNone/>
            </a:pPr>
            <a:r>
              <a:rPr lang="en-US" dirty="0" smtClean="0"/>
              <a:t>       Austin, TX  78711-2197</a:t>
            </a:r>
          </a:p>
          <a:p>
            <a:pPr algn="ctr">
              <a:buNone/>
            </a:pPr>
            <a:endParaRPr lang="en-US" dirty="0" smtClean="0"/>
          </a:p>
          <a:p>
            <a:pPr algn="ctr">
              <a:buNone/>
            </a:pPr>
            <a:r>
              <a:rPr lang="en-US" dirty="0" smtClean="0"/>
              <a:t>512-834-6616 </a:t>
            </a:r>
          </a:p>
          <a:p>
            <a:pPr algn="ctr"/>
            <a:endParaRPr lang="en-US" dirty="0" smtClean="0"/>
          </a:p>
          <a:p>
            <a:pPr algn="ctr">
              <a:buNone/>
            </a:pPr>
            <a:r>
              <a:rPr lang="en-US" u="sng" dirty="0" smtClean="0">
                <a:hlinkClick r:id="rId2"/>
              </a:rPr>
              <a:t>massage@dshs.state.tx.us</a:t>
            </a:r>
            <a:endParaRPr lang="en-US" u="sng" dirty="0" smtClean="0"/>
          </a:p>
          <a:p>
            <a:pPr algn="ctr">
              <a:buNone/>
            </a:pPr>
            <a:endParaRPr lang="en-US" u="sng" dirty="0" smtClean="0"/>
          </a:p>
          <a:p>
            <a:pPr algn="ctr">
              <a:buNone/>
            </a:pPr>
            <a:r>
              <a:rPr lang="en-US" dirty="0" smtClean="0"/>
              <a:t>Website: </a:t>
            </a:r>
            <a:r>
              <a:rPr lang="en-US" dirty="0" smtClean="0">
                <a:hlinkClick r:id="rId3"/>
              </a:rPr>
              <a:t>http://www.dshs.state.tx.us/massage/</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Licensing: </a:t>
            </a:r>
            <a:endParaRPr lang="en-US" dirty="0"/>
          </a:p>
        </p:txBody>
      </p:sp>
      <p:sp>
        <p:nvSpPr>
          <p:cNvPr id="10" name="Content Placeholder 9"/>
          <p:cNvSpPr>
            <a:spLocks noGrp="1"/>
          </p:cNvSpPr>
          <p:nvPr>
            <p:ph sz="quarter" idx="1"/>
          </p:nvPr>
        </p:nvSpPr>
        <p:spPr>
          <a:xfrm>
            <a:off x="502920" y="1600200"/>
            <a:ext cx="8801100" cy="5029200"/>
          </a:xfrm>
        </p:spPr>
        <p:txBody>
          <a:bodyPr>
            <a:normAutofit fontScale="92500" lnSpcReduction="20000"/>
          </a:bodyPr>
          <a:lstStyle/>
          <a:p>
            <a:r>
              <a:rPr lang="en-US" dirty="0" smtClean="0"/>
              <a:t>Students can take either the Licensure Exam or the </a:t>
            </a:r>
            <a:r>
              <a:rPr lang="en-US" dirty="0" err="1" smtClean="0"/>
              <a:t>MBLEx</a:t>
            </a:r>
            <a:r>
              <a:rPr lang="en-US" dirty="0" smtClean="0"/>
              <a:t> Exam as part of their requirements to obtain a Massage Therapy license in the state of Texas. </a:t>
            </a:r>
          </a:p>
          <a:p>
            <a:endParaRPr lang="en-US" dirty="0" smtClean="0"/>
          </a:p>
          <a:p>
            <a:r>
              <a:rPr lang="en-US" dirty="0" smtClean="0"/>
              <a:t>NCBTMB (Licensure </a:t>
            </a:r>
            <a:r>
              <a:rPr lang="en-US" dirty="0" smtClean="0"/>
              <a:t>E</a:t>
            </a:r>
            <a:r>
              <a:rPr lang="en-US" dirty="0" smtClean="0"/>
              <a:t>xam) </a:t>
            </a:r>
            <a:r>
              <a:rPr lang="en-US" dirty="0" smtClean="0"/>
              <a:t>and the FSMTB (</a:t>
            </a:r>
            <a:r>
              <a:rPr lang="en-US" dirty="0" err="1" smtClean="0"/>
              <a:t>MBLEx</a:t>
            </a:r>
            <a:r>
              <a:rPr lang="en-US" dirty="0" smtClean="0"/>
              <a:t> </a:t>
            </a:r>
            <a:r>
              <a:rPr lang="en-US" dirty="0" smtClean="0"/>
              <a:t>E</a:t>
            </a:r>
            <a:r>
              <a:rPr lang="en-US" dirty="0" smtClean="0"/>
              <a:t>xam) makes </a:t>
            </a:r>
            <a:r>
              <a:rPr lang="en-US" dirty="0" smtClean="0"/>
              <a:t>it possible for practitioners</a:t>
            </a:r>
            <a:r>
              <a:rPr lang="en-US" dirty="0" smtClean="0"/>
              <a:t> to secure </a:t>
            </a:r>
            <a:r>
              <a:rPr lang="en-US" dirty="0" smtClean="0"/>
              <a:t>state </a:t>
            </a:r>
            <a:r>
              <a:rPr lang="en-US" dirty="0" smtClean="0"/>
              <a:t>licensure in massage therapy. It also provides </a:t>
            </a:r>
            <a:r>
              <a:rPr lang="en-US" dirty="0" smtClean="0"/>
              <a:t>many benefits along the way:</a:t>
            </a:r>
          </a:p>
          <a:p>
            <a:pPr lvl="1"/>
            <a:endParaRPr lang="en-US" sz="1200" dirty="0" smtClean="0"/>
          </a:p>
          <a:p>
            <a:pPr lvl="1"/>
            <a:r>
              <a:rPr lang="en-US" dirty="0" smtClean="0"/>
              <a:t>State Licensure – 38 States</a:t>
            </a:r>
            <a:r>
              <a:rPr lang="en-US" dirty="0" smtClean="0"/>
              <a:t> use the Licensure </a:t>
            </a:r>
            <a:r>
              <a:rPr lang="en-US" dirty="0" smtClean="0"/>
              <a:t>E</a:t>
            </a:r>
            <a:r>
              <a:rPr lang="en-US" dirty="0" smtClean="0"/>
              <a:t>xams </a:t>
            </a:r>
            <a:r>
              <a:rPr lang="en-US" dirty="0" smtClean="0"/>
              <a:t>and 40 states use the </a:t>
            </a:r>
            <a:r>
              <a:rPr lang="en-US" dirty="0" err="1" smtClean="0"/>
              <a:t>MBLEx</a:t>
            </a:r>
            <a:r>
              <a:rPr lang="en-US" dirty="0" smtClean="0"/>
              <a:t> Exams as </a:t>
            </a:r>
            <a:r>
              <a:rPr lang="en-US" dirty="0" smtClean="0"/>
              <a:t>part of their licensure process</a:t>
            </a:r>
            <a:r>
              <a:rPr lang="en-US" dirty="0" smtClean="0"/>
              <a:t>, both include the District of Columbia. </a:t>
            </a:r>
          </a:p>
          <a:p>
            <a:pPr lvl="1">
              <a:buNone/>
            </a:pPr>
            <a:r>
              <a:rPr lang="en-US" dirty="0" smtClean="0"/>
              <a:t> </a:t>
            </a:r>
            <a:endParaRPr lang="en-US" dirty="0" smtClean="0"/>
          </a:p>
          <a:p>
            <a:pPr lvl="1"/>
            <a:r>
              <a:rPr lang="en-US" dirty="0" smtClean="0"/>
              <a:t>Career Support – National online Find a Practitioner resource so potential clients can locate national board certified professionals</a:t>
            </a:r>
          </a:p>
          <a:p>
            <a:pPr lvl="1"/>
            <a:endParaRPr lang="en-US" dirty="0" smtClean="0"/>
          </a:p>
          <a:p>
            <a:pPr lvl="1"/>
            <a:r>
              <a:rPr lang="en-US" dirty="0" smtClean="0"/>
              <a:t>Acceptance by Healthcare community – establishes practitioners as healthcare providers on par with other professional requiring certification</a:t>
            </a:r>
            <a:endParaRPr lang="en-US" dirty="0"/>
          </a:p>
        </p:txBody>
      </p:sp>
      <p:pic>
        <p:nvPicPr>
          <p:cNvPr id="4" name="Picture 3"/>
          <p:cNvPicPr>
            <a:picLocks noChangeAspect="1"/>
          </p:cNvPicPr>
          <p:nvPr/>
        </p:nvPicPr>
        <p:blipFill>
          <a:blip r:embed="rId2"/>
          <a:stretch>
            <a:fillRect/>
          </a:stretch>
        </p:blipFill>
        <p:spPr>
          <a:xfrm>
            <a:off x="6747243" y="274638"/>
            <a:ext cx="1970037" cy="11430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Address </a:t>
            </a:r>
            <a:endParaRPr lang="en-US" dirty="0"/>
          </a:p>
        </p:txBody>
      </p:sp>
      <p:sp>
        <p:nvSpPr>
          <p:cNvPr id="3" name="Content Placeholder 2"/>
          <p:cNvSpPr>
            <a:spLocks noGrp="1"/>
          </p:cNvSpPr>
          <p:nvPr>
            <p:ph sz="quarter" idx="1"/>
          </p:nvPr>
        </p:nvSpPr>
        <p:spPr>
          <a:xfrm>
            <a:off x="502920" y="1752600"/>
            <a:ext cx="8214360" cy="4721352"/>
          </a:xfrm>
        </p:spPr>
        <p:txBody>
          <a:bodyPr/>
          <a:lstStyle/>
          <a:p>
            <a:r>
              <a:rPr lang="en-US" dirty="0" smtClean="0"/>
              <a:t>If you would like to physically take your application to DSHS, here is their physical address:</a:t>
            </a:r>
          </a:p>
          <a:p>
            <a:pPr>
              <a:buNone/>
            </a:pPr>
            <a:endParaRPr lang="en-US" dirty="0" smtClean="0"/>
          </a:p>
          <a:p>
            <a:pPr algn="ctr">
              <a:buNone/>
            </a:pPr>
            <a:r>
              <a:rPr lang="en-US" dirty="0" smtClean="0"/>
              <a:t>	8407 Wall Street, </a:t>
            </a:r>
          </a:p>
          <a:p>
            <a:pPr algn="ctr">
              <a:buNone/>
            </a:pPr>
            <a:r>
              <a:rPr lang="en-US" dirty="0" smtClean="0"/>
              <a:t>Austin, TX 78754</a:t>
            </a:r>
          </a:p>
          <a:p>
            <a:pPr algn="ctr">
              <a:buNone/>
            </a:pPr>
            <a:r>
              <a:rPr lang="en-US" i="1" dirty="0" smtClean="0"/>
              <a:t> Exchange Building</a:t>
            </a:r>
            <a:endParaRPr lang="en-US"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23019" y="524334"/>
            <a:ext cx="8214360" cy="1143000"/>
          </a:xfrm>
        </p:spPr>
        <p:txBody>
          <a:bodyPr/>
          <a:lstStyle/>
          <a:p>
            <a:pPr algn="ctr"/>
            <a:r>
              <a:rPr lang="en-US" b="1" dirty="0" smtClean="0"/>
              <a:t>Want to be licensed in a </a:t>
            </a:r>
            <a:br>
              <a:rPr lang="en-US" b="1" dirty="0" smtClean="0"/>
            </a:br>
            <a:r>
              <a:rPr lang="en-US" b="1" dirty="0" smtClean="0"/>
              <a:t>state other than Texas?</a:t>
            </a:r>
            <a:endParaRPr lang="en-US" b="1" dirty="0"/>
          </a:p>
        </p:txBody>
      </p:sp>
      <p:sp>
        <p:nvSpPr>
          <p:cNvPr id="3" name="Content Placeholder 2"/>
          <p:cNvSpPr>
            <a:spLocks noGrp="1"/>
          </p:cNvSpPr>
          <p:nvPr>
            <p:ph sz="quarter" idx="1"/>
          </p:nvPr>
        </p:nvSpPr>
        <p:spPr>
          <a:xfrm>
            <a:off x="502920" y="2133600"/>
            <a:ext cx="8214360" cy="2286000"/>
          </a:xfrm>
        </p:spPr>
        <p:txBody>
          <a:bodyPr/>
          <a:lstStyle/>
          <a:p>
            <a:r>
              <a:rPr lang="en-US" dirty="0" smtClean="0"/>
              <a:t>To locate the state requirements and contact info, go to </a:t>
            </a:r>
            <a:r>
              <a:rPr lang="en-US" dirty="0" smtClean="0">
                <a:hlinkClick r:id="rId3"/>
              </a:rPr>
              <a:t>www.amtamassage.org</a:t>
            </a:r>
            <a:r>
              <a:rPr lang="en-US" dirty="0" smtClean="0"/>
              <a:t> and click on the link “Legislation and Regulation.” Then go to the “State Licensing” link and then to “State Massage Laws and Practice Requirements.” </a:t>
            </a:r>
          </a:p>
        </p:txBody>
      </p:sp>
      <p:pic>
        <p:nvPicPr>
          <p:cNvPr id="11" name="Picture 10"/>
          <p:cNvPicPr>
            <a:picLocks noChangeAspect="1"/>
          </p:cNvPicPr>
          <p:nvPr/>
        </p:nvPicPr>
        <p:blipFill>
          <a:blip r:embed="rId4"/>
          <a:stretch>
            <a:fillRect/>
          </a:stretch>
        </p:blipFill>
        <p:spPr>
          <a:xfrm>
            <a:off x="8511152" y="5562600"/>
            <a:ext cx="1052454" cy="828388"/>
          </a:xfrm>
          <a:prstGeom prst="rect">
            <a:avLst/>
          </a:prstGeom>
        </p:spPr>
      </p:pic>
      <p:pic>
        <p:nvPicPr>
          <p:cNvPr id="12" name="Picture 11"/>
          <p:cNvPicPr>
            <a:picLocks noChangeAspect="1"/>
          </p:cNvPicPr>
          <p:nvPr/>
        </p:nvPicPr>
        <p:blipFill>
          <a:blip r:embed="rId5"/>
          <a:stretch>
            <a:fillRect/>
          </a:stretch>
        </p:blipFill>
        <p:spPr>
          <a:xfrm>
            <a:off x="2438400" y="5131557"/>
            <a:ext cx="4862830" cy="862085"/>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pPr algn="ctr"/>
            <a:r>
              <a:rPr lang="en-US" dirty="0" smtClean="0"/>
              <a:t>Resources</a:t>
            </a:r>
            <a:endParaRPr lang="en-US" dirty="0"/>
          </a:p>
        </p:txBody>
      </p:sp>
      <p:sp>
        <p:nvSpPr>
          <p:cNvPr id="16" name="Content Placeholder 15"/>
          <p:cNvSpPr>
            <a:spLocks noGrp="1"/>
          </p:cNvSpPr>
          <p:nvPr>
            <p:ph sz="quarter" idx="1"/>
          </p:nvPr>
        </p:nvSpPr>
        <p:spPr>
          <a:xfrm>
            <a:off x="502920" y="1600200"/>
            <a:ext cx="8214360" cy="5105400"/>
          </a:xfrm>
        </p:spPr>
        <p:txBody>
          <a:bodyPr>
            <a:normAutofit/>
          </a:bodyPr>
          <a:lstStyle/>
          <a:p>
            <a:r>
              <a:rPr lang="en-US" dirty="0" smtClean="0"/>
              <a:t>The Lauterstein-Conway Massage Therapy School - </a:t>
            </a:r>
            <a:r>
              <a:rPr lang="en-US" dirty="0" smtClean="0">
                <a:hlinkClick r:id="rId2"/>
              </a:rPr>
              <a:t>http://www.tlcschool.com/</a:t>
            </a:r>
            <a:endParaRPr lang="en-US" dirty="0" smtClean="0"/>
          </a:p>
          <a:p>
            <a:endParaRPr lang="en-US" dirty="0" smtClean="0"/>
          </a:p>
          <a:p>
            <a:r>
              <a:rPr lang="en-US" dirty="0" smtClean="0"/>
              <a:t>The Federation of State Massage Therapy Boards - </a:t>
            </a:r>
            <a:r>
              <a:rPr lang="en-US" dirty="0" smtClean="0">
                <a:hlinkClick r:id="rId3"/>
              </a:rPr>
              <a:t>http://www.fsmtb.org/licensing.html</a:t>
            </a:r>
            <a:endParaRPr lang="en-US" dirty="0" smtClean="0"/>
          </a:p>
          <a:p>
            <a:endParaRPr lang="en-US" dirty="0" smtClean="0"/>
          </a:p>
          <a:p>
            <a:r>
              <a:rPr lang="en-US" dirty="0" smtClean="0"/>
              <a:t>The Department of State Health Services - </a:t>
            </a:r>
            <a:r>
              <a:rPr lang="en-US" dirty="0" smtClean="0">
                <a:hlinkClick r:id="rId4"/>
              </a:rPr>
              <a:t>http://www.dshs.state.tx.us/massage/default.shtm</a:t>
            </a:r>
            <a:endParaRPr lang="en-US" dirty="0" smtClean="0"/>
          </a:p>
          <a:p>
            <a:endParaRPr lang="en-US" dirty="0" smtClean="0"/>
          </a:p>
          <a:p>
            <a:r>
              <a:rPr lang="en-US" dirty="0" smtClean="0"/>
              <a:t>The National Certification Board for Therapeutic Massage &amp; Bodywork - </a:t>
            </a:r>
            <a:r>
              <a:rPr lang="en-US" dirty="0" smtClean="0">
                <a:hlinkClick r:id="rId5"/>
              </a:rPr>
              <a:t>http://www.ncbtmb.org/</a:t>
            </a:r>
            <a:endParaRPr lang="en-US" dirty="0" smtClean="0"/>
          </a:p>
          <a:p>
            <a:endParaRPr lang="en-US" dirty="0" smtClean="0"/>
          </a:p>
          <a:p>
            <a:endParaRPr lang="en-US" dirty="0" smtClean="0"/>
          </a:p>
          <a:p>
            <a:endParaRPr lang="en-US" dirty="0"/>
          </a:p>
        </p:txBody>
      </p:sp>
      <p:pic>
        <p:nvPicPr>
          <p:cNvPr id="17" name="Picture 16"/>
          <p:cNvPicPr>
            <a:picLocks noChangeAspect="1"/>
          </p:cNvPicPr>
          <p:nvPr/>
        </p:nvPicPr>
        <p:blipFill>
          <a:blip r:embed="rId6"/>
          <a:stretch>
            <a:fillRect/>
          </a:stretch>
        </p:blipFill>
        <p:spPr>
          <a:xfrm>
            <a:off x="7208520" y="274638"/>
            <a:ext cx="1711325" cy="654050"/>
          </a:xfrm>
          <a:prstGeom prst="rect">
            <a:avLst/>
          </a:prstGeom>
        </p:spPr>
      </p:pic>
      <p:pic>
        <p:nvPicPr>
          <p:cNvPr id="18" name="Picture 17"/>
          <p:cNvPicPr>
            <a:picLocks noChangeAspect="1"/>
          </p:cNvPicPr>
          <p:nvPr/>
        </p:nvPicPr>
        <p:blipFill>
          <a:blip r:embed="rId7"/>
          <a:stretch>
            <a:fillRect/>
          </a:stretch>
        </p:blipFill>
        <p:spPr>
          <a:xfrm>
            <a:off x="8047632" y="2123017"/>
            <a:ext cx="1339297" cy="381000"/>
          </a:xfrm>
          <a:prstGeom prst="rect">
            <a:avLst/>
          </a:prstGeom>
        </p:spPr>
      </p:pic>
      <p:sp>
        <p:nvSpPr>
          <p:cNvPr id="7" name="TextBox 6"/>
          <p:cNvSpPr txBox="1"/>
          <p:nvPr/>
        </p:nvSpPr>
        <p:spPr>
          <a:xfrm>
            <a:off x="502920" y="274639"/>
            <a:ext cx="3101340" cy="276999"/>
          </a:xfrm>
          <a:prstGeom prst="rect">
            <a:avLst/>
          </a:prstGeom>
          <a:noFill/>
        </p:spPr>
        <p:txBody>
          <a:bodyPr wrap="square" rtlCol="0">
            <a:spAutoFit/>
          </a:bodyPr>
          <a:lstStyle/>
          <a:p>
            <a:r>
              <a:rPr lang="en-US" sz="1200" i="1" dirty="0" smtClean="0"/>
              <a:t>Updated:</a:t>
            </a:r>
            <a:r>
              <a:rPr lang="en-US" sz="1200" i="1" dirty="0" smtClean="0"/>
              <a:t> January 2013</a:t>
            </a:r>
            <a:endParaRPr lang="en-US" sz="12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1868805"/>
            <a:ext cx="6789420" cy="2053590"/>
          </a:xfrm>
        </p:spPr>
        <p:txBody>
          <a:bodyPr>
            <a:normAutofit/>
          </a:bodyPr>
          <a:lstStyle/>
          <a:p>
            <a:r>
              <a:rPr lang="en-US" sz="4000" dirty="0" smtClean="0"/>
              <a:t>		</a:t>
            </a:r>
            <a:r>
              <a:rPr lang="en-US" sz="4000" dirty="0" err="1" smtClean="0"/>
              <a:t>MBLEx</a:t>
            </a:r>
            <a:r>
              <a:rPr lang="en-US" sz="4000" dirty="0" smtClean="0"/>
              <a:t/>
            </a:r>
            <a:br>
              <a:rPr lang="en-US" sz="4000" dirty="0" smtClean="0"/>
            </a:br>
            <a:r>
              <a:rPr lang="en-US" sz="4000" dirty="0" smtClean="0"/>
              <a:t>Massage </a:t>
            </a:r>
            <a:r>
              <a:rPr lang="en-US" sz="4000" dirty="0" smtClean="0"/>
              <a:t>&amp; bodywork licensing examination</a:t>
            </a:r>
            <a:r>
              <a:rPr lang="en-US" sz="4000" dirty="0" smtClean="0"/>
              <a:t> </a:t>
            </a:r>
            <a:endParaRPr lang="en-US" sz="4000" dirty="0"/>
          </a:p>
        </p:txBody>
      </p:sp>
      <p:sp>
        <p:nvSpPr>
          <p:cNvPr id="5" name="Text Placeholder 4"/>
          <p:cNvSpPr>
            <a:spLocks noGrp="1"/>
          </p:cNvSpPr>
          <p:nvPr>
            <p:ph type="body" idx="1"/>
          </p:nvPr>
        </p:nvSpPr>
        <p:spPr>
          <a:xfrm>
            <a:off x="2514600" y="4324350"/>
            <a:ext cx="6789420" cy="1371600"/>
          </a:xfrm>
        </p:spPr>
        <p:txBody>
          <a:bodyPr/>
          <a:lstStyle/>
          <a:p>
            <a:r>
              <a:rPr lang="en-US" dirty="0" smtClean="0"/>
              <a:t>Developed &amp; Administered by the Federation of State Massage Therapy Boards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MBLEx</a:t>
            </a:r>
            <a:endParaRPr lang="en-US" dirty="0"/>
          </a:p>
        </p:txBody>
      </p:sp>
      <p:sp>
        <p:nvSpPr>
          <p:cNvPr id="5" name="Content Placeholder 4"/>
          <p:cNvSpPr>
            <a:spLocks noGrp="1"/>
          </p:cNvSpPr>
          <p:nvPr>
            <p:ph sz="quarter" idx="1"/>
          </p:nvPr>
        </p:nvSpPr>
        <p:spPr>
          <a:xfrm>
            <a:off x="502920" y="1600200"/>
            <a:ext cx="8465820" cy="5029200"/>
          </a:xfrm>
        </p:spPr>
        <p:txBody>
          <a:bodyPr>
            <a:normAutofit/>
          </a:bodyPr>
          <a:lstStyle/>
          <a:p>
            <a:r>
              <a:rPr lang="en-US" sz="1400" dirty="0" smtClean="0"/>
              <a:t>The examination was developed by the FSMTB, reflects entry level practice (rather than theory) and consists of </a:t>
            </a:r>
            <a:r>
              <a:rPr lang="en-US" sz="1400" b="1" dirty="0" smtClean="0"/>
              <a:t>125 multiple choice </a:t>
            </a:r>
            <a:r>
              <a:rPr lang="en-US" sz="1400" dirty="0" smtClean="0"/>
              <a:t>items. The exam costs $195</a:t>
            </a:r>
            <a:r>
              <a:rPr lang="en-US" sz="1400" dirty="0" smtClean="0"/>
              <a:t>.</a:t>
            </a:r>
          </a:p>
          <a:p>
            <a:endParaRPr lang="en-US" sz="1400" dirty="0" smtClean="0"/>
          </a:p>
          <a:p>
            <a:r>
              <a:rPr lang="en-US" sz="1400" dirty="0" smtClean="0"/>
              <a:t>40 States </a:t>
            </a:r>
            <a:r>
              <a:rPr lang="en-US" sz="1400" dirty="0" smtClean="0"/>
              <a:t>recognize the </a:t>
            </a:r>
            <a:r>
              <a:rPr lang="en-US" sz="1400" dirty="0" err="1" smtClean="0"/>
              <a:t>MBLEx</a:t>
            </a:r>
            <a:endParaRPr lang="en-US" sz="1400" dirty="0" smtClean="0"/>
          </a:p>
          <a:p>
            <a:endParaRPr lang="en-US" sz="1400" dirty="0" smtClean="0"/>
          </a:p>
          <a:p>
            <a:r>
              <a:rPr lang="en-US" sz="1400" dirty="0" smtClean="0"/>
              <a:t>The FSMTB has established two avenues of eligibility to take the MBLEx. </a:t>
            </a:r>
          </a:p>
          <a:p>
            <a:pPr lvl="1"/>
            <a:r>
              <a:rPr lang="en-US" sz="1400" dirty="0" smtClean="0"/>
              <a:t>The first is for individuals who apply directly to the FSMTB.</a:t>
            </a:r>
          </a:p>
          <a:p>
            <a:pPr lvl="1"/>
            <a:r>
              <a:rPr lang="en-US" sz="1400" dirty="0" smtClean="0"/>
              <a:t>The second is for those who apply directly through a State Licensing Board </a:t>
            </a:r>
            <a:r>
              <a:rPr lang="en-US" sz="1400" i="1" dirty="0" smtClean="0"/>
              <a:t>(The Texas Department of State Health Services does not allow this)</a:t>
            </a:r>
            <a:r>
              <a:rPr lang="en-US" sz="1400" dirty="0" smtClean="0"/>
              <a:t>.</a:t>
            </a:r>
          </a:p>
          <a:p>
            <a:pPr lvl="1"/>
            <a:endParaRPr lang="en-US" sz="1400" dirty="0" smtClean="0"/>
          </a:p>
          <a:p>
            <a:r>
              <a:rPr lang="en-US" sz="1514" dirty="0" smtClean="0"/>
              <a:t>The FSMTB examination is administered year-round at test sites across the US.</a:t>
            </a:r>
          </a:p>
          <a:p>
            <a:endParaRPr lang="en-US" sz="1514" dirty="0" smtClean="0"/>
          </a:p>
          <a:p>
            <a:r>
              <a:rPr lang="en-US" sz="1514" dirty="0" smtClean="0"/>
              <a:t>Once you are approved to test, you will receive a Notice to Schedule that you must use to register for the test date and test site of your choice.</a:t>
            </a:r>
          </a:p>
          <a:p>
            <a:endParaRPr lang="en-US" sz="1514" dirty="0" smtClean="0"/>
          </a:p>
          <a:p>
            <a:r>
              <a:rPr lang="en-US" sz="1514" dirty="0" smtClean="0"/>
              <a:t>After you schedule your examination you will receive specific info in the mail about the date, time, and location of the test you are registered to </a:t>
            </a:r>
            <a:r>
              <a:rPr lang="en-US" sz="1514" dirty="0" smtClean="0"/>
              <a:t>take the exam.</a:t>
            </a:r>
            <a:endParaRPr lang="en-US" sz="1514" dirty="0" smtClean="0"/>
          </a:p>
        </p:txBody>
      </p:sp>
      <p:pic>
        <p:nvPicPr>
          <p:cNvPr id="6" name="Picture 5"/>
          <p:cNvPicPr>
            <a:picLocks noChangeAspect="1"/>
          </p:cNvPicPr>
          <p:nvPr/>
        </p:nvPicPr>
        <p:blipFill>
          <a:blip r:embed="rId2"/>
          <a:stretch>
            <a:fillRect/>
          </a:stretch>
        </p:blipFill>
        <p:spPr>
          <a:xfrm>
            <a:off x="7543801" y="122238"/>
            <a:ext cx="1940344" cy="1295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MBLEx</a:t>
            </a:r>
            <a:r>
              <a:rPr lang="en-US" dirty="0" smtClean="0"/>
              <a:t> Process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HOW TO APPLY: </a:t>
            </a:r>
          </a:p>
          <a:p>
            <a:r>
              <a:rPr lang="en-US" sz="1400" dirty="0" smtClean="0"/>
              <a:t>There are TWO possible ways that you can apply to take the </a:t>
            </a:r>
            <a:r>
              <a:rPr lang="en-US" sz="1400" dirty="0" err="1" smtClean="0"/>
              <a:t>MBLEx</a:t>
            </a:r>
            <a:r>
              <a:rPr lang="en-US" sz="1400" dirty="0" smtClean="0"/>
              <a:t>. The following information gives an overview of the basic requirements:</a:t>
            </a:r>
          </a:p>
          <a:p>
            <a:endParaRPr lang="en-US" sz="1400" dirty="0" smtClean="0"/>
          </a:p>
          <a:p>
            <a:pPr lvl="1"/>
            <a:r>
              <a:rPr lang="en-US" dirty="0" smtClean="0"/>
              <a:t>1. </a:t>
            </a:r>
            <a:r>
              <a:rPr lang="en-US" sz="1800" dirty="0" smtClean="0"/>
              <a:t>Steps</a:t>
            </a:r>
          </a:p>
          <a:p>
            <a:pPr lvl="2"/>
            <a:r>
              <a:rPr lang="en-US" sz="1400" dirty="0" err="1" smtClean="0"/>
              <a:t></a:t>
            </a:r>
            <a:r>
              <a:rPr lang="en-US" sz="1400" dirty="0" err="1" smtClean="0"/>
              <a:t>Submit</a:t>
            </a:r>
            <a:r>
              <a:rPr lang="en-US" sz="1400" dirty="0" smtClean="0"/>
              <a:t> an </a:t>
            </a:r>
            <a:r>
              <a:rPr lang="en-US" sz="1400" dirty="0" err="1" smtClean="0"/>
              <a:t>MBLEx</a:t>
            </a:r>
            <a:r>
              <a:rPr lang="en-US" sz="1400" dirty="0" smtClean="0"/>
              <a:t> Application </a:t>
            </a:r>
            <a:r>
              <a:rPr lang="en-US" sz="1400" dirty="0" smtClean="0"/>
              <a:t>Form 		</a:t>
            </a:r>
          </a:p>
          <a:p>
            <a:pPr lvl="2"/>
            <a:r>
              <a:rPr lang="en-US" sz="1400" dirty="0" err="1" smtClean="0"/>
              <a:t></a:t>
            </a:r>
            <a:r>
              <a:rPr lang="en-US" sz="1400" dirty="0" err="1" smtClean="0"/>
              <a:t>Verify</a:t>
            </a:r>
            <a:r>
              <a:rPr lang="en-US" sz="1400" dirty="0" smtClean="0"/>
              <a:t> that you have reviewed the </a:t>
            </a:r>
            <a:r>
              <a:rPr lang="en-US" sz="1400" dirty="0" smtClean="0"/>
              <a:t>Examination Content </a:t>
            </a:r>
            <a:r>
              <a:rPr lang="en-US" sz="1400" dirty="0" smtClean="0"/>
              <a:t>Outline and have education and </a:t>
            </a:r>
            <a:r>
              <a:rPr lang="en-US" sz="1400" dirty="0" smtClean="0"/>
              <a:t>training in </a:t>
            </a:r>
            <a:r>
              <a:rPr lang="en-US" sz="1400" dirty="0" smtClean="0"/>
              <a:t>the content subject </a:t>
            </a:r>
            <a:r>
              <a:rPr lang="en-US" sz="1400" dirty="0" smtClean="0"/>
              <a:t>areas </a:t>
            </a:r>
          </a:p>
          <a:p>
            <a:pPr lvl="2"/>
            <a:r>
              <a:rPr lang="en-US" sz="1400" dirty="0" err="1" smtClean="0"/>
              <a:t></a:t>
            </a:r>
            <a:r>
              <a:rPr lang="en-US" sz="1400" dirty="0" err="1" smtClean="0"/>
              <a:t>Acknowledge</a:t>
            </a:r>
            <a:r>
              <a:rPr lang="en-US" sz="1400" dirty="0" smtClean="0"/>
              <a:t> and agree in writing to abide </a:t>
            </a:r>
            <a:r>
              <a:rPr lang="en-US" sz="1400" dirty="0" smtClean="0"/>
              <a:t>by FSMTB policies</a:t>
            </a:r>
          </a:p>
          <a:p>
            <a:pPr lvl="2"/>
            <a:r>
              <a:rPr lang="en-US" sz="1400" dirty="0" err="1" smtClean="0"/>
              <a:t></a:t>
            </a:r>
            <a:r>
              <a:rPr lang="en-US" sz="1400" dirty="0" err="1" smtClean="0"/>
              <a:t>Pay</a:t>
            </a:r>
            <a:r>
              <a:rPr lang="en-US" sz="1400" dirty="0" smtClean="0"/>
              <a:t> the required </a:t>
            </a:r>
            <a:r>
              <a:rPr lang="en-US" sz="1400" dirty="0" smtClean="0"/>
              <a:t>fee - $195.00</a:t>
            </a:r>
          </a:p>
          <a:p>
            <a:pPr lvl="2">
              <a:buNone/>
            </a:pPr>
            <a:endParaRPr lang="en-US" sz="1400" dirty="0" smtClean="0"/>
          </a:p>
          <a:p>
            <a:pPr lvl="1"/>
            <a:r>
              <a:rPr lang="en-US" dirty="0" smtClean="0"/>
              <a:t>2.</a:t>
            </a:r>
            <a:r>
              <a:rPr lang="en-US" sz="1800" dirty="0" smtClean="0"/>
              <a:t> Steps	</a:t>
            </a:r>
          </a:p>
          <a:p>
            <a:pPr lvl="2"/>
            <a:r>
              <a:rPr lang="en-US" sz="1400" dirty="0" err="1" smtClean="0"/>
              <a:t>Be</a:t>
            </a:r>
            <a:r>
              <a:rPr lang="en-US" sz="1400" dirty="0" smtClean="0"/>
              <a:t> </a:t>
            </a:r>
            <a:r>
              <a:rPr lang="en-US" sz="1400" dirty="0" smtClean="0"/>
              <a:t>approved by the State Licensing Board or </a:t>
            </a:r>
            <a:r>
              <a:rPr lang="en-US" sz="1400" dirty="0" smtClean="0"/>
              <a:t>Agency</a:t>
            </a:r>
          </a:p>
          <a:p>
            <a:pPr lvl="2"/>
            <a:r>
              <a:rPr lang="en-US" sz="1400" dirty="0" err="1" smtClean="0"/>
              <a:t></a:t>
            </a:r>
            <a:r>
              <a:rPr lang="en-US" sz="1400" dirty="0" err="1" smtClean="0"/>
              <a:t>Acknowledge</a:t>
            </a:r>
            <a:r>
              <a:rPr lang="en-US" sz="1400" dirty="0" smtClean="0"/>
              <a:t> and agree in writing to abide by FSMTB </a:t>
            </a:r>
            <a:r>
              <a:rPr lang="en-US" sz="1400" dirty="0" smtClean="0"/>
              <a:t>policies</a:t>
            </a:r>
          </a:p>
          <a:p>
            <a:pPr lvl="2"/>
            <a:r>
              <a:rPr lang="en-US" sz="1400" dirty="0" err="1" smtClean="0"/>
              <a:t></a:t>
            </a:r>
            <a:r>
              <a:rPr lang="en-US" sz="1400" dirty="0" err="1" smtClean="0"/>
              <a:t>Pay</a:t>
            </a:r>
            <a:r>
              <a:rPr lang="en-US" sz="1400" dirty="0" smtClean="0"/>
              <a:t> the required </a:t>
            </a:r>
            <a:r>
              <a:rPr lang="en-US" sz="1400" dirty="0" smtClean="0"/>
              <a:t>fee - $195.00</a:t>
            </a:r>
          </a:p>
          <a:p>
            <a:pPr lvl="1">
              <a:buNone/>
            </a:pPr>
            <a:endParaRPr lang="en-US" sz="1946" dirty="0" smtClean="0"/>
          </a:p>
          <a:p>
            <a:pPr lvl="1">
              <a:buNone/>
            </a:pPr>
            <a:r>
              <a:rPr lang="en-US" sz="1946" dirty="0" smtClean="0"/>
              <a:t>You will receive notification of having either passed or failed the exam</a:t>
            </a:r>
            <a:r>
              <a:rPr lang="en-US" sz="1946" dirty="0" smtClean="0"/>
              <a:t> 			as </a:t>
            </a:r>
            <a:r>
              <a:rPr lang="en-US" sz="1946" dirty="0" smtClean="0"/>
              <a:t>soon as you have completed it</a:t>
            </a:r>
            <a:endParaRPr lang="en-US" sz="1946"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2514600" y="2286000"/>
            <a:ext cx="6789420" cy="1295401"/>
          </a:xfrm>
        </p:spPr>
        <p:txBody>
          <a:bodyPr>
            <a:normAutofit fontScale="90000"/>
          </a:bodyPr>
          <a:lstStyle/>
          <a:p>
            <a:r>
              <a:rPr lang="en-US" sz="4000" dirty="0" smtClean="0"/>
              <a:t>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4000" dirty="0" smtClean="0"/>
              <a:t>Licensure Exam</a:t>
            </a:r>
            <a:br>
              <a:rPr lang="en-US" sz="4000" dirty="0" smtClean="0"/>
            </a:br>
            <a:r>
              <a:rPr lang="en-US" sz="4000" dirty="0" smtClean="0"/>
              <a:t/>
            </a:r>
            <a:br>
              <a:rPr lang="en-US" sz="4000" dirty="0" smtClean="0"/>
            </a:br>
            <a:r>
              <a:rPr lang="en-US" sz="1778" dirty="0" smtClean="0"/>
              <a:t>Na</a:t>
            </a:r>
            <a:r>
              <a:rPr lang="en-US" sz="1556" dirty="0" smtClean="0"/>
              <a:t>tional Certification Examination for Therapeutic Massage</a:t>
            </a:r>
            <a:r>
              <a:rPr lang="en-US" sz="4000" dirty="0" smtClean="0"/>
              <a:t/>
            </a:r>
            <a:br>
              <a:rPr lang="en-US" sz="4000" dirty="0" smtClean="0"/>
            </a:br>
            <a:endParaRPr lang="en-US" sz="4000" dirty="0"/>
          </a:p>
        </p:txBody>
      </p:sp>
      <p:sp>
        <p:nvSpPr>
          <p:cNvPr id="5" name="Text Placeholder 4"/>
          <p:cNvSpPr>
            <a:spLocks noGrp="1"/>
          </p:cNvSpPr>
          <p:nvPr>
            <p:ph type="body" idx="1"/>
          </p:nvPr>
        </p:nvSpPr>
        <p:spPr>
          <a:xfrm>
            <a:off x="2514600" y="3276600"/>
            <a:ext cx="6789420" cy="1371600"/>
          </a:xfrm>
        </p:spPr>
        <p:txBody>
          <a:bodyPr/>
          <a:lstStyle/>
          <a:p>
            <a:r>
              <a:rPr lang="en-US" dirty="0" smtClean="0"/>
              <a:t>Developed &amp; Administered by the</a:t>
            </a:r>
            <a:r>
              <a:rPr lang="en-US" dirty="0" smtClean="0"/>
              <a:t> National Certification Board of Massage Therapy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74638"/>
            <a:ext cx="8214360" cy="944562"/>
          </a:xfrm>
        </p:spPr>
        <p:txBody>
          <a:bodyPr>
            <a:normAutofit/>
          </a:bodyPr>
          <a:lstStyle/>
          <a:p>
            <a:r>
              <a:rPr lang="en-US" sz="3600" dirty="0" smtClean="0"/>
              <a:t>The</a:t>
            </a:r>
            <a:r>
              <a:rPr lang="en-US" sz="3600" dirty="0" smtClean="0"/>
              <a:t> Licensure Exam </a:t>
            </a:r>
            <a:r>
              <a:rPr lang="en-US" sz="3600" dirty="0" smtClean="0"/>
              <a:t>process</a:t>
            </a:r>
            <a:endParaRPr lang="en-US" sz="3600" dirty="0"/>
          </a:p>
        </p:txBody>
      </p:sp>
      <p:sp>
        <p:nvSpPr>
          <p:cNvPr id="7" name="Content Placeholder 6"/>
          <p:cNvSpPr>
            <a:spLocks noGrp="1"/>
          </p:cNvSpPr>
          <p:nvPr>
            <p:ph sz="quarter" idx="1"/>
          </p:nvPr>
        </p:nvSpPr>
        <p:spPr>
          <a:xfrm>
            <a:off x="502920" y="1524000"/>
            <a:ext cx="8869680" cy="5181600"/>
          </a:xfrm>
        </p:spPr>
        <p:txBody>
          <a:bodyPr>
            <a:normAutofit/>
          </a:bodyPr>
          <a:lstStyle/>
          <a:p>
            <a:r>
              <a:rPr lang="en-US" dirty="0" smtClean="0"/>
              <a:t>HOW TO APPLY</a:t>
            </a:r>
            <a:r>
              <a:rPr lang="en-US" dirty="0" smtClean="0"/>
              <a:t> </a:t>
            </a:r>
          </a:p>
          <a:p>
            <a:endParaRPr lang="en-US" dirty="0" smtClean="0"/>
          </a:p>
          <a:p>
            <a:pPr lvl="1"/>
            <a:r>
              <a:rPr lang="en-US" sz="1800" dirty="0" smtClean="0"/>
              <a:t>Go to NCBTMB’s website:</a:t>
            </a:r>
            <a:r>
              <a:rPr lang="en-US" sz="1800" dirty="0" smtClean="0"/>
              <a:t> http://</a:t>
            </a:r>
            <a:r>
              <a:rPr lang="en-US" sz="1800" dirty="0" err="1" smtClean="0"/>
              <a:t>www.ncbtmb.org/certificants/new</a:t>
            </a:r>
            <a:r>
              <a:rPr lang="en-US" sz="1800" dirty="0" smtClean="0"/>
              <a:t>-applicant-licensing-exam</a:t>
            </a:r>
            <a:endParaRPr lang="en-US" sz="1800" dirty="0" smtClean="0"/>
          </a:p>
          <a:p>
            <a:pPr lvl="1"/>
            <a:r>
              <a:rPr lang="en-US" sz="1800" dirty="0" smtClean="0"/>
              <a:t>Create an account using the Career Management System</a:t>
            </a:r>
          </a:p>
          <a:p>
            <a:pPr lvl="1"/>
            <a:r>
              <a:rPr lang="en-US" sz="1800" dirty="0" smtClean="0"/>
              <a:t>Complete the online application</a:t>
            </a:r>
          </a:p>
          <a:p>
            <a:pPr lvl="1"/>
            <a:r>
              <a:rPr lang="en-US" sz="1800" dirty="0" smtClean="0"/>
              <a:t>Submit payment: </a:t>
            </a:r>
            <a:r>
              <a:rPr lang="en-US" sz="1800" dirty="0" smtClean="0"/>
              <a:t>$225 </a:t>
            </a:r>
            <a:r>
              <a:rPr lang="en-US" sz="1800" dirty="0" smtClean="0"/>
              <a:t>fee with a valid American Express, MasterCard, or Visa credit card</a:t>
            </a:r>
          </a:p>
          <a:p>
            <a:pPr lvl="1"/>
            <a:r>
              <a:rPr lang="en-US" sz="1800" dirty="0" smtClean="0"/>
              <a:t>Submit valid form of identification</a:t>
            </a:r>
            <a:endParaRPr lang="en-US" sz="1800" dirty="0" smtClean="0"/>
          </a:p>
          <a:p>
            <a:pPr lvl="1"/>
            <a:r>
              <a:rPr lang="en-US" sz="1800" dirty="0" smtClean="0"/>
              <a:t>Submit a copy of school transcript</a:t>
            </a:r>
          </a:p>
          <a:p>
            <a:pPr lvl="2"/>
            <a:r>
              <a:rPr lang="en-US" dirty="0" smtClean="0"/>
              <a:t>Note: </a:t>
            </a:r>
            <a:r>
              <a:rPr lang="en-US" dirty="0" smtClean="0"/>
              <a:t>While the transcript is not required to take the exam, scores will not be released until a transcript is </a:t>
            </a:r>
            <a:r>
              <a:rPr lang="en-US" dirty="0" smtClean="0"/>
              <a:t>received.</a:t>
            </a:r>
          </a:p>
          <a:p>
            <a:pPr lvl="2">
              <a:buNone/>
            </a:pPr>
            <a:endParaRPr lang="en-US" dirty="0" smtClean="0"/>
          </a:p>
          <a:p>
            <a:r>
              <a:rPr lang="en-US" sz="1800" dirty="0" smtClean="0"/>
              <a:t>You will receive notification of having either passed or failed the exam as soon as you have completed it.</a:t>
            </a:r>
          </a:p>
          <a:p>
            <a:pPr lvl="2">
              <a:buNone/>
            </a:pPr>
            <a:endParaRPr lang="en-US" dirty="0" smtClean="0"/>
          </a:p>
          <a:p>
            <a:pPr lvl="2"/>
            <a:endParaRPr lang="en-US" dirty="0" smtClean="0"/>
          </a:p>
          <a:p>
            <a:pPr lvl="2"/>
            <a:endParaRPr lang="en-US" dirty="0" smtClean="0"/>
          </a:p>
          <a:p>
            <a:pPr lvl="1">
              <a:buNone/>
            </a:pPr>
            <a:endParaRPr lang="en-US" b="1" i="1" dirty="0" smtClean="0"/>
          </a:p>
          <a:p>
            <a:pPr lvl="1"/>
            <a:endParaRPr lang="en-US" dirty="0" smtClean="0"/>
          </a:p>
        </p:txBody>
      </p:sp>
      <p:pic>
        <p:nvPicPr>
          <p:cNvPr id="4" name="Picture 3"/>
          <p:cNvPicPr>
            <a:picLocks noChangeAspect="1"/>
          </p:cNvPicPr>
          <p:nvPr/>
        </p:nvPicPr>
        <p:blipFill>
          <a:blip r:embed="rId2"/>
          <a:stretch>
            <a:fillRect/>
          </a:stretch>
        </p:blipFill>
        <p:spPr>
          <a:xfrm>
            <a:off x="7277938" y="915924"/>
            <a:ext cx="2094662" cy="1216152"/>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Licensure Exam</a:t>
            </a:r>
            <a:endParaRPr lang="en-US" dirty="0"/>
          </a:p>
        </p:txBody>
      </p:sp>
      <p:sp>
        <p:nvSpPr>
          <p:cNvPr id="3" name="Content Placeholder 2"/>
          <p:cNvSpPr>
            <a:spLocks noGrp="1"/>
          </p:cNvSpPr>
          <p:nvPr>
            <p:ph sz="quarter" idx="1"/>
          </p:nvPr>
        </p:nvSpPr>
        <p:spPr/>
        <p:txBody>
          <a:bodyPr/>
          <a:lstStyle/>
          <a:p>
            <a:r>
              <a:rPr lang="en-US" sz="1400" dirty="0" smtClean="0"/>
              <a:t>The examination was developed by the</a:t>
            </a:r>
            <a:r>
              <a:rPr lang="en-US" sz="1400" dirty="0" smtClean="0"/>
              <a:t> NCBTMB, </a:t>
            </a:r>
            <a:r>
              <a:rPr lang="en-US" sz="1400" dirty="0" smtClean="0"/>
              <a:t>reflects entry level practice (rather than theory) and consists of </a:t>
            </a:r>
            <a:r>
              <a:rPr lang="en-US" sz="1400" b="1" dirty="0" smtClean="0"/>
              <a:t>160 </a:t>
            </a:r>
            <a:r>
              <a:rPr lang="en-US" sz="1400" b="1" dirty="0" smtClean="0"/>
              <a:t>multiple choice </a:t>
            </a:r>
            <a:r>
              <a:rPr lang="en-US" sz="1400" dirty="0" smtClean="0"/>
              <a:t>items. The exam costs </a:t>
            </a:r>
            <a:r>
              <a:rPr lang="en-US" sz="1400" dirty="0" smtClean="0"/>
              <a:t>$225.00.</a:t>
            </a:r>
            <a:endParaRPr lang="en-US" sz="1400" dirty="0" smtClean="0"/>
          </a:p>
          <a:p>
            <a:endParaRPr lang="en-US" sz="1400" dirty="0" smtClean="0"/>
          </a:p>
          <a:p>
            <a:r>
              <a:rPr lang="en-US" sz="1400" dirty="0" smtClean="0"/>
              <a:t>38 </a:t>
            </a:r>
            <a:r>
              <a:rPr lang="en-US" sz="1400" dirty="0" smtClean="0"/>
              <a:t>States recognize the </a:t>
            </a:r>
            <a:r>
              <a:rPr lang="en-US" sz="1400" dirty="0" err="1" smtClean="0"/>
              <a:t>MBLEx</a:t>
            </a:r>
            <a:endParaRPr lang="en-US" sz="1400" dirty="0" smtClean="0"/>
          </a:p>
          <a:p>
            <a:endParaRPr lang="en-US" sz="1400" dirty="0" smtClean="0"/>
          </a:p>
          <a:p>
            <a:r>
              <a:rPr lang="en-US" sz="1400" dirty="0" smtClean="0"/>
              <a:t>The</a:t>
            </a:r>
            <a:r>
              <a:rPr lang="en-US" sz="1400" dirty="0" smtClean="0"/>
              <a:t> NCBTMB </a:t>
            </a:r>
            <a:r>
              <a:rPr lang="en-US" sz="1400" dirty="0" smtClean="0"/>
              <a:t>has established</a:t>
            </a:r>
            <a:r>
              <a:rPr lang="en-US" sz="1400" dirty="0" smtClean="0"/>
              <a:t> one avenue </a:t>
            </a:r>
            <a:r>
              <a:rPr lang="en-US" sz="1400" dirty="0" smtClean="0"/>
              <a:t>of eligibility to take the</a:t>
            </a:r>
            <a:r>
              <a:rPr lang="en-US" sz="1400" dirty="0" smtClean="0"/>
              <a:t> Licensure Exam. </a:t>
            </a:r>
          </a:p>
          <a:p>
            <a:pPr lvl="1"/>
            <a:r>
              <a:rPr lang="en-US" sz="1400" dirty="0" smtClean="0"/>
              <a:t>Students must register and apply online to take the exam..</a:t>
            </a:r>
          </a:p>
          <a:p>
            <a:pPr lvl="1"/>
            <a:endParaRPr lang="en-US" sz="1400" dirty="0" smtClean="0"/>
          </a:p>
          <a:p>
            <a:r>
              <a:rPr lang="en-US" sz="1514" dirty="0" smtClean="0"/>
              <a:t>The</a:t>
            </a:r>
            <a:r>
              <a:rPr lang="en-US" sz="1514" dirty="0" smtClean="0"/>
              <a:t> NCBTMB </a:t>
            </a:r>
            <a:r>
              <a:rPr lang="en-US" sz="1514" dirty="0" smtClean="0"/>
              <a:t>examination is administered year-round at test sites across the US.</a:t>
            </a:r>
          </a:p>
          <a:p>
            <a:endParaRPr lang="en-US" sz="1514" dirty="0" smtClean="0"/>
          </a:p>
          <a:p>
            <a:r>
              <a:rPr lang="en-US" sz="1514" dirty="0" smtClean="0"/>
              <a:t>Once you are approved to test, you will receive a Notice to Schedule that you must use to register for the test date and test site of your choice.</a:t>
            </a:r>
          </a:p>
          <a:p>
            <a:endParaRPr lang="en-US" sz="1514" dirty="0" smtClean="0"/>
          </a:p>
          <a:p>
            <a:r>
              <a:rPr lang="en-US" sz="1514" dirty="0" smtClean="0"/>
              <a:t>After you schedule your examination you will receive specific info in the mail about the date, time, and location of the test you are registered to take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Title 18"/>
          <p:cNvSpPr>
            <a:spLocks noGrp="1"/>
          </p:cNvSpPr>
          <p:nvPr>
            <p:ph type="title"/>
          </p:nvPr>
        </p:nvSpPr>
        <p:spPr>
          <a:xfrm>
            <a:off x="660081" y="0"/>
            <a:ext cx="8298180" cy="609600"/>
          </a:xfrm>
        </p:spPr>
        <p:txBody>
          <a:bodyPr/>
          <a:lstStyle/>
          <a:p>
            <a:pPr algn="ctr"/>
            <a:r>
              <a:rPr lang="en-US" dirty="0" smtClean="0"/>
              <a:t>Exam Comparisons</a:t>
            </a:r>
            <a:endParaRPr lang="en-US" dirty="0"/>
          </a:p>
        </p:txBody>
      </p:sp>
      <p:sp>
        <p:nvSpPr>
          <p:cNvPr id="8" name="Vertical Text Placeholder 7"/>
          <p:cNvSpPr>
            <a:spLocks noGrp="1"/>
          </p:cNvSpPr>
          <p:nvPr>
            <p:ph sz="quarter" idx="2"/>
          </p:nvPr>
        </p:nvSpPr>
        <p:spPr>
          <a:xfrm>
            <a:off x="502920" y="2362200"/>
            <a:ext cx="4306251" cy="4876800"/>
          </a:xfrm>
        </p:spPr>
        <p:txBody>
          <a:bodyPr>
            <a:normAutofit/>
          </a:bodyPr>
          <a:lstStyle/>
          <a:p>
            <a:r>
              <a:rPr lang="en-US" dirty="0" smtClean="0"/>
              <a:t>Content Outline:</a:t>
            </a:r>
          </a:p>
          <a:p>
            <a:pPr lvl="1"/>
            <a:r>
              <a:rPr lang="en-US" sz="1800" dirty="0" smtClean="0"/>
              <a:t>16% General Knowledge of the Body Systems</a:t>
            </a:r>
          </a:p>
          <a:p>
            <a:pPr lvl="1"/>
            <a:r>
              <a:rPr lang="en-US" sz="1800" dirty="0" smtClean="0"/>
              <a:t>19% Detailed knowledge of Anatomy, Physiology, &amp; Kinesiology</a:t>
            </a:r>
          </a:p>
          <a:p>
            <a:pPr lvl="1"/>
            <a:r>
              <a:rPr lang="en-US" sz="1800" dirty="0" smtClean="0"/>
              <a:t>13% Pathology</a:t>
            </a:r>
          </a:p>
          <a:p>
            <a:pPr lvl="1"/>
            <a:r>
              <a:rPr lang="en-US" sz="1800" dirty="0" smtClean="0"/>
              <a:t>18% </a:t>
            </a:r>
            <a:r>
              <a:rPr lang="en-US" sz="1800" dirty="0" smtClean="0"/>
              <a:t>Therapeutic Massage Assessment</a:t>
            </a:r>
          </a:p>
          <a:p>
            <a:pPr lvl="1"/>
            <a:r>
              <a:rPr lang="en-US" sz="1800" dirty="0" smtClean="0"/>
              <a:t>22% </a:t>
            </a:r>
            <a:r>
              <a:rPr lang="en-US" sz="1800" dirty="0" smtClean="0"/>
              <a:t>Therapeutic Massage Application </a:t>
            </a:r>
          </a:p>
          <a:p>
            <a:pPr lvl="1"/>
            <a:r>
              <a:rPr lang="en-US" sz="1800" dirty="0" smtClean="0"/>
              <a:t>12%  Professional Standards, Ethics, Business &amp; Legal Practices </a:t>
            </a:r>
          </a:p>
          <a:p>
            <a:pPr lvl="1"/>
            <a:endParaRPr lang="en-US" dirty="0"/>
          </a:p>
        </p:txBody>
      </p:sp>
      <p:sp>
        <p:nvSpPr>
          <p:cNvPr id="22" name="Content Placeholder 21"/>
          <p:cNvSpPr>
            <a:spLocks noGrp="1"/>
          </p:cNvSpPr>
          <p:nvPr>
            <p:ph sz="quarter" idx="4"/>
          </p:nvPr>
        </p:nvSpPr>
        <p:spPr>
          <a:xfrm>
            <a:off x="4809171" y="2209800"/>
            <a:ext cx="4494849" cy="5029200"/>
          </a:xfrm>
        </p:spPr>
        <p:txBody>
          <a:bodyPr>
            <a:normAutofit fontScale="92500" lnSpcReduction="20000"/>
          </a:bodyPr>
          <a:lstStyle/>
          <a:p>
            <a:r>
              <a:rPr lang="en-US" dirty="0" smtClean="0"/>
              <a:t>Content Outline</a:t>
            </a:r>
            <a:r>
              <a:rPr lang="en-US" dirty="0" smtClean="0"/>
              <a:t>:</a:t>
            </a:r>
          </a:p>
          <a:p>
            <a:pPr lvl="1"/>
            <a:r>
              <a:rPr lang="en-US" dirty="0" smtClean="0"/>
              <a:t>14 </a:t>
            </a:r>
            <a:r>
              <a:rPr lang="en-US" dirty="0" smtClean="0"/>
              <a:t>%</a:t>
            </a:r>
            <a:r>
              <a:rPr lang="en-US" dirty="0" smtClean="0"/>
              <a:t> Anatomy &amp; Physiology</a:t>
            </a:r>
          </a:p>
          <a:p>
            <a:pPr lvl="1"/>
            <a:r>
              <a:rPr lang="en-US" dirty="0" smtClean="0"/>
              <a:t>11% Kinesiology</a:t>
            </a:r>
            <a:endParaRPr lang="en-US" dirty="0" smtClean="0"/>
          </a:p>
          <a:p>
            <a:pPr lvl="1"/>
            <a:r>
              <a:rPr lang="en-US" dirty="0" smtClean="0"/>
              <a:t>13% </a:t>
            </a:r>
            <a:r>
              <a:rPr lang="en-US" dirty="0" smtClean="0"/>
              <a:t>Pathology, Contraindications &amp; Special Populations</a:t>
            </a:r>
          </a:p>
          <a:p>
            <a:pPr lvl="1"/>
            <a:r>
              <a:rPr lang="en-US" dirty="0" smtClean="0"/>
              <a:t>17% Benefits </a:t>
            </a:r>
            <a:r>
              <a:rPr lang="en-US" dirty="0" smtClean="0"/>
              <a:t>and Physiological Effects of Techniques that .Manipulate Soft </a:t>
            </a:r>
            <a:r>
              <a:rPr lang="en-US" dirty="0" smtClean="0"/>
              <a:t>T</a:t>
            </a:r>
            <a:r>
              <a:rPr lang="en-US" dirty="0" smtClean="0"/>
              <a:t>issue</a:t>
            </a:r>
            <a:endParaRPr lang="en-US" dirty="0" smtClean="0"/>
          </a:p>
          <a:p>
            <a:pPr lvl="1"/>
            <a:r>
              <a:rPr lang="en-US" dirty="0" smtClean="0"/>
              <a:t>17</a:t>
            </a:r>
            <a:r>
              <a:rPr lang="en-US" dirty="0" smtClean="0"/>
              <a:t>% Client Assessment, Reassessment &amp; Treatmen</a:t>
            </a:r>
            <a:r>
              <a:rPr lang="en-US" dirty="0" smtClean="0"/>
              <a:t>t Planning</a:t>
            </a:r>
            <a:endParaRPr lang="en-US" dirty="0" smtClean="0"/>
          </a:p>
          <a:p>
            <a:pPr lvl="1"/>
            <a:r>
              <a:rPr lang="en-US" dirty="0" smtClean="0"/>
              <a:t>5</a:t>
            </a:r>
            <a:r>
              <a:rPr lang="en-US" dirty="0" smtClean="0"/>
              <a:t>% Overview of Massage Bodywork/History/Culture/Modalities</a:t>
            </a:r>
          </a:p>
          <a:p>
            <a:pPr lvl="1"/>
            <a:r>
              <a:rPr lang="en-US" dirty="0" smtClean="0"/>
              <a:t>13% Ethics, Boundaries &amp; Laws</a:t>
            </a:r>
          </a:p>
          <a:p>
            <a:pPr lvl="1"/>
            <a:r>
              <a:rPr lang="en-US" dirty="0" smtClean="0"/>
              <a:t>10% Guidelines for Professional Practice</a:t>
            </a:r>
            <a:endParaRPr lang="en-US" dirty="0" smtClean="0"/>
          </a:p>
        </p:txBody>
      </p:sp>
      <p:sp>
        <p:nvSpPr>
          <p:cNvPr id="20" name="Text Placeholder 19"/>
          <p:cNvSpPr>
            <a:spLocks noGrp="1"/>
          </p:cNvSpPr>
          <p:nvPr>
            <p:ph type="body" sz="quarter" idx="1"/>
          </p:nvPr>
        </p:nvSpPr>
        <p:spPr>
          <a:xfrm>
            <a:off x="502920" y="609600"/>
            <a:ext cx="4023360" cy="1676400"/>
          </a:xfrm>
        </p:spPr>
        <p:txBody>
          <a:bodyPr/>
          <a:lstStyle/>
          <a:p>
            <a:r>
              <a:rPr lang="en-US" dirty="0" smtClean="0"/>
              <a:t>NCBTMB – Licensure Exam</a:t>
            </a:r>
          </a:p>
          <a:p>
            <a:r>
              <a:rPr lang="en-US" sz="1600" dirty="0" smtClean="0"/>
              <a:t>-160 Questions </a:t>
            </a:r>
          </a:p>
          <a:p>
            <a:r>
              <a:rPr lang="en-US" sz="1600" dirty="0" smtClean="0"/>
              <a:t>-Students can  retake up to 3 times before having to complete 100 additional hours of instruction</a:t>
            </a:r>
            <a:endParaRPr lang="en-US" sz="1600" dirty="0"/>
          </a:p>
        </p:txBody>
      </p:sp>
      <p:sp>
        <p:nvSpPr>
          <p:cNvPr id="21" name="Text Placeholder 20"/>
          <p:cNvSpPr>
            <a:spLocks noGrp="1"/>
          </p:cNvSpPr>
          <p:nvPr>
            <p:ph type="body" sz="quarter" idx="3"/>
          </p:nvPr>
        </p:nvSpPr>
        <p:spPr>
          <a:xfrm>
            <a:off x="4809171" y="609600"/>
            <a:ext cx="4274820" cy="1600200"/>
          </a:xfrm>
        </p:spPr>
        <p:txBody>
          <a:bodyPr/>
          <a:lstStyle/>
          <a:p>
            <a:r>
              <a:rPr lang="en-US" dirty="0" smtClean="0"/>
              <a:t>FSBMTB – </a:t>
            </a:r>
            <a:r>
              <a:rPr lang="en-US" dirty="0" err="1" smtClean="0"/>
              <a:t>MBLEx</a:t>
            </a:r>
            <a:r>
              <a:rPr lang="en-US" dirty="0" smtClean="0"/>
              <a:t> Exam  </a:t>
            </a:r>
          </a:p>
          <a:p>
            <a:r>
              <a:rPr lang="en-US" sz="1600" dirty="0" smtClean="0"/>
              <a:t>-125 Questions</a:t>
            </a:r>
          </a:p>
          <a:p>
            <a:r>
              <a:rPr lang="en-US" sz="1600" dirty="0" smtClean="0"/>
              <a:t>- No limit to the amount of time students can retake the exam</a:t>
            </a:r>
          </a:p>
          <a:p>
            <a:endParaRPr lang="en-US" sz="1600" dirty="0"/>
          </a:p>
        </p:txBody>
      </p:sp>
      <p:sp>
        <p:nvSpPr>
          <p:cNvPr id="7" name="Slide Number Placeholder 6"/>
          <p:cNvSpPr>
            <a:spLocks noGrp="1"/>
          </p:cNvSpPr>
          <p:nvPr>
            <p:ph type="sldNum" sz="quarter" idx="12"/>
          </p:nvPr>
        </p:nvSpPr>
        <p:spPr/>
        <p:txBody>
          <a:bodyPr/>
          <a:lstStyle/>
          <a:p>
            <a:fld id="{9E85D238-2E58-C94F-B7EA-ED7828CE2A27}" type="slidenum">
              <a:rPr lang="en-US" smtClean="0"/>
              <a:pPr/>
              <a:t>25</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Oriel.thmx</Template>
  <TotalTime>980</TotalTime>
  <Words>1637</Words>
  <Application>Microsoft Macintosh PowerPoint</Application>
  <PresentationFormat>Custom</PresentationFormat>
  <Paragraphs>175</Paragraphs>
  <Slides>22</Slides>
  <Notes>2</Notes>
  <HiddenSlides>0</HiddenSlides>
  <MMClips>0</MMClips>
  <ScaleCrop>false</ScaleCrop>
  <HeadingPairs>
    <vt:vector size="4" baseType="variant">
      <vt:variant>
        <vt:lpstr>Design Template</vt:lpstr>
      </vt:variant>
      <vt:variant>
        <vt:i4>1</vt:i4>
      </vt:variant>
      <vt:variant>
        <vt:lpstr>Slide Titles</vt:lpstr>
      </vt:variant>
      <vt:variant>
        <vt:i4>22</vt:i4>
      </vt:variant>
    </vt:vector>
  </HeadingPairs>
  <TitlesOfParts>
    <vt:vector size="23" baseType="lpstr">
      <vt:lpstr>Oriel</vt:lpstr>
      <vt:lpstr>After Massage School</vt:lpstr>
      <vt:lpstr>Licensing: </vt:lpstr>
      <vt:lpstr>  MBLEx Massage &amp; bodywork licensing examination </vt:lpstr>
      <vt:lpstr>MBLEx</vt:lpstr>
      <vt:lpstr>The MBLEx Process</vt:lpstr>
      <vt:lpstr>      Licensure Exam  National Certification Examination for Therapeutic Massage </vt:lpstr>
      <vt:lpstr>The Licensure Exam process</vt:lpstr>
      <vt:lpstr>Licensure Exam</vt:lpstr>
      <vt:lpstr>Exam Comparisons</vt:lpstr>
      <vt:lpstr>Important Info to know   </vt:lpstr>
      <vt:lpstr>Portfolio review process </vt:lpstr>
      <vt:lpstr>MBLEx – miscellaneous facts</vt:lpstr>
      <vt:lpstr>Which Exam should you take?</vt:lpstr>
      <vt:lpstr>How to study for the exams</vt:lpstr>
      <vt:lpstr>STATE LICENSURE</vt:lpstr>
      <vt:lpstr>Reporting MBLEx scores to  licensing boards</vt:lpstr>
      <vt:lpstr>Reporting your Licensure exam score to licensing boards</vt:lpstr>
      <vt:lpstr>requirements to get licensed in the state of Texas</vt:lpstr>
      <vt:lpstr>Department of State Health Services Contact information</vt:lpstr>
      <vt:lpstr>Physical Address </vt:lpstr>
      <vt:lpstr>Want to be licensed in a  state other than Texas?</vt:lpstr>
      <vt:lpstr>Resources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to do after you graduate from massage therapy school</dc:title>
  <dc:creator>Kourtnee Kovacs</dc:creator>
  <cp:lastModifiedBy>Kourtnee Kovacs</cp:lastModifiedBy>
  <cp:revision>32</cp:revision>
  <cp:lastPrinted>2009-07-13T19:44:31Z</cp:lastPrinted>
  <dcterms:created xsi:type="dcterms:W3CDTF">2013-01-14T16:32:21Z</dcterms:created>
  <dcterms:modified xsi:type="dcterms:W3CDTF">2013-01-14T20:07:35Z</dcterms:modified>
</cp:coreProperties>
</file>