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8" r:id="rId2"/>
    <p:sldId id="329" r:id="rId3"/>
    <p:sldId id="343" r:id="rId4"/>
    <p:sldId id="331" r:id="rId5"/>
    <p:sldId id="337" r:id="rId6"/>
    <p:sldId id="339" r:id="rId7"/>
    <p:sldId id="341" r:id="rId8"/>
    <p:sldId id="344" r:id="rId9"/>
    <p:sldId id="347" r:id="rId10"/>
    <p:sldId id="346" r:id="rId11"/>
    <p:sldId id="345" r:id="rId12"/>
    <p:sldId id="342" r:id="rId13"/>
    <p:sldId id="33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324" r:id="rId38"/>
    <p:sldId id="325" r:id="rId39"/>
    <p:sldId id="281" r:id="rId40"/>
    <p:sldId id="280" r:id="rId41"/>
    <p:sldId id="326" r:id="rId42"/>
    <p:sldId id="282" r:id="rId43"/>
    <p:sldId id="283" r:id="rId44"/>
    <p:sldId id="284" r:id="rId45"/>
    <p:sldId id="286" r:id="rId46"/>
    <p:sldId id="327" r:id="rId47"/>
    <p:sldId id="288" r:id="rId48"/>
    <p:sldId id="289" r:id="rId49"/>
    <p:sldId id="290" r:id="rId50"/>
    <p:sldId id="285" r:id="rId51"/>
    <p:sldId id="291" r:id="rId52"/>
    <p:sldId id="292" r:id="rId53"/>
    <p:sldId id="294" r:id="rId54"/>
    <p:sldId id="293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B06E56-8FED-4039-AC73-5C0AD06E1B1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087C87-E81F-42E5-88ED-DBF5D1988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u="sng" cap="none" dirty="0" smtClean="0">
                <a:effectLst/>
              </a:rPr>
              <a:t>Lesson Plan: </a:t>
            </a:r>
            <a:r>
              <a:rPr lang="en-US" sz="3200" b="0" u="sng" dirty="0" smtClean="0">
                <a:effectLst/>
              </a:rPr>
              <a:t>Joints </a:t>
            </a:r>
            <a:r>
              <a:rPr lang="en-US" sz="3200" b="0" u="sng" cap="none" dirty="0" smtClean="0">
                <a:effectLst/>
              </a:rPr>
              <a:t>1</a:t>
            </a:r>
            <a:endParaRPr lang="en-US" sz="3200" b="0" u="sng" cap="none" dirty="0">
              <a:effectLst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minutes:	Breath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Arrival and Attendance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dirty="0" smtClean="0"/>
              <a:t>10 minutes:	</a:t>
            </a:r>
            <a:r>
              <a:rPr lang="en-US" sz="2000" dirty="0" err="1" smtClean="0"/>
              <a:t>Tibialis</a:t>
            </a:r>
            <a:r>
              <a:rPr lang="en-US" sz="2000" dirty="0" smtClean="0"/>
              <a:t> anterior and peroneus </a:t>
            </a:r>
            <a:r>
              <a:rPr lang="en-US" sz="2000" dirty="0" err="1" smtClean="0"/>
              <a:t>longus</a:t>
            </a:r>
            <a:endParaRPr lang="en-US" sz="20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40 minutes: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Joints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05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Peroneus </a:t>
            </a:r>
            <a:r>
              <a:rPr lang="en-US" sz="2000" b="1" dirty="0" err="1"/>
              <a:t>Longus</a:t>
            </a:r>
            <a:endParaRPr lang="en-US" sz="2000" b="1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Proximal </a:t>
            </a:r>
            <a:r>
              <a:rPr lang="en-US" sz="2000" dirty="0"/>
              <a:t>2/3 of lateral fibula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</a:t>
            </a:r>
            <a:r>
              <a:rPr lang="en-US" sz="2000" dirty="0" err="1" smtClean="0"/>
              <a:t>plantarflexion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eversion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81" y="228600"/>
            <a:ext cx="163921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1" b="11268"/>
          <a:stretch/>
        </p:blipFill>
        <p:spPr bwMode="auto">
          <a:xfrm>
            <a:off x="3962400" y="4724400"/>
            <a:ext cx="502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Peroneus </a:t>
            </a:r>
            <a:r>
              <a:rPr lang="en-US" sz="2000" b="1" dirty="0" err="1"/>
              <a:t>Longus</a:t>
            </a:r>
            <a:endParaRPr lang="en-US" sz="2000" b="1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Proximal </a:t>
            </a:r>
            <a:r>
              <a:rPr lang="en-US" sz="2000" dirty="0"/>
              <a:t>2/3 of lateral fibula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</a:t>
            </a:r>
            <a:r>
              <a:rPr lang="en-US" sz="2000" dirty="0" err="1" smtClean="0"/>
              <a:t>plantarflexion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eversion</a:t>
            </a:r>
          </a:p>
        </p:txBody>
      </p:sp>
      <p:pic>
        <p:nvPicPr>
          <p:cNvPr id="5" name="Picture 4" descr="021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340" r="1999" b="9588"/>
          <a:stretch/>
        </p:blipFill>
        <p:spPr bwMode="auto">
          <a:xfrm>
            <a:off x="4648200" y="304800"/>
            <a:ext cx="4038599" cy="27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1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465" r="956" b="8837"/>
          <a:stretch/>
        </p:blipFill>
        <p:spPr bwMode="auto">
          <a:xfrm>
            <a:off x="4648200" y="3306503"/>
            <a:ext cx="4038599" cy="33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315200" y="61722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22098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8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200" dirty="0" err="1" smtClean="0">
                <a:effectLst/>
              </a:rPr>
              <a:t>Tibialis</a:t>
            </a:r>
            <a:r>
              <a:rPr lang="en-US" sz="3200" dirty="0" smtClean="0">
                <a:effectLst/>
              </a:rPr>
              <a:t> Anterior and Peroneus </a:t>
            </a:r>
            <a:r>
              <a:rPr lang="en-US" sz="3200" dirty="0" err="1" smtClean="0">
                <a:effectLst/>
              </a:rPr>
              <a:t>Longus</a:t>
            </a:r>
            <a:endParaRPr lang="en-US" sz="3200" cap="none" dirty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1255"/>
          <a:stretch/>
        </p:blipFill>
        <p:spPr bwMode="auto">
          <a:xfrm>
            <a:off x="2795501" y="1630680"/>
            <a:ext cx="4157749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447800"/>
            <a:ext cx="220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3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86200" y="2362200"/>
            <a:ext cx="4105835" cy="1025324"/>
          </a:xfrm>
        </p:spPr>
        <p:txBody>
          <a:bodyPr/>
          <a:lstStyle/>
          <a:p>
            <a:r>
              <a:rPr lang="en-US" cap="none" dirty="0" smtClean="0"/>
              <a:t>Joints 1</a:t>
            </a:r>
            <a:endParaRPr lang="en-US" cap="non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486400" y="3581400"/>
            <a:ext cx="2962835" cy="14463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i="1" dirty="0" smtClean="0"/>
              <a:t>“Opportunity is missed by most people because it is dressed in overalls and looks like work.”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–Thomas Edison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5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smtClean="0"/>
              <a:t>Joint (AKA: articulation or </a:t>
            </a:r>
            <a:r>
              <a:rPr lang="en-US" sz="2000" b="1" dirty="0" err="1" smtClean="0"/>
              <a:t>arthrosis</a:t>
            </a:r>
            <a:r>
              <a:rPr lang="en-US" sz="2000" b="1" dirty="0" smtClean="0"/>
              <a:t>)</a:t>
            </a:r>
            <a:r>
              <a:rPr lang="en-US" sz="2000" dirty="0" smtClean="0"/>
              <a:t>   </a:t>
            </a:r>
            <a:r>
              <a:rPr lang="en-US" sz="2000" dirty="0"/>
              <a:t>Where bones come together or </a:t>
            </a:r>
            <a:r>
              <a:rPr lang="en-US" sz="2000" dirty="0" smtClean="0"/>
              <a:t>join.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34" y="1981200"/>
            <a:ext cx="4414266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0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u="sng" dirty="0" smtClean="0"/>
              <a:t>Physiology</a:t>
            </a:r>
          </a:p>
          <a:p>
            <a:r>
              <a:rPr lang="en-US" sz="2000" dirty="0" smtClean="0"/>
              <a:t>Enable </a:t>
            </a:r>
            <a:r>
              <a:rPr lang="en-US" sz="2000" dirty="0"/>
              <a:t>the body to move.</a:t>
            </a:r>
          </a:p>
          <a:p>
            <a:r>
              <a:rPr lang="en-US" sz="2000" dirty="0"/>
              <a:t>Bear the weight of the body.</a:t>
            </a:r>
          </a:p>
          <a:p>
            <a:r>
              <a:rPr lang="en-US" sz="2000" dirty="0"/>
              <a:t>Provide stability.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3a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9"/>
          <a:stretch/>
        </p:blipFill>
        <p:spPr bwMode="auto">
          <a:xfrm>
            <a:off x="4800600" y="1447800"/>
            <a:ext cx="3557625" cy="48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/>
              <a:t>Fibrous / </a:t>
            </a:r>
            <a:r>
              <a:rPr lang="en-US" sz="2000" dirty="0" err="1"/>
              <a:t>Synarthrotic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Cartilaginous / </a:t>
            </a:r>
            <a:r>
              <a:rPr lang="en-US" sz="2000" dirty="0" err="1"/>
              <a:t>Amphiarthrotic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Synovial / </a:t>
            </a:r>
            <a:r>
              <a:rPr lang="en-US" sz="2000" dirty="0" err="1"/>
              <a:t>Diarthrotic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Structural and Functional Classification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94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Fibrous / </a:t>
            </a:r>
            <a:r>
              <a:rPr lang="en-US" sz="2000" b="1" dirty="0" err="1"/>
              <a:t>Synarthrotic</a:t>
            </a:r>
            <a:r>
              <a:rPr lang="en-US" sz="2000" b="1" dirty="0"/>
              <a:t>   </a:t>
            </a:r>
            <a:endParaRPr lang="en-US" sz="2000" dirty="0"/>
          </a:p>
          <a:p>
            <a:r>
              <a:rPr lang="en-US" sz="2000" dirty="0"/>
              <a:t> Connected by dense </a:t>
            </a:r>
            <a:r>
              <a:rPr lang="en-US" sz="2000" u="sng" dirty="0"/>
              <a:t> </a:t>
            </a:r>
            <a:r>
              <a:rPr lang="en-US" sz="2000" u="sng" dirty="0" smtClean="0"/>
              <a:t>   fibrous    </a:t>
            </a:r>
            <a:r>
              <a:rPr lang="en-US" sz="2000" dirty="0" smtClean="0"/>
              <a:t> </a:t>
            </a:r>
            <a:r>
              <a:rPr lang="en-US" sz="2000" dirty="0"/>
              <a:t>connective tissue, consisting mainly of collagen.</a:t>
            </a:r>
          </a:p>
          <a:p>
            <a:r>
              <a:rPr lang="en-US" sz="2000" dirty="0"/>
              <a:t> Extremely </a:t>
            </a:r>
            <a:r>
              <a:rPr lang="en-US" sz="2000" u="sng" dirty="0" smtClean="0"/>
              <a:t>    limited    </a:t>
            </a:r>
            <a:r>
              <a:rPr lang="en-US" sz="2000" dirty="0" smtClean="0"/>
              <a:t> </a:t>
            </a:r>
            <a:r>
              <a:rPr lang="en-US" sz="2000" dirty="0"/>
              <a:t>movement.</a:t>
            </a:r>
          </a:p>
          <a:p>
            <a:r>
              <a:rPr lang="en-US" sz="2000" dirty="0"/>
              <a:t> Examples: cranial sutures, facial sutures, teeth, </a:t>
            </a:r>
            <a:r>
              <a:rPr lang="en-US" sz="2000" dirty="0" smtClean="0"/>
              <a:t>and </a:t>
            </a:r>
            <a:r>
              <a:rPr lang="en-US" sz="2000" dirty="0" err="1" smtClean="0"/>
              <a:t>tibiofibular</a:t>
            </a:r>
            <a:r>
              <a:rPr lang="en-US" sz="2000" dirty="0" smtClean="0"/>
              <a:t> </a:t>
            </a:r>
            <a:r>
              <a:rPr lang="en-US" sz="2000" dirty="0"/>
              <a:t>joints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Structural and Functional Classification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6121" r="65103" b="46183"/>
          <a:stretch/>
        </p:blipFill>
        <p:spPr bwMode="auto">
          <a:xfrm>
            <a:off x="2133600" y="3581400"/>
            <a:ext cx="22860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19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52858" r="65399" b="6489"/>
          <a:stretch/>
        </p:blipFill>
        <p:spPr bwMode="auto">
          <a:xfrm>
            <a:off x="5029200" y="3600796"/>
            <a:ext cx="25603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81328"/>
            <a:ext cx="8839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Cartilaginous / </a:t>
            </a:r>
            <a:r>
              <a:rPr lang="en-US" sz="2000" b="1" dirty="0" err="1"/>
              <a:t>Amphiarthrotic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dirty="0"/>
              <a:t> Connected by </a:t>
            </a:r>
            <a:r>
              <a:rPr lang="en-US" sz="2000" u="sng" dirty="0" smtClean="0"/>
              <a:t>    cartilage    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 Slightly </a:t>
            </a:r>
            <a:r>
              <a:rPr lang="en-US" sz="2000" u="sng" dirty="0" smtClean="0"/>
              <a:t>    movable    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 Examples: </a:t>
            </a:r>
            <a:r>
              <a:rPr lang="en-US" sz="2000" dirty="0" err="1"/>
              <a:t>costochondral</a:t>
            </a:r>
            <a:r>
              <a:rPr lang="en-US" sz="2000" dirty="0"/>
              <a:t> joints, pubic </a:t>
            </a:r>
            <a:r>
              <a:rPr lang="en-US" sz="2000" dirty="0" err="1"/>
              <a:t>symphysis</a:t>
            </a:r>
            <a:r>
              <a:rPr lang="en-US" sz="2000" dirty="0"/>
              <a:t>, </a:t>
            </a:r>
            <a:r>
              <a:rPr lang="en-US" sz="2000" dirty="0" smtClean="0"/>
              <a:t>and intervertebral </a:t>
            </a:r>
            <a:r>
              <a:rPr lang="en-US" sz="2000" dirty="0"/>
              <a:t>disk joints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Structural and Functional Classification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5" t="50774" r="35591" b="2320"/>
          <a:stretch/>
        </p:blipFill>
        <p:spPr bwMode="auto">
          <a:xfrm>
            <a:off x="5181600" y="3352800"/>
            <a:ext cx="2194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19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5" t="6717" r="35591" b="49504"/>
          <a:stretch/>
        </p:blipFill>
        <p:spPr bwMode="auto">
          <a:xfrm>
            <a:off x="1905000" y="3276600"/>
            <a:ext cx="21945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5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Synovial / </a:t>
            </a:r>
            <a:r>
              <a:rPr lang="en-US" sz="2000" b="1" dirty="0" err="1"/>
              <a:t>Diathrotic</a:t>
            </a:r>
            <a:r>
              <a:rPr lang="en-US" sz="2000" b="1" dirty="0"/>
              <a:t> </a:t>
            </a:r>
          </a:p>
          <a:p>
            <a:r>
              <a:rPr lang="en-US" sz="2000" dirty="0"/>
              <a:t> Contains a joint capsule that contains synovial fluid to nourish and lubricate the articulating surfaces.</a:t>
            </a:r>
          </a:p>
          <a:p>
            <a:r>
              <a:rPr lang="en-US" sz="2000" dirty="0"/>
              <a:t> </a:t>
            </a:r>
            <a:r>
              <a:rPr lang="en-US" sz="2000" u="sng" dirty="0" smtClean="0"/>
              <a:t>    Freely    </a:t>
            </a:r>
            <a:r>
              <a:rPr lang="en-US" sz="2000" dirty="0" smtClean="0"/>
              <a:t> </a:t>
            </a:r>
            <a:r>
              <a:rPr lang="en-US" sz="2000" dirty="0"/>
              <a:t>movable.</a:t>
            </a:r>
          </a:p>
          <a:p>
            <a:r>
              <a:rPr lang="en-US" sz="2000" dirty="0"/>
              <a:t> Examples: </a:t>
            </a:r>
            <a:r>
              <a:rPr lang="en-US" sz="2000" dirty="0" err="1"/>
              <a:t>glenohumeral</a:t>
            </a:r>
            <a:r>
              <a:rPr lang="en-US" sz="2000" dirty="0"/>
              <a:t>, </a:t>
            </a:r>
            <a:r>
              <a:rPr lang="en-US" sz="2000" dirty="0" err="1"/>
              <a:t>iliofemoral</a:t>
            </a:r>
            <a:r>
              <a:rPr lang="en-US" sz="2000" dirty="0"/>
              <a:t> . . . see Synovial Joints section for more examples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Structural and Functional Classification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5" t="49211" r="5591" b="3883"/>
          <a:stretch/>
        </p:blipFill>
        <p:spPr bwMode="auto">
          <a:xfrm>
            <a:off x="5257800" y="3733800"/>
            <a:ext cx="2194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19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5" t="5178" r="5591" b="51043"/>
          <a:stretch/>
        </p:blipFill>
        <p:spPr bwMode="auto">
          <a:xfrm>
            <a:off x="2209800" y="3657600"/>
            <a:ext cx="21945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9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3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200" b="0" u="sng" cap="none" dirty="0" smtClean="0">
                <a:effectLst/>
                <a:latin typeface="Times New Roman" pitchFamily="18" charset="0"/>
                <a:cs typeface="Times New Roman" pitchFamily="18" charset="0"/>
              </a:rPr>
              <a:t>Classroom Rules</a:t>
            </a:r>
            <a:endParaRPr lang="en-US" sz="3200" b="0" u="sng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838200" y="990600"/>
            <a:ext cx="7772400" cy="5562600"/>
          </a:xfrm>
        </p:spPr>
        <p:txBody>
          <a:bodyPr>
            <a:noAutofit/>
          </a:bodyPr>
          <a:lstStyle/>
          <a:p>
            <a:pPr indent="-334963"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Punctuality- everybody's time is precious: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Be ready to learn by 9:00, we'll have you out of here by 1:30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Tardiness: arriving late, late return after breaks, leaving early</a:t>
            </a:r>
          </a:p>
          <a:p>
            <a:pPr indent="-334963"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following are not allowed: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Bare feet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Side talking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Lying down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Inappropriate clothing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Food or drink except water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Phones in classrooms, clinic or bathrooms</a:t>
            </a:r>
          </a:p>
          <a:p>
            <a:pPr indent="-334963"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You will receive one verbal warning, then you'll have to leave the room.</a:t>
            </a:r>
          </a:p>
        </p:txBody>
      </p:sp>
    </p:spTree>
    <p:extLst>
      <p:ext uri="{BB962C8B-B14F-4D97-AF65-F5344CB8AC3E}">
        <p14:creationId xmlns:p14="http://schemas.microsoft.com/office/powerpoint/2010/main" val="20749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/>
              <a:t>Articular cartilage</a:t>
            </a:r>
          </a:p>
          <a:p>
            <a:pPr marL="109728" indent="0">
              <a:buNone/>
            </a:pPr>
            <a:r>
              <a:rPr lang="en-US" sz="2000" dirty="0"/>
              <a:t>Joint capsule   </a:t>
            </a:r>
          </a:p>
          <a:p>
            <a:pPr marL="109728" indent="0">
              <a:buNone/>
            </a:pPr>
            <a:r>
              <a:rPr lang="en-US" sz="2000" dirty="0"/>
              <a:t>Joint cavity   </a:t>
            </a:r>
          </a:p>
          <a:p>
            <a:pPr marL="109728" indent="0">
              <a:buNone/>
            </a:pPr>
            <a:r>
              <a:rPr lang="en-US" sz="2000" dirty="0"/>
              <a:t>Synovial membrane   </a:t>
            </a:r>
          </a:p>
          <a:p>
            <a:pPr marL="109728" indent="0">
              <a:buNone/>
            </a:pPr>
            <a:r>
              <a:rPr lang="en-US" sz="2000" dirty="0"/>
              <a:t>Synovial fluid</a:t>
            </a:r>
          </a:p>
          <a:p>
            <a:pPr marL="109728" indent="0">
              <a:buNone/>
            </a:pPr>
            <a:r>
              <a:rPr lang="en-US" sz="2000" dirty="0"/>
              <a:t>Synovial sheath   </a:t>
            </a:r>
          </a:p>
          <a:p>
            <a:pPr marL="109728" indent="0">
              <a:buNone/>
            </a:pPr>
            <a:r>
              <a:rPr lang="en-US" sz="2000" dirty="0"/>
              <a:t>Bursa     </a:t>
            </a:r>
          </a:p>
          <a:p>
            <a:pPr marL="109728" indent="0">
              <a:buNone/>
            </a:pPr>
            <a:r>
              <a:rPr lang="en-US" sz="2000" dirty="0"/>
              <a:t>Meniscus  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8927"/>
          <a:stretch/>
        </p:blipFill>
        <p:spPr bwMode="auto">
          <a:xfrm>
            <a:off x="3851275" y="1485167"/>
            <a:ext cx="4683125" cy="42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69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Articular cartilage</a:t>
            </a:r>
            <a:r>
              <a:rPr lang="en-US" sz="2000" dirty="0"/>
              <a:t>   Hyaline cartilage covering an epiphysis.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57594" r="57856" b="10387"/>
          <a:stretch/>
        </p:blipFill>
        <p:spPr bwMode="auto">
          <a:xfrm>
            <a:off x="3200400" y="2362200"/>
            <a:ext cx="36576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900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8927"/>
          <a:stretch/>
        </p:blipFill>
        <p:spPr bwMode="auto">
          <a:xfrm>
            <a:off x="3851275" y="2285999"/>
            <a:ext cx="4683125" cy="42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Joint capsule </a:t>
            </a:r>
            <a:r>
              <a:rPr lang="en-US" sz="2000" dirty="0"/>
              <a:t>  Double-layered structure around a synovial </a:t>
            </a:r>
            <a:r>
              <a:rPr lang="en-US" sz="2000" dirty="0" smtClean="0"/>
              <a:t>joint. The </a:t>
            </a:r>
            <a:r>
              <a:rPr lang="en-US" sz="2000" dirty="0"/>
              <a:t>outer layer is 	</a:t>
            </a:r>
            <a:r>
              <a:rPr lang="en-US" sz="2000" dirty="0" smtClean="0"/>
              <a:t>fibrous </a:t>
            </a:r>
            <a:r>
              <a:rPr lang="en-US" sz="2000" dirty="0"/>
              <a:t>and forms ligaments, and the inner layer is the synovial membrane.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3942665"/>
            <a:ext cx="1143000" cy="400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Joint cavity</a:t>
            </a:r>
            <a:r>
              <a:rPr lang="en-US" sz="2000" dirty="0"/>
              <a:t>   Space within a joint </a:t>
            </a:r>
            <a:r>
              <a:rPr lang="en-US" sz="2000" dirty="0" smtClean="0"/>
              <a:t>capsule. Lined </a:t>
            </a:r>
            <a:r>
              <a:rPr lang="en-US" sz="2000" dirty="0"/>
              <a:t>with a </a:t>
            </a:r>
            <a:r>
              <a:rPr lang="en-US" sz="2000" u="sng" dirty="0" smtClean="0"/>
              <a:t>    synovial    </a:t>
            </a:r>
            <a:r>
              <a:rPr lang="en-US" sz="2000" dirty="0" smtClean="0"/>
              <a:t> </a:t>
            </a:r>
            <a:r>
              <a:rPr lang="en-US" sz="2000" dirty="0"/>
              <a:t>membrane.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8927"/>
          <a:stretch/>
        </p:blipFill>
        <p:spPr bwMode="auto">
          <a:xfrm>
            <a:off x="3851275" y="2285999"/>
            <a:ext cx="4683125" cy="42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810000" y="4343400"/>
            <a:ext cx="1143000" cy="629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3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Synovial membrane  </a:t>
            </a:r>
            <a:r>
              <a:rPr lang="en-US" sz="2000" dirty="0"/>
              <a:t> </a:t>
            </a:r>
            <a:r>
              <a:rPr lang="en-US" sz="2000" dirty="0" err="1"/>
              <a:t>Membrane</a:t>
            </a:r>
            <a:r>
              <a:rPr lang="en-US" sz="2000" dirty="0"/>
              <a:t> that lines cavities of freely moving joints, </a:t>
            </a:r>
            <a:r>
              <a:rPr lang="en-US" sz="2000" dirty="0" smtClean="0"/>
              <a:t>	synovial </a:t>
            </a:r>
            <a:r>
              <a:rPr lang="en-US" sz="2000" dirty="0"/>
              <a:t>sheaths, and </a:t>
            </a:r>
            <a:r>
              <a:rPr lang="en-US" sz="2000" dirty="0" err="1"/>
              <a:t>bursae</a:t>
            </a:r>
            <a:r>
              <a:rPr lang="en-US" sz="20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8927"/>
          <a:stretch/>
        </p:blipFill>
        <p:spPr bwMode="auto">
          <a:xfrm>
            <a:off x="3851275" y="2285999"/>
            <a:ext cx="4683125" cy="42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810000" y="5562600"/>
            <a:ext cx="1447800" cy="400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Synovial fluid</a:t>
            </a:r>
            <a:r>
              <a:rPr lang="en-US" sz="2000" dirty="0"/>
              <a:t>   </a:t>
            </a:r>
            <a:r>
              <a:rPr lang="en-US" sz="2000" u="sng" dirty="0" smtClean="0"/>
              <a:t>    Viscous    </a:t>
            </a:r>
            <a:r>
              <a:rPr lang="en-US" sz="2000" dirty="0" smtClean="0"/>
              <a:t> </a:t>
            </a:r>
            <a:r>
              <a:rPr lang="en-US" sz="2000" dirty="0"/>
              <a:t>fluid secreted by synovial </a:t>
            </a:r>
            <a:r>
              <a:rPr lang="en-US" sz="2000" dirty="0" smtClean="0"/>
              <a:t>membranes. Provides 	nutrition </a:t>
            </a:r>
            <a:r>
              <a:rPr lang="en-US" sz="2000" dirty="0"/>
              <a:t>and lubrication.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8927"/>
          <a:stretch/>
        </p:blipFill>
        <p:spPr bwMode="auto">
          <a:xfrm>
            <a:off x="3851275" y="2285999"/>
            <a:ext cx="4683125" cy="42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5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Synovial sheath</a:t>
            </a:r>
            <a:r>
              <a:rPr lang="en-US" sz="2000" dirty="0"/>
              <a:t>   Tube-like structure lined with synovial membrane that </a:t>
            </a:r>
            <a:r>
              <a:rPr lang="en-US" sz="2000" dirty="0" smtClean="0"/>
              <a:t>	surrounds </a:t>
            </a:r>
            <a:r>
              <a:rPr lang="en-US" sz="2000" u="sng" dirty="0" smtClean="0"/>
              <a:t>    long    </a:t>
            </a:r>
            <a:r>
              <a:rPr lang="en-US" sz="2000" dirty="0" smtClean="0"/>
              <a:t> tendons</a:t>
            </a:r>
            <a:r>
              <a:rPr lang="en-US" sz="20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75" y="2125812"/>
            <a:ext cx="4281525" cy="44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90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Bursa</a:t>
            </a:r>
            <a:r>
              <a:rPr lang="en-US" sz="2000" dirty="0"/>
              <a:t>   Collapsed sac-like structure with an interior lining of </a:t>
            </a:r>
            <a:r>
              <a:rPr lang="en-US" sz="2000" u="sng" dirty="0" smtClean="0"/>
              <a:t>    synovial    ,</a:t>
            </a:r>
            <a:r>
              <a:rPr lang="en-US" sz="2000" dirty="0" smtClean="0"/>
              <a:t> 	membrane. Contains </a:t>
            </a:r>
            <a:r>
              <a:rPr lang="en-US" sz="2000" dirty="0"/>
              <a:t>synovial </a:t>
            </a:r>
            <a:r>
              <a:rPr lang="en-US" sz="2000" dirty="0" smtClean="0"/>
              <a:t>fluid. Plural </a:t>
            </a:r>
            <a:r>
              <a:rPr lang="en-US" sz="2000" dirty="0"/>
              <a:t>is </a:t>
            </a:r>
            <a:r>
              <a:rPr lang="en-US" sz="2000" dirty="0" err="1"/>
              <a:t>bursae</a:t>
            </a:r>
            <a:r>
              <a:rPr lang="en-US" sz="20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2050" name="Picture 2" descr="http://ts3.mm.bing.net/th?id=H.4801821585508122&amp;pid=15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1"/>
          <a:stretch/>
        </p:blipFill>
        <p:spPr bwMode="auto">
          <a:xfrm>
            <a:off x="4267200" y="2338387"/>
            <a:ext cx="434340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12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Meniscus</a:t>
            </a:r>
            <a:r>
              <a:rPr lang="en-US" sz="2000" dirty="0"/>
              <a:t>   Fibrocartilage </a:t>
            </a:r>
            <a:r>
              <a:rPr lang="en-US" sz="2000" u="sng" dirty="0" smtClean="0"/>
              <a:t>    pads    </a:t>
            </a:r>
            <a:r>
              <a:rPr lang="en-US" sz="2000" dirty="0" smtClean="0"/>
              <a:t> </a:t>
            </a:r>
            <a:r>
              <a:rPr lang="en-US" sz="2000" dirty="0"/>
              <a:t>found in select joints such as the knee and     </a:t>
            </a:r>
            <a:r>
              <a:rPr lang="en-US" sz="2000" dirty="0" smtClean="0"/>
              <a:t>	jaw. Helps </a:t>
            </a:r>
            <a:r>
              <a:rPr lang="en-US" sz="2000" dirty="0"/>
              <a:t>the joint move smoothly and serves as a shock </a:t>
            </a:r>
            <a:r>
              <a:rPr lang="en-US" sz="2000" dirty="0" smtClean="0"/>
              <a:t>absorber. </a:t>
            </a:r>
            <a:r>
              <a:rPr lang="en-US" sz="2000" dirty="0"/>
              <a:t>Plural </a:t>
            </a:r>
            <a:r>
              <a:rPr lang="en-US" sz="2000" dirty="0" smtClean="0"/>
              <a:t>	is </a:t>
            </a:r>
            <a:r>
              <a:rPr lang="en-US" sz="2000" dirty="0"/>
              <a:t>menisci.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Synovial Joints</a:t>
            </a:r>
            <a:endParaRPr lang="en-US" sz="3200" b="0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86050"/>
            <a:ext cx="278892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059680" y="4095065"/>
            <a:ext cx="1112520" cy="400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/>
              <a:t>Hinge   </a:t>
            </a:r>
          </a:p>
          <a:p>
            <a:pPr marL="109728" indent="0">
              <a:buNone/>
            </a:pPr>
            <a:r>
              <a:rPr lang="en-US" sz="2000" dirty="0"/>
              <a:t>Pivot   </a:t>
            </a:r>
          </a:p>
          <a:p>
            <a:pPr marL="109728" indent="0">
              <a:buNone/>
            </a:pPr>
            <a:r>
              <a:rPr lang="en-US" sz="2000" dirty="0"/>
              <a:t>Ellipsoidal / </a:t>
            </a:r>
            <a:r>
              <a:rPr lang="en-US" sz="2000" dirty="0" err="1"/>
              <a:t>condyloid</a:t>
            </a:r>
            <a:r>
              <a:rPr lang="en-US" sz="2000" dirty="0"/>
              <a:t>   </a:t>
            </a:r>
          </a:p>
          <a:p>
            <a:pPr marL="109728" indent="0">
              <a:buNone/>
            </a:pPr>
            <a:r>
              <a:rPr lang="en-US" sz="2000" dirty="0"/>
              <a:t>Saddle   </a:t>
            </a:r>
          </a:p>
          <a:p>
            <a:pPr marL="109728" indent="0">
              <a:buNone/>
            </a:pPr>
            <a:r>
              <a:rPr lang="en-US" sz="2000" dirty="0"/>
              <a:t>Ball and socket   </a:t>
            </a:r>
          </a:p>
          <a:p>
            <a:pPr marL="109728" indent="0">
              <a:buNone/>
            </a:pPr>
            <a:r>
              <a:rPr lang="en-US" sz="2000" dirty="0"/>
              <a:t>Gliding / planar </a:t>
            </a:r>
            <a:r>
              <a:rPr lang="en-US" sz="2000" b="1" dirty="0"/>
              <a:t> 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304" b="6684"/>
          <a:stretch/>
        </p:blipFill>
        <p:spPr bwMode="auto">
          <a:xfrm>
            <a:off x="3962400" y="1524000"/>
            <a:ext cx="34290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1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200" dirty="0" err="1" smtClean="0">
                <a:effectLst/>
              </a:rPr>
              <a:t>Tibialis</a:t>
            </a:r>
            <a:r>
              <a:rPr lang="en-US" sz="3200" dirty="0" smtClean="0">
                <a:effectLst/>
              </a:rPr>
              <a:t> Anterior and Peroneus </a:t>
            </a:r>
            <a:r>
              <a:rPr lang="en-US" sz="3200" dirty="0" err="1" smtClean="0">
                <a:effectLst/>
              </a:rPr>
              <a:t>Longus</a:t>
            </a:r>
            <a:endParaRPr lang="en-US" sz="3200" cap="none" dirty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1255"/>
          <a:stretch/>
        </p:blipFill>
        <p:spPr bwMode="auto">
          <a:xfrm>
            <a:off x="2795501" y="1630680"/>
            <a:ext cx="4157749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5240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0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Hinge </a:t>
            </a:r>
            <a:r>
              <a:rPr lang="en-US" sz="2000" dirty="0"/>
              <a:t>  Limited to flexion and </a:t>
            </a:r>
            <a:r>
              <a:rPr lang="en-US" sz="2000" u="sng" dirty="0" smtClean="0"/>
              <a:t>    extension    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36298" r="2297" b="45835"/>
          <a:stretch/>
        </p:blipFill>
        <p:spPr bwMode="auto">
          <a:xfrm>
            <a:off x="1143000" y="2819400"/>
            <a:ext cx="2286000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0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8" r="16985" b="33575"/>
          <a:stretch/>
        </p:blipFill>
        <p:spPr bwMode="auto">
          <a:xfrm>
            <a:off x="4038600" y="2017222"/>
            <a:ext cx="4343400" cy="42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867400" y="4136866"/>
            <a:ext cx="1447800" cy="1120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Pivot  </a:t>
            </a:r>
            <a:r>
              <a:rPr lang="en-US" sz="2000" dirty="0"/>
              <a:t> Limited to </a:t>
            </a:r>
            <a:r>
              <a:rPr lang="en-US" sz="2000" u="sng" dirty="0" smtClean="0"/>
              <a:t>    rotation    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2" t="731" r="4899" b="83543"/>
          <a:stretch/>
        </p:blipFill>
        <p:spPr bwMode="auto">
          <a:xfrm>
            <a:off x="609600" y="2926080"/>
            <a:ext cx="27432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25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11"/>
          <a:stretch/>
        </p:blipFill>
        <p:spPr bwMode="auto">
          <a:xfrm>
            <a:off x="4000175" y="2133600"/>
            <a:ext cx="4534225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1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Ellipsoidal / </a:t>
            </a:r>
            <a:r>
              <a:rPr lang="en-US" sz="2000" b="1" dirty="0" err="1"/>
              <a:t>condyloid</a:t>
            </a:r>
            <a:r>
              <a:rPr lang="en-US" sz="2000" b="1" dirty="0"/>
              <a:t> </a:t>
            </a:r>
            <a:r>
              <a:rPr lang="en-US" sz="2000" dirty="0"/>
              <a:t>  Limited to flexion, extension, abduction, and adduction.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9" t="57541" r="3414" b="25861"/>
          <a:stretch/>
        </p:blipFill>
        <p:spPr bwMode="auto">
          <a:xfrm>
            <a:off x="990600" y="3368040"/>
            <a:ext cx="21031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0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8" r="27627" b="11039"/>
          <a:stretch/>
        </p:blipFill>
        <p:spPr bwMode="auto">
          <a:xfrm>
            <a:off x="3978592" y="2926080"/>
            <a:ext cx="39462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900000">
            <a:off x="4938812" y="4156408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63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Saddle  </a:t>
            </a:r>
            <a:r>
              <a:rPr lang="en-US" sz="2000" dirty="0"/>
              <a:t>  Allowing flexion, extension, abduction, adduction, opposition, </a:t>
            </a:r>
            <a:r>
              <a:rPr lang="en-US" sz="2000" dirty="0" smtClean="0"/>
              <a:t>	reposition</a:t>
            </a:r>
            <a:r>
              <a:rPr lang="en-US" sz="2000" dirty="0"/>
              <a:t>, and circumduction, but not rotation.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7" name="Picture 6" descr="01900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54920" r="73346" b="20619"/>
          <a:stretch/>
        </p:blipFill>
        <p:spPr bwMode="auto">
          <a:xfrm>
            <a:off x="1032164" y="2773680"/>
            <a:ext cx="21031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09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 bwMode="auto">
          <a:xfrm>
            <a:off x="3733800" y="2209800"/>
            <a:ext cx="444670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019800" y="46482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Ball and socket </a:t>
            </a:r>
            <a:r>
              <a:rPr lang="en-US" sz="2000" dirty="0"/>
              <a:t>  Allowing all movements except </a:t>
            </a:r>
            <a:r>
              <a:rPr lang="en-US" sz="2000" u="sng" dirty="0" smtClean="0"/>
              <a:t>    gliding    </a:t>
            </a:r>
            <a:r>
              <a:rPr lang="en-US" sz="2000" dirty="0" smtClean="0"/>
              <a:t>. Offers </a:t>
            </a:r>
            <a:r>
              <a:rPr lang="en-US" sz="2000" dirty="0"/>
              <a:t>the </a:t>
            </a:r>
            <a:r>
              <a:rPr lang="en-US" sz="2000" dirty="0" smtClean="0"/>
              <a:t>	greatest </a:t>
            </a:r>
            <a:r>
              <a:rPr lang="en-US" sz="2000" dirty="0"/>
              <a:t>range of motion.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2" t="15589" r="2667" b="63445"/>
          <a:stretch/>
        </p:blipFill>
        <p:spPr bwMode="auto">
          <a:xfrm>
            <a:off x="609600" y="2895600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0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-3" r="3168" b="62861"/>
          <a:stretch/>
        </p:blipFill>
        <p:spPr bwMode="auto">
          <a:xfrm>
            <a:off x="3810000" y="2286000"/>
            <a:ext cx="5257800" cy="35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096000" y="3429000"/>
            <a:ext cx="1447800" cy="1120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Gliding / planar</a:t>
            </a:r>
            <a:r>
              <a:rPr lang="en-US" sz="2000" dirty="0"/>
              <a:t>   Limited to planar movements but movement may be permitted </a:t>
            </a:r>
            <a:r>
              <a:rPr lang="en-US" sz="2000" dirty="0" smtClean="0"/>
              <a:t>	in </a:t>
            </a:r>
            <a:r>
              <a:rPr lang="en-US" sz="2000" dirty="0"/>
              <a:t>all </a:t>
            </a:r>
            <a:r>
              <a:rPr lang="en-US" sz="2000" u="sng" dirty="0" smtClean="0"/>
              <a:t>    planes    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1900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1" t="74143" r="1364" b="6635"/>
          <a:stretch/>
        </p:blipFill>
        <p:spPr bwMode="auto">
          <a:xfrm>
            <a:off x="609600" y="2971800"/>
            <a:ext cx="329184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09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45464" r="15343" b="10900"/>
          <a:stretch/>
        </p:blipFill>
        <p:spPr bwMode="auto">
          <a:xfrm>
            <a:off x="4343400" y="2743200"/>
            <a:ext cx="46634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638800" y="3505200"/>
            <a:ext cx="2133600" cy="127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2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Flexion </a:t>
            </a:r>
            <a:r>
              <a:rPr lang="en-US" sz="2000" dirty="0"/>
              <a:t>  Bending or decreasing the </a:t>
            </a:r>
            <a:r>
              <a:rPr lang="en-US" sz="2000" u="sng" dirty="0" smtClean="0"/>
              <a:t>        </a:t>
            </a:r>
          </a:p>
          <a:p>
            <a:pPr marL="109728" indent="0"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    angle    </a:t>
            </a:r>
            <a:r>
              <a:rPr lang="en-US" sz="2000" dirty="0" smtClean="0"/>
              <a:t> </a:t>
            </a:r>
            <a:r>
              <a:rPr lang="en-US" sz="2000" dirty="0"/>
              <a:t>of a joint.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481328"/>
            <a:ext cx="4572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Extension</a:t>
            </a:r>
            <a:r>
              <a:rPr lang="en-US" sz="2000" dirty="0"/>
              <a:t>   Straightening or </a:t>
            </a:r>
            <a:r>
              <a:rPr lang="en-US" sz="2000" dirty="0" smtClean="0"/>
              <a:t>increasing 	the </a:t>
            </a:r>
            <a:r>
              <a:rPr lang="en-US" sz="2000" dirty="0"/>
              <a:t>angle of a </a:t>
            </a:r>
            <a:r>
              <a:rPr lang="en-US" sz="2000" u="sng" dirty="0" smtClean="0"/>
              <a:t>    joint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8" t="258" r="507" b="80247"/>
          <a:stretch/>
        </p:blipFill>
        <p:spPr bwMode="auto">
          <a:xfrm>
            <a:off x="6248400" y="3066143"/>
            <a:ext cx="26517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401" r="79649" b="80105"/>
          <a:stretch/>
        </p:blipFill>
        <p:spPr bwMode="auto">
          <a:xfrm>
            <a:off x="304800" y="2987040"/>
            <a:ext cx="17373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3" t="1340" r="33852" b="80791"/>
          <a:stretch/>
        </p:blipFill>
        <p:spPr bwMode="auto">
          <a:xfrm>
            <a:off x="2286000" y="3139440"/>
            <a:ext cx="374904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49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Flexion </a:t>
            </a:r>
            <a:r>
              <a:rPr lang="en-US" sz="2000" dirty="0"/>
              <a:t>  Bending or decreasing the </a:t>
            </a:r>
            <a:r>
              <a:rPr lang="en-US" sz="2000" u="sng" dirty="0" smtClean="0"/>
              <a:t>        </a:t>
            </a:r>
          </a:p>
          <a:p>
            <a:pPr marL="109728" indent="0"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    angle    </a:t>
            </a:r>
            <a:r>
              <a:rPr lang="en-US" sz="2000" dirty="0" smtClean="0"/>
              <a:t> </a:t>
            </a:r>
            <a:r>
              <a:rPr lang="en-US" sz="2000" dirty="0"/>
              <a:t>of a joint.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481328"/>
            <a:ext cx="4572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Extension</a:t>
            </a:r>
            <a:r>
              <a:rPr lang="en-US" sz="2000" dirty="0"/>
              <a:t>   Straightening or </a:t>
            </a:r>
            <a:r>
              <a:rPr lang="en-US" sz="2000" dirty="0" smtClean="0"/>
              <a:t>increasing 	the </a:t>
            </a:r>
            <a:r>
              <a:rPr lang="en-US" sz="2000" dirty="0"/>
              <a:t>angle of a </a:t>
            </a:r>
            <a:r>
              <a:rPr lang="en-US" sz="2000" u="sng" dirty="0" smtClean="0"/>
              <a:t>    joint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pic>
        <p:nvPicPr>
          <p:cNvPr id="11" name="Picture 10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22621" r="68806" b="58806"/>
          <a:stretch/>
        </p:blipFill>
        <p:spPr bwMode="auto">
          <a:xfrm>
            <a:off x="228600" y="3276600"/>
            <a:ext cx="265176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4" t="22621" r="1080" b="58806"/>
          <a:stretch/>
        </p:blipFill>
        <p:spPr bwMode="auto">
          <a:xfrm>
            <a:off x="6248400" y="3276600"/>
            <a:ext cx="2743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1" t="22621" r="33673" b="58806"/>
          <a:stretch/>
        </p:blipFill>
        <p:spPr bwMode="auto">
          <a:xfrm>
            <a:off x="3048000" y="3276600"/>
            <a:ext cx="301752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78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7" name="Picture 6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45010" r="43112" b="36421"/>
          <a:stretch/>
        </p:blipFill>
        <p:spPr bwMode="auto">
          <a:xfrm>
            <a:off x="1828800" y="2743200"/>
            <a:ext cx="5303520" cy="2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Flexion </a:t>
            </a:r>
            <a:r>
              <a:rPr lang="en-US" sz="2000" dirty="0"/>
              <a:t>  Bending or decreasing the </a:t>
            </a:r>
            <a:r>
              <a:rPr lang="en-US" sz="2000" u="sng" dirty="0" smtClean="0"/>
              <a:t>        </a:t>
            </a:r>
          </a:p>
          <a:p>
            <a:pPr marL="109728" indent="0"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    angle    </a:t>
            </a:r>
            <a:r>
              <a:rPr lang="en-US" sz="2000" dirty="0" smtClean="0"/>
              <a:t> </a:t>
            </a:r>
            <a:r>
              <a:rPr lang="en-US" sz="2000" dirty="0"/>
              <a:t>of a joint.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10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481328"/>
            <a:ext cx="4572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Extension</a:t>
            </a:r>
            <a:r>
              <a:rPr lang="en-US" sz="2000" dirty="0"/>
              <a:t>   Straightening or </a:t>
            </a:r>
            <a:r>
              <a:rPr lang="en-US" sz="2000" dirty="0" smtClean="0"/>
              <a:t>increasing 	the </a:t>
            </a:r>
            <a:r>
              <a:rPr lang="en-US" sz="2000" dirty="0"/>
              <a:t>angle of a </a:t>
            </a:r>
            <a:r>
              <a:rPr lang="en-US" sz="2000" u="sng" dirty="0" smtClean="0"/>
              <a:t>    joint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146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Hyperextension </a:t>
            </a:r>
            <a:r>
              <a:rPr lang="en-US" sz="2000" dirty="0"/>
              <a:t>  A continuation of extension </a:t>
            </a:r>
            <a:r>
              <a:rPr lang="en-US" sz="2000" u="sng" dirty="0" smtClean="0"/>
              <a:t>    beyond    </a:t>
            </a:r>
            <a:r>
              <a:rPr lang="en-US" sz="2000" dirty="0" smtClean="0"/>
              <a:t> </a:t>
            </a:r>
            <a:r>
              <a:rPr lang="en-US" sz="2000" dirty="0"/>
              <a:t>anatomic position.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7" name="Picture 6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3" t="1340" r="33852" b="80791"/>
          <a:stretch/>
        </p:blipFill>
        <p:spPr bwMode="auto">
          <a:xfrm>
            <a:off x="1981200" y="2545080"/>
            <a:ext cx="5197533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5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69"/>
          <a:stretch/>
        </p:blipFill>
        <p:spPr bwMode="auto">
          <a:xfrm>
            <a:off x="4114800" y="914400"/>
            <a:ext cx="2436255" cy="48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Tibialis</a:t>
            </a:r>
            <a:r>
              <a:rPr lang="en-US" sz="2000" b="1" dirty="0"/>
              <a:t> Anterior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Upper </a:t>
            </a:r>
            <a:r>
              <a:rPr lang="en-US" sz="2000" dirty="0"/>
              <a:t>2/3 of lateral tibia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 err="1" smtClean="0"/>
              <a:t>nterosseous</a:t>
            </a:r>
            <a:r>
              <a:rPr lang="en-US" sz="2000" dirty="0" smtClean="0"/>
              <a:t> </a:t>
            </a:r>
            <a:r>
              <a:rPr lang="en-US" sz="2000" dirty="0"/>
              <a:t>membrane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dorsiflexion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inversion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7867" r="15485" b="1255"/>
          <a:stretch/>
        </p:blipFill>
        <p:spPr bwMode="auto">
          <a:xfrm>
            <a:off x="5943600" y="1226820"/>
            <a:ext cx="32004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67400" y="1219200"/>
            <a:ext cx="220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Abduction </a:t>
            </a:r>
            <a:r>
              <a:rPr lang="en-US" sz="2000" dirty="0"/>
              <a:t>  Movement </a:t>
            </a:r>
            <a:r>
              <a:rPr lang="en-US" sz="2000" u="sng" dirty="0"/>
              <a:t> </a:t>
            </a:r>
            <a:r>
              <a:rPr lang="en-US" sz="2000" u="sng" dirty="0" smtClean="0"/>
              <a:t>   away    ,</a:t>
            </a:r>
            <a:r>
              <a:rPr lang="en-US" sz="2000" dirty="0" smtClean="0"/>
              <a:t> 	from </a:t>
            </a:r>
            <a:r>
              <a:rPr lang="en-US" sz="2000" dirty="0"/>
              <a:t>the median plane.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Adduction </a:t>
            </a:r>
            <a:r>
              <a:rPr lang="en-US" sz="2000" dirty="0"/>
              <a:t>  Movement </a:t>
            </a:r>
            <a:r>
              <a:rPr lang="en-US" sz="2000" u="sng" dirty="0" smtClean="0"/>
              <a:t>    toward    ,</a:t>
            </a:r>
            <a:r>
              <a:rPr lang="en-US" sz="2000" dirty="0" smtClean="0"/>
              <a:t> 	the </a:t>
            </a:r>
            <a:r>
              <a:rPr lang="en-US" sz="2000" dirty="0"/>
              <a:t>median plane.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5" r="1485" b="60331"/>
          <a:stretch/>
        </p:blipFill>
        <p:spPr bwMode="auto">
          <a:xfrm>
            <a:off x="6918960" y="2777403"/>
            <a:ext cx="1920240" cy="26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r="56323" b="60331"/>
          <a:stretch/>
        </p:blipFill>
        <p:spPr bwMode="auto">
          <a:xfrm>
            <a:off x="228600" y="2743200"/>
            <a:ext cx="3657600" cy="26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0" r="25073" b="60331"/>
          <a:stretch/>
        </p:blipFill>
        <p:spPr bwMode="auto">
          <a:xfrm>
            <a:off x="4114800" y="2777403"/>
            <a:ext cx="2560320" cy="26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02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Abduction </a:t>
            </a:r>
            <a:r>
              <a:rPr lang="en-US" sz="2000" dirty="0"/>
              <a:t>  Movement </a:t>
            </a:r>
            <a:r>
              <a:rPr lang="en-US" sz="2000" u="sng" dirty="0"/>
              <a:t> </a:t>
            </a:r>
            <a:r>
              <a:rPr lang="en-US" sz="2000" u="sng" dirty="0" smtClean="0"/>
              <a:t>   away    ,</a:t>
            </a:r>
            <a:r>
              <a:rPr lang="en-US" sz="2000" dirty="0" smtClean="0"/>
              <a:t> 	from </a:t>
            </a:r>
            <a:r>
              <a:rPr lang="en-US" sz="2000" dirty="0"/>
              <a:t>the median plane.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Adduction </a:t>
            </a:r>
            <a:r>
              <a:rPr lang="en-US" sz="2000" dirty="0"/>
              <a:t>  Movement </a:t>
            </a:r>
            <a:r>
              <a:rPr lang="en-US" sz="2000" u="sng" dirty="0" smtClean="0"/>
              <a:t>    toward    ,</a:t>
            </a:r>
            <a:r>
              <a:rPr lang="en-US" sz="2000" dirty="0" smtClean="0"/>
              <a:t> 	the </a:t>
            </a:r>
            <a:r>
              <a:rPr lang="en-US" sz="2000" dirty="0"/>
              <a:t>median plane.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7" name="Picture 6" descr="02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45618" r="1082" b="16576"/>
          <a:stretch/>
        </p:blipFill>
        <p:spPr bwMode="auto">
          <a:xfrm>
            <a:off x="5821680" y="3093720"/>
            <a:ext cx="301752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1" t="46085" r="37794" b="16110"/>
          <a:stretch/>
        </p:blipFill>
        <p:spPr bwMode="auto">
          <a:xfrm>
            <a:off x="3718560" y="3048000"/>
            <a:ext cx="19202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02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45151" r="62145" b="17044"/>
          <a:stretch/>
        </p:blipFill>
        <p:spPr bwMode="auto">
          <a:xfrm>
            <a:off x="304800" y="3017520"/>
            <a:ext cx="32004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28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Supination </a:t>
            </a:r>
            <a:r>
              <a:rPr lang="en-US" sz="2000" dirty="0"/>
              <a:t>  Lateral (outward) rotation </a:t>
            </a:r>
            <a:r>
              <a:rPr lang="en-US" sz="2000" dirty="0" smtClean="0"/>
              <a:t>	of </a:t>
            </a:r>
            <a:r>
              <a:rPr lang="en-US" sz="2000" dirty="0"/>
              <a:t>the forearm so that the palm </a:t>
            </a:r>
            <a:r>
              <a:rPr lang="en-US" sz="2000" dirty="0" smtClean="0"/>
              <a:t>	is </a:t>
            </a:r>
            <a:r>
              <a:rPr lang="en-US" sz="2000" dirty="0"/>
              <a:t>turned </a:t>
            </a:r>
            <a:r>
              <a:rPr lang="en-US" sz="2000" u="sng" dirty="0" smtClean="0"/>
              <a:t>    up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Pronation </a:t>
            </a:r>
            <a:r>
              <a:rPr lang="en-US" sz="2000" dirty="0"/>
              <a:t>  Medial (inward) </a:t>
            </a:r>
            <a:r>
              <a:rPr lang="en-US" sz="2000" dirty="0" smtClean="0"/>
              <a:t>	rotation </a:t>
            </a:r>
            <a:r>
              <a:rPr lang="en-US" sz="2000" dirty="0"/>
              <a:t>of the forearm so that </a:t>
            </a:r>
            <a:r>
              <a:rPr lang="en-US" sz="2000" dirty="0" smtClean="0"/>
              <a:t>	the </a:t>
            </a:r>
            <a:r>
              <a:rPr lang="en-US" sz="2000" dirty="0"/>
              <a:t>palm is turned </a:t>
            </a:r>
            <a:r>
              <a:rPr lang="en-US" sz="2000" u="sng" dirty="0" smtClean="0"/>
              <a:t>    down    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340" r="799" b="9588"/>
          <a:stretch/>
        </p:blipFill>
        <p:spPr bwMode="auto">
          <a:xfrm>
            <a:off x="1874520" y="25908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47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Plantarflexion</a:t>
            </a:r>
            <a:r>
              <a:rPr lang="en-US" sz="2000" b="1" dirty="0"/>
              <a:t> </a:t>
            </a:r>
            <a:r>
              <a:rPr lang="en-US" sz="2000" dirty="0"/>
              <a:t>   Extension of the </a:t>
            </a:r>
            <a:r>
              <a:rPr lang="en-US" sz="2000" dirty="0" smtClean="0"/>
              <a:t>	ankle </a:t>
            </a:r>
            <a:r>
              <a:rPr lang="en-US" sz="2000" dirty="0"/>
              <a:t>such that the toes are </a:t>
            </a:r>
            <a:r>
              <a:rPr lang="en-US" sz="2000" dirty="0" smtClean="0"/>
              <a:t>	pointing </a:t>
            </a:r>
            <a:r>
              <a:rPr lang="en-US" sz="2000" u="sng" dirty="0" smtClean="0"/>
              <a:t>    downward    </a:t>
            </a:r>
            <a:r>
              <a:rPr lang="en-US" sz="2000" dirty="0" smtClean="0"/>
              <a:t>, 	increasing </a:t>
            </a:r>
            <a:r>
              <a:rPr lang="en-US" sz="2000" dirty="0"/>
              <a:t>the ankle angle </a:t>
            </a:r>
            <a:r>
              <a:rPr lang="en-US" sz="2000" dirty="0" smtClean="0"/>
              <a:t>	anteriorly</a:t>
            </a:r>
            <a:r>
              <a:rPr lang="en-US" sz="2000" dirty="0"/>
              <a:t>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Dorsiflexion</a:t>
            </a:r>
            <a:r>
              <a:rPr lang="en-US" sz="2000" dirty="0"/>
              <a:t>   Flexing the ankle </a:t>
            </a:r>
            <a:r>
              <a:rPr lang="en-US" sz="2000" dirty="0" smtClean="0"/>
              <a:t>	dorsally </a:t>
            </a:r>
            <a:r>
              <a:rPr lang="en-US" sz="2000" dirty="0"/>
              <a:t>so that the toes are </a:t>
            </a:r>
            <a:r>
              <a:rPr lang="en-US" sz="2000" dirty="0" smtClean="0"/>
              <a:t>	moving </a:t>
            </a:r>
            <a:r>
              <a:rPr lang="en-US" sz="2000" dirty="0"/>
              <a:t>toward the </a:t>
            </a:r>
            <a:r>
              <a:rPr lang="en-US" sz="2000" u="sng" dirty="0" smtClean="0"/>
              <a:t>    shin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1341" r="1998" b="9588"/>
          <a:stretch/>
        </p:blipFill>
        <p:spPr bwMode="auto">
          <a:xfrm>
            <a:off x="3048000" y="3048000"/>
            <a:ext cx="462844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62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572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Inversion </a:t>
            </a:r>
            <a:r>
              <a:rPr lang="en-US" sz="2000" dirty="0"/>
              <a:t>  Elevation of the </a:t>
            </a:r>
            <a:r>
              <a:rPr lang="en-US" sz="2000" u="sng" dirty="0" smtClean="0"/>
              <a:t>    medial    ,</a:t>
            </a:r>
            <a:r>
              <a:rPr lang="en-US" sz="2000" dirty="0" smtClean="0"/>
              <a:t> 	edge </a:t>
            </a:r>
            <a:r>
              <a:rPr lang="en-US" sz="2000" dirty="0"/>
              <a:t>of the foot so that the sole is </a:t>
            </a:r>
            <a:r>
              <a:rPr lang="en-US" sz="2000" dirty="0" smtClean="0"/>
              <a:t>	turned </a:t>
            </a:r>
            <a:r>
              <a:rPr lang="en-US" sz="2000" dirty="0"/>
              <a:t>inward (or medially).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495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Eversion </a:t>
            </a:r>
            <a:r>
              <a:rPr lang="en-US" sz="2000" dirty="0"/>
              <a:t>  Elevation of the </a:t>
            </a:r>
            <a:r>
              <a:rPr lang="en-US" sz="2000" u="sng" dirty="0" smtClean="0"/>
              <a:t>    lateral</a:t>
            </a:r>
            <a:r>
              <a:rPr lang="en-US" sz="2000" u="sng" dirty="0"/>
              <a:t> </a:t>
            </a:r>
            <a:r>
              <a:rPr lang="en-US" sz="2000" u="sng" dirty="0" smtClean="0"/>
              <a:t>   </a:t>
            </a:r>
            <a:r>
              <a:rPr lang="en-US" sz="2000" dirty="0" smtClean="0"/>
              <a:t>, 	edge </a:t>
            </a:r>
            <a:r>
              <a:rPr lang="en-US" sz="2000" dirty="0"/>
              <a:t>of the foot so that the sole </a:t>
            </a:r>
            <a:r>
              <a:rPr lang="en-US" sz="2000" dirty="0" smtClean="0"/>
              <a:t>	is </a:t>
            </a:r>
            <a:r>
              <a:rPr lang="en-US" sz="2000" dirty="0"/>
              <a:t>turned outward (or laterally).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1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465" r="956" b="8837"/>
          <a:stretch/>
        </p:blipFill>
        <p:spPr bwMode="auto">
          <a:xfrm>
            <a:off x="2576732" y="2819400"/>
            <a:ext cx="3976468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42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Circumduction </a:t>
            </a:r>
            <a:r>
              <a:rPr lang="en-US" sz="2000" dirty="0"/>
              <a:t>  </a:t>
            </a:r>
            <a:r>
              <a:rPr lang="en-US" sz="2000" u="sng" dirty="0" smtClean="0"/>
              <a:t>    Cone    </a:t>
            </a:r>
            <a:r>
              <a:rPr lang="en-US" sz="2000" dirty="0" smtClean="0"/>
              <a:t>-shaped </a:t>
            </a:r>
            <a:r>
              <a:rPr lang="en-US" sz="2000" dirty="0"/>
              <a:t>range of motion that occurs when the distal </a:t>
            </a:r>
            <a:r>
              <a:rPr lang="en-US" sz="2000" dirty="0" smtClean="0"/>
              <a:t>	end </a:t>
            </a:r>
            <a:r>
              <a:rPr lang="en-US" sz="2000" dirty="0"/>
              <a:t>moves in a circle and the proximal end is fixed.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6604" r="66456" b="25012"/>
          <a:stretch/>
        </p:blipFill>
        <p:spPr bwMode="auto">
          <a:xfrm>
            <a:off x="228600" y="2804160"/>
            <a:ext cx="283464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1" t="6604" r="33122" b="25012"/>
          <a:stretch/>
        </p:blipFill>
        <p:spPr bwMode="auto">
          <a:xfrm>
            <a:off x="3429000" y="2804160"/>
            <a:ext cx="265176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1" t="6604" r="832" b="25012"/>
          <a:stretch/>
        </p:blipFill>
        <p:spPr bwMode="auto">
          <a:xfrm>
            <a:off x="6355080" y="2804160"/>
            <a:ext cx="265176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77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99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Rotation </a:t>
            </a:r>
            <a:r>
              <a:rPr lang="en-US" sz="2000" dirty="0"/>
              <a:t>  Circular movement when a bone moves around its own central </a:t>
            </a:r>
            <a:r>
              <a:rPr lang="en-US" sz="2000" u="sng" dirty="0" smtClean="0"/>
              <a:t>    axis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 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6218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Right and left </a:t>
            </a:r>
            <a:r>
              <a:rPr lang="en-US" sz="2000" b="1" dirty="0" smtClean="0"/>
              <a:t>rotation   </a:t>
            </a:r>
            <a:r>
              <a:rPr lang="en-US" sz="2000" dirty="0" err="1" smtClean="0"/>
              <a:t>Rotation</a:t>
            </a:r>
            <a:r>
              <a:rPr lang="en-US" sz="2000" dirty="0" smtClean="0"/>
              <a:t>  </a:t>
            </a:r>
            <a:r>
              <a:rPr lang="en-US" sz="2000" dirty="0"/>
              <a:t>for joints that lie </a:t>
            </a:r>
            <a:r>
              <a:rPr lang="en-US" sz="2000" u="sng" dirty="0" smtClean="0"/>
              <a:t>    within    </a:t>
            </a:r>
            <a:r>
              <a:rPr lang="en-US" sz="2000" dirty="0" smtClean="0"/>
              <a:t> </a:t>
            </a:r>
            <a:r>
              <a:rPr lang="en-US" sz="2000" dirty="0"/>
              <a:t>the median axis.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7721" r="62470" b="59212"/>
          <a:stretch/>
        </p:blipFill>
        <p:spPr bwMode="auto">
          <a:xfrm>
            <a:off x="1828800" y="2880360"/>
            <a:ext cx="29260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1572" r="36638" b="59393"/>
          <a:stretch/>
        </p:blipFill>
        <p:spPr bwMode="auto">
          <a:xfrm>
            <a:off x="4922520" y="2368699"/>
            <a:ext cx="2468880" cy="33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59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Lateral and medial rotation</a:t>
            </a:r>
            <a:r>
              <a:rPr lang="en-US" sz="2000" dirty="0"/>
              <a:t>   </a:t>
            </a:r>
            <a:r>
              <a:rPr lang="en-US" sz="2000" dirty="0" err="1"/>
              <a:t>Rotation</a:t>
            </a:r>
            <a:r>
              <a:rPr lang="en-US" sz="2000" dirty="0"/>
              <a:t>  for joints that lie </a:t>
            </a:r>
            <a:r>
              <a:rPr lang="en-US" sz="2000" u="sng" dirty="0" smtClean="0"/>
              <a:t>    outside    </a:t>
            </a:r>
            <a:r>
              <a:rPr lang="en-US" sz="2000" dirty="0" smtClean="0"/>
              <a:t> </a:t>
            </a:r>
            <a:r>
              <a:rPr lang="en-US" sz="2000" dirty="0"/>
              <a:t>of the </a:t>
            </a:r>
            <a:r>
              <a:rPr lang="en-US" sz="2000" dirty="0" smtClean="0"/>
              <a:t>	median </a:t>
            </a:r>
            <a:r>
              <a:rPr lang="en-US" sz="2000" dirty="0"/>
              <a:t>axis.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5" t="1572" r="9368" b="59393"/>
          <a:stretch/>
        </p:blipFill>
        <p:spPr bwMode="auto">
          <a:xfrm>
            <a:off x="1173480" y="2209800"/>
            <a:ext cx="2560320" cy="33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46509" r="56176" b="13439"/>
          <a:stretch/>
        </p:blipFill>
        <p:spPr bwMode="auto">
          <a:xfrm>
            <a:off x="4495800" y="2721461"/>
            <a:ext cx="35661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74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Upward and downward rotation</a:t>
            </a:r>
            <a:r>
              <a:rPr lang="en-US" sz="2000" dirty="0"/>
              <a:t>   </a:t>
            </a:r>
            <a:r>
              <a:rPr lang="en-US" sz="2000" dirty="0" err="1"/>
              <a:t>Rotation</a:t>
            </a:r>
            <a:r>
              <a:rPr lang="en-US" sz="2000" dirty="0"/>
              <a:t> of the </a:t>
            </a:r>
            <a:r>
              <a:rPr lang="en-US" sz="2000" u="sng" dirty="0" smtClean="0"/>
              <a:t>    scapula    </a:t>
            </a:r>
            <a:r>
              <a:rPr lang="en-US" sz="2000" dirty="0" smtClean="0"/>
              <a:t> </a:t>
            </a:r>
            <a:r>
              <a:rPr lang="en-US" sz="2000" dirty="0"/>
              <a:t>so that the </a:t>
            </a:r>
            <a:r>
              <a:rPr lang="en-US" sz="2000" dirty="0" smtClean="0"/>
              <a:t>	</a:t>
            </a:r>
            <a:r>
              <a:rPr lang="en-US" sz="2000" dirty="0" err="1" smtClean="0"/>
              <a:t>glenoid</a:t>
            </a:r>
            <a:r>
              <a:rPr lang="en-US" sz="2000" dirty="0" smtClean="0"/>
              <a:t> </a:t>
            </a:r>
            <a:r>
              <a:rPr lang="en-US" sz="2000" dirty="0"/>
              <a:t>fossa faces either upward or downward.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46509" r="439" b="13439"/>
          <a:stretch/>
        </p:blipFill>
        <p:spPr bwMode="auto">
          <a:xfrm>
            <a:off x="3200400" y="2514600"/>
            <a:ext cx="3124200" cy="37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8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Tibialis</a:t>
            </a:r>
            <a:r>
              <a:rPr lang="en-US" sz="2000" b="1" dirty="0"/>
              <a:t> Anterior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Upper </a:t>
            </a:r>
            <a:r>
              <a:rPr lang="en-US" sz="2000" dirty="0"/>
              <a:t>2/3 of lateral tibia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 err="1" smtClean="0"/>
              <a:t>nterosseous</a:t>
            </a:r>
            <a:r>
              <a:rPr lang="en-US" sz="2000" dirty="0" smtClean="0"/>
              <a:t> </a:t>
            </a:r>
            <a:r>
              <a:rPr lang="en-US" sz="2000" dirty="0"/>
              <a:t>membrane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dorsiflexion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inversion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08" y="762000"/>
            <a:ext cx="340139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Elevation </a:t>
            </a:r>
            <a:r>
              <a:rPr lang="en-US" sz="2000" dirty="0"/>
              <a:t>  Raising or lifting a body </a:t>
            </a:r>
            <a:r>
              <a:rPr lang="en-US" sz="2000" dirty="0" smtClean="0"/>
              <a:t>	part. Moving </a:t>
            </a:r>
            <a:r>
              <a:rPr lang="en-US" sz="2000" u="sng" dirty="0" smtClean="0"/>
              <a:t>    superiorly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19600" y="1481328"/>
            <a:ext cx="4724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Depression </a:t>
            </a:r>
            <a:r>
              <a:rPr lang="en-US" sz="2000" dirty="0"/>
              <a:t>  Lowering or dropping a </a:t>
            </a:r>
            <a:r>
              <a:rPr lang="en-US" sz="2000" dirty="0" smtClean="0"/>
              <a:t>	body part. Moving </a:t>
            </a:r>
            <a:r>
              <a:rPr lang="en-US" sz="2000" u="sng" dirty="0" smtClean="0"/>
              <a:t>    inferiorly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4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46501" r="1324" b="14431"/>
          <a:stretch/>
        </p:blipFill>
        <p:spPr bwMode="auto">
          <a:xfrm>
            <a:off x="5105400" y="2743200"/>
            <a:ext cx="329184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4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466" r="1324" b="60466"/>
          <a:stretch/>
        </p:blipFill>
        <p:spPr bwMode="auto">
          <a:xfrm>
            <a:off x="914400" y="2743200"/>
            <a:ext cx="329184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86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Protraction </a:t>
            </a:r>
            <a:r>
              <a:rPr lang="en-US" sz="2000" dirty="0"/>
              <a:t>  Movement forward or </a:t>
            </a:r>
            <a:r>
              <a:rPr lang="en-US" sz="2000" dirty="0" smtClean="0"/>
              <a:t>	</a:t>
            </a:r>
            <a:r>
              <a:rPr lang="en-US" sz="2000" u="sng" dirty="0" smtClean="0"/>
              <a:t>    anteriorly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Retraction</a:t>
            </a:r>
            <a:r>
              <a:rPr lang="en-US" sz="2000" dirty="0"/>
              <a:t>   Movement backward or </a:t>
            </a:r>
            <a:r>
              <a:rPr lang="en-US" sz="2000" dirty="0" smtClean="0"/>
              <a:t>	</a:t>
            </a:r>
            <a:r>
              <a:rPr lang="en-US" sz="2000" u="sng" dirty="0"/>
              <a:t> </a:t>
            </a:r>
            <a:r>
              <a:rPr lang="en-US" sz="2000" u="sng" dirty="0" smtClean="0"/>
              <a:t>   posteriorly    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t="941" r="20149" b="63767"/>
          <a:stretch/>
        </p:blipFill>
        <p:spPr bwMode="auto">
          <a:xfrm>
            <a:off x="457200" y="3017520"/>
            <a:ext cx="29260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42992" r="53241" b="11830"/>
          <a:stretch/>
        </p:blipFill>
        <p:spPr bwMode="auto">
          <a:xfrm>
            <a:off x="3886200" y="286512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3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42992" r="1625" b="11830"/>
          <a:stretch/>
        </p:blipFill>
        <p:spPr bwMode="auto">
          <a:xfrm>
            <a:off x="6492240" y="2895600"/>
            <a:ext cx="2377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763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Opposition </a:t>
            </a:r>
            <a:r>
              <a:rPr lang="en-US" sz="2000" dirty="0"/>
              <a:t>  Movement in which the tip of the </a:t>
            </a:r>
            <a:r>
              <a:rPr lang="en-US" sz="2000" u="sng" dirty="0" smtClean="0"/>
              <a:t>    thumb    </a:t>
            </a:r>
            <a:r>
              <a:rPr lang="en-US" sz="2000" dirty="0" smtClean="0"/>
              <a:t> </a:t>
            </a:r>
            <a:r>
              <a:rPr lang="en-US" sz="2000" dirty="0"/>
              <a:t>comes into contact </a:t>
            </a:r>
            <a:r>
              <a:rPr lang="en-US" sz="2000" dirty="0" smtClean="0"/>
              <a:t>	with </a:t>
            </a:r>
            <a:r>
              <a:rPr lang="en-US" sz="2000" dirty="0"/>
              <a:t>the tip of any other digit on the same hand.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1281" r="2000" b="10866"/>
          <a:stretch/>
        </p:blipFill>
        <p:spPr bwMode="auto">
          <a:xfrm>
            <a:off x="2057400" y="2373489"/>
            <a:ext cx="5257800" cy="35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30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8763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Lateral deviation </a:t>
            </a:r>
            <a:r>
              <a:rPr lang="en-US" sz="2000" dirty="0"/>
              <a:t>  Side to side movement in the transverse plane.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7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294" r="988" b="6941"/>
          <a:stretch/>
        </p:blipFill>
        <p:spPr bwMode="auto">
          <a:xfrm>
            <a:off x="2819400" y="2286000"/>
            <a:ext cx="3672840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90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Anterior pelvic tilt </a:t>
            </a:r>
            <a:r>
              <a:rPr lang="en-US" sz="2000" dirty="0"/>
              <a:t>  Entire pelvis </a:t>
            </a:r>
            <a:r>
              <a:rPr lang="en-US" sz="2000" dirty="0" smtClean="0"/>
              <a:t>	tilted </a:t>
            </a:r>
            <a:r>
              <a:rPr lang="en-US" sz="2000" u="sng" dirty="0" smtClean="0"/>
              <a:t>    forward    </a:t>
            </a:r>
            <a:r>
              <a:rPr lang="en-US" sz="2000" dirty="0" smtClean="0"/>
              <a:t> </a:t>
            </a:r>
            <a:r>
              <a:rPr lang="en-US" sz="2000" dirty="0"/>
              <a:t>in the </a:t>
            </a:r>
            <a:r>
              <a:rPr lang="en-US" sz="2000" dirty="0" smtClean="0"/>
              <a:t>	frontal </a:t>
            </a:r>
            <a:r>
              <a:rPr lang="en-US" sz="2000" dirty="0"/>
              <a:t>plane.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Posterior pelvic tilt</a:t>
            </a:r>
            <a:r>
              <a:rPr lang="en-US" sz="2000" dirty="0"/>
              <a:t>   Entire pelvis </a:t>
            </a:r>
            <a:r>
              <a:rPr lang="en-US" sz="2000" dirty="0" smtClean="0"/>
              <a:t>	tilted </a:t>
            </a:r>
            <a:r>
              <a:rPr lang="en-US" sz="2000" u="sng" dirty="0" smtClean="0"/>
              <a:t>    backward    </a:t>
            </a:r>
            <a:r>
              <a:rPr lang="en-US" sz="2000" dirty="0" smtClean="0"/>
              <a:t> </a:t>
            </a:r>
            <a:r>
              <a:rPr lang="en-US" sz="2000" dirty="0"/>
              <a:t>in the </a:t>
            </a:r>
            <a:r>
              <a:rPr lang="en-US" sz="2000" dirty="0" smtClean="0"/>
              <a:t>	frontal </a:t>
            </a:r>
            <a:r>
              <a:rPr lang="en-US" sz="2000" dirty="0"/>
              <a:t>plane.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Types of Synovial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38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7"/>
          <a:stretch/>
        </p:blipFill>
        <p:spPr bwMode="auto">
          <a:xfrm>
            <a:off x="2362200" y="2567940"/>
            <a:ext cx="4630473" cy="36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80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Glenohumeral</a:t>
            </a:r>
            <a:r>
              <a:rPr lang="en-US" sz="2000" b="1" dirty="0"/>
              <a:t> </a:t>
            </a:r>
            <a:r>
              <a:rPr lang="en-US" sz="2000" dirty="0"/>
              <a:t>  </a:t>
            </a:r>
            <a:r>
              <a:rPr lang="en-US" sz="2000" dirty="0" err="1"/>
              <a:t>Glenoid</a:t>
            </a:r>
            <a:r>
              <a:rPr lang="en-US" sz="2000" dirty="0"/>
              <a:t> fossa of the scapula – </a:t>
            </a:r>
            <a:r>
              <a:rPr lang="en-US" sz="2000" dirty="0" err="1"/>
              <a:t>Humerus</a:t>
            </a:r>
            <a:r>
              <a:rPr lang="en-US" sz="2000" dirty="0"/>
              <a:t>; AKA: shoulder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-3" r="3168" b="62861"/>
          <a:stretch/>
        </p:blipFill>
        <p:spPr bwMode="auto">
          <a:xfrm>
            <a:off x="2133600" y="2286000"/>
            <a:ext cx="5257800" cy="35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5239657" y="3846286"/>
            <a:ext cx="217980" cy="407997"/>
          </a:xfrm>
          <a:custGeom>
            <a:avLst/>
            <a:gdLst>
              <a:gd name="connsiteX0" fmla="*/ 0 w 217980"/>
              <a:gd name="connsiteY0" fmla="*/ 0 h 407997"/>
              <a:gd name="connsiteX1" fmla="*/ 72572 w 217980"/>
              <a:gd name="connsiteY1" fmla="*/ 14514 h 407997"/>
              <a:gd name="connsiteX2" fmla="*/ 174172 w 217980"/>
              <a:gd name="connsiteY2" fmla="*/ 130628 h 407997"/>
              <a:gd name="connsiteX3" fmla="*/ 217714 w 217980"/>
              <a:gd name="connsiteY3" fmla="*/ 217714 h 407997"/>
              <a:gd name="connsiteX4" fmla="*/ 159657 w 217980"/>
              <a:gd name="connsiteY4" fmla="*/ 406400 h 407997"/>
              <a:gd name="connsiteX5" fmla="*/ 130629 w 217980"/>
              <a:gd name="connsiteY5" fmla="*/ 406400 h 40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80" h="407997">
                <a:moveTo>
                  <a:pt x="0" y="0"/>
                </a:moveTo>
                <a:cubicBezTo>
                  <a:pt x="24191" y="4838"/>
                  <a:pt x="49473" y="5852"/>
                  <a:pt x="72572" y="14514"/>
                </a:cubicBezTo>
                <a:cubicBezTo>
                  <a:pt x="126325" y="34672"/>
                  <a:pt x="144072" y="85478"/>
                  <a:pt x="174172" y="130628"/>
                </a:cubicBezTo>
                <a:cubicBezTo>
                  <a:pt x="211685" y="186898"/>
                  <a:pt x="197685" y="157625"/>
                  <a:pt x="217714" y="217714"/>
                </a:cubicBezTo>
                <a:cubicBezTo>
                  <a:pt x="208403" y="320138"/>
                  <a:pt x="245449" y="372082"/>
                  <a:pt x="159657" y="406400"/>
                </a:cubicBezTo>
                <a:cubicBezTo>
                  <a:pt x="150673" y="409994"/>
                  <a:pt x="140305" y="406400"/>
                  <a:pt x="130629" y="406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0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Iliofemoral</a:t>
            </a:r>
            <a:r>
              <a:rPr lang="en-US" sz="2000" b="1" dirty="0"/>
              <a:t> </a:t>
            </a:r>
            <a:r>
              <a:rPr lang="en-US" sz="2000" dirty="0"/>
              <a:t>  Ilium of the pelvic bone – Femur; AKA: hip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1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66"/>
          <a:stretch/>
        </p:blipFill>
        <p:spPr bwMode="auto">
          <a:xfrm>
            <a:off x="2286000" y="2362200"/>
            <a:ext cx="4495800" cy="37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020457" y="3657600"/>
            <a:ext cx="305283" cy="362857"/>
          </a:xfrm>
          <a:custGeom>
            <a:avLst/>
            <a:gdLst>
              <a:gd name="connsiteX0" fmla="*/ 0 w 305283"/>
              <a:gd name="connsiteY0" fmla="*/ 0 h 362857"/>
              <a:gd name="connsiteX1" fmla="*/ 29029 w 305283"/>
              <a:gd name="connsiteY1" fmla="*/ 72571 h 362857"/>
              <a:gd name="connsiteX2" fmla="*/ 116114 w 305283"/>
              <a:gd name="connsiteY2" fmla="*/ 101600 h 362857"/>
              <a:gd name="connsiteX3" fmla="*/ 159657 w 305283"/>
              <a:gd name="connsiteY3" fmla="*/ 116114 h 362857"/>
              <a:gd name="connsiteX4" fmla="*/ 188686 w 305283"/>
              <a:gd name="connsiteY4" fmla="*/ 159657 h 362857"/>
              <a:gd name="connsiteX5" fmla="*/ 232229 w 305283"/>
              <a:gd name="connsiteY5" fmla="*/ 188686 h 362857"/>
              <a:gd name="connsiteX6" fmla="*/ 290286 w 305283"/>
              <a:gd name="connsiteY6" fmla="*/ 275771 h 362857"/>
              <a:gd name="connsiteX7" fmla="*/ 304800 w 305283"/>
              <a:gd name="connsiteY7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283" h="362857">
                <a:moveTo>
                  <a:pt x="0" y="0"/>
                </a:moveTo>
                <a:cubicBezTo>
                  <a:pt x="9676" y="24190"/>
                  <a:pt x="9421" y="55414"/>
                  <a:pt x="29029" y="72571"/>
                </a:cubicBezTo>
                <a:cubicBezTo>
                  <a:pt x="52057" y="92720"/>
                  <a:pt x="87086" y="91924"/>
                  <a:pt x="116114" y="101600"/>
                </a:cubicBezTo>
                <a:lnTo>
                  <a:pt x="159657" y="116114"/>
                </a:lnTo>
                <a:cubicBezTo>
                  <a:pt x="169333" y="130628"/>
                  <a:pt x="176351" y="147322"/>
                  <a:pt x="188686" y="159657"/>
                </a:cubicBezTo>
                <a:cubicBezTo>
                  <a:pt x="201021" y="171992"/>
                  <a:pt x="220742" y="175558"/>
                  <a:pt x="232229" y="188686"/>
                </a:cubicBezTo>
                <a:cubicBezTo>
                  <a:pt x="255203" y="214942"/>
                  <a:pt x="290286" y="275771"/>
                  <a:pt x="290286" y="275771"/>
                </a:cubicBezTo>
                <a:cubicBezTo>
                  <a:pt x="309390" y="333084"/>
                  <a:pt x="304800" y="304015"/>
                  <a:pt x="304800" y="3628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2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Humeroulnar</a:t>
            </a:r>
            <a:r>
              <a:rPr lang="en-US" sz="2000" b="1" dirty="0"/>
              <a:t> </a:t>
            </a:r>
            <a:r>
              <a:rPr lang="en-US" sz="2000" dirty="0"/>
              <a:t>  </a:t>
            </a:r>
            <a:r>
              <a:rPr lang="en-US" sz="2000" dirty="0" err="1"/>
              <a:t>Humerus</a:t>
            </a:r>
            <a:r>
              <a:rPr lang="en-US" sz="2000" dirty="0"/>
              <a:t> – Ulna; AKA: elbow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1" r="16985" b="33976"/>
          <a:stretch/>
        </p:blipFill>
        <p:spPr bwMode="auto">
          <a:xfrm>
            <a:off x="2438400" y="2438400"/>
            <a:ext cx="43434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905829" y="4412343"/>
            <a:ext cx="275771" cy="102443"/>
          </a:xfrm>
          <a:custGeom>
            <a:avLst/>
            <a:gdLst>
              <a:gd name="connsiteX0" fmla="*/ 0 w 275771"/>
              <a:gd name="connsiteY0" fmla="*/ 0 h 102443"/>
              <a:gd name="connsiteX1" fmla="*/ 130628 w 275771"/>
              <a:gd name="connsiteY1" fmla="*/ 14514 h 102443"/>
              <a:gd name="connsiteX2" fmla="*/ 159657 w 275771"/>
              <a:gd name="connsiteY2" fmla="*/ 58057 h 102443"/>
              <a:gd name="connsiteX3" fmla="*/ 246742 w 275771"/>
              <a:gd name="connsiteY3" fmla="*/ 101600 h 102443"/>
              <a:gd name="connsiteX4" fmla="*/ 275771 w 275771"/>
              <a:gd name="connsiteY4" fmla="*/ 101600 h 1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71" h="102443">
                <a:moveTo>
                  <a:pt x="0" y="0"/>
                </a:moveTo>
                <a:cubicBezTo>
                  <a:pt x="43543" y="4838"/>
                  <a:pt x="89455" y="-458"/>
                  <a:pt x="130628" y="14514"/>
                </a:cubicBezTo>
                <a:cubicBezTo>
                  <a:pt x="147022" y="20475"/>
                  <a:pt x="147322" y="45722"/>
                  <a:pt x="159657" y="58057"/>
                </a:cubicBezTo>
                <a:cubicBezTo>
                  <a:pt x="181064" y="79464"/>
                  <a:pt x="217230" y="95698"/>
                  <a:pt x="246742" y="101600"/>
                </a:cubicBezTo>
                <a:cubicBezTo>
                  <a:pt x="256230" y="103498"/>
                  <a:pt x="266095" y="101600"/>
                  <a:pt x="275771" y="101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74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Humeroradial</a:t>
            </a:r>
            <a:r>
              <a:rPr lang="en-US" sz="2000" b="1" dirty="0"/>
              <a:t> </a:t>
            </a:r>
            <a:r>
              <a:rPr lang="en-US" sz="2000" dirty="0"/>
              <a:t>  </a:t>
            </a:r>
            <a:r>
              <a:rPr lang="en-US" sz="2000" dirty="0" err="1"/>
              <a:t>Humerus</a:t>
            </a:r>
            <a:r>
              <a:rPr lang="en-US" sz="2000" dirty="0"/>
              <a:t> – Radius; AKA: elbow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1" r="16985" b="33976"/>
          <a:stretch/>
        </p:blipFill>
        <p:spPr bwMode="auto">
          <a:xfrm>
            <a:off x="2438400" y="2438400"/>
            <a:ext cx="43434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717143" y="4368800"/>
            <a:ext cx="159657" cy="58057"/>
          </a:xfrm>
          <a:custGeom>
            <a:avLst/>
            <a:gdLst>
              <a:gd name="connsiteX0" fmla="*/ 0 w 159657"/>
              <a:gd name="connsiteY0" fmla="*/ 0 h 58057"/>
              <a:gd name="connsiteX1" fmla="*/ 145143 w 159657"/>
              <a:gd name="connsiteY1" fmla="*/ 14514 h 58057"/>
              <a:gd name="connsiteX2" fmla="*/ 159657 w 159657"/>
              <a:gd name="connsiteY2" fmla="*/ 58057 h 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657" h="58057">
                <a:moveTo>
                  <a:pt x="0" y="0"/>
                </a:moveTo>
                <a:cubicBezTo>
                  <a:pt x="48381" y="4838"/>
                  <a:pt x="99448" y="-2102"/>
                  <a:pt x="145143" y="14514"/>
                </a:cubicBezTo>
                <a:cubicBezTo>
                  <a:pt x="159521" y="19742"/>
                  <a:pt x="159657" y="58057"/>
                  <a:pt x="159657" y="580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5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Tibiofemoral</a:t>
            </a:r>
            <a:r>
              <a:rPr lang="en-US" sz="2000" b="1" dirty="0"/>
              <a:t> </a:t>
            </a:r>
            <a:r>
              <a:rPr lang="en-US" sz="2000" dirty="0"/>
              <a:t>  Tibia – Femur; AKA: knee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1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4" b="35561"/>
          <a:stretch/>
        </p:blipFill>
        <p:spPr bwMode="auto">
          <a:xfrm>
            <a:off x="2362200" y="2286000"/>
            <a:ext cx="4495800" cy="37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064000" y="4586514"/>
            <a:ext cx="725714" cy="29029"/>
          </a:xfrm>
          <a:custGeom>
            <a:avLst/>
            <a:gdLst>
              <a:gd name="connsiteX0" fmla="*/ 0 w 725714"/>
              <a:gd name="connsiteY0" fmla="*/ 0 h 29029"/>
              <a:gd name="connsiteX1" fmla="*/ 304800 w 725714"/>
              <a:gd name="connsiteY1" fmla="*/ 14515 h 29029"/>
              <a:gd name="connsiteX2" fmla="*/ 348343 w 725714"/>
              <a:gd name="connsiteY2" fmla="*/ 29029 h 29029"/>
              <a:gd name="connsiteX3" fmla="*/ 493486 w 725714"/>
              <a:gd name="connsiteY3" fmla="*/ 14515 h 29029"/>
              <a:gd name="connsiteX4" fmla="*/ 725714 w 725714"/>
              <a:gd name="connsiteY4" fmla="*/ 14515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14" h="29029">
                <a:moveTo>
                  <a:pt x="0" y="0"/>
                </a:moveTo>
                <a:cubicBezTo>
                  <a:pt x="101600" y="4838"/>
                  <a:pt x="203436" y="6068"/>
                  <a:pt x="304800" y="14515"/>
                </a:cubicBezTo>
                <a:cubicBezTo>
                  <a:pt x="320047" y="15786"/>
                  <a:pt x="333044" y="29029"/>
                  <a:pt x="348343" y="29029"/>
                </a:cubicBezTo>
                <a:cubicBezTo>
                  <a:pt x="396965" y="29029"/>
                  <a:pt x="444900" y="16384"/>
                  <a:pt x="493486" y="14515"/>
                </a:cubicBezTo>
                <a:cubicBezTo>
                  <a:pt x="570838" y="11540"/>
                  <a:pt x="648305" y="14515"/>
                  <a:pt x="725714" y="145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6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Tibialis</a:t>
            </a:r>
            <a:r>
              <a:rPr lang="en-US" sz="2000" b="1" dirty="0"/>
              <a:t> Anterior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Upper </a:t>
            </a:r>
            <a:r>
              <a:rPr lang="en-US" sz="2000" dirty="0"/>
              <a:t>2/3 of lateral tibia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 err="1" smtClean="0"/>
              <a:t>nterosseous</a:t>
            </a:r>
            <a:r>
              <a:rPr lang="en-US" sz="2000" dirty="0" smtClean="0"/>
              <a:t> </a:t>
            </a:r>
            <a:r>
              <a:rPr lang="en-US" sz="2000" dirty="0"/>
              <a:t>membrane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dorsiflexion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inversion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81" y="228600"/>
            <a:ext cx="163921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1" b="11268"/>
          <a:stretch/>
        </p:blipFill>
        <p:spPr bwMode="auto">
          <a:xfrm>
            <a:off x="3962400" y="4724400"/>
            <a:ext cx="502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77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Talocrural</a:t>
            </a:r>
            <a:r>
              <a:rPr lang="en-US" sz="2000" b="1" dirty="0"/>
              <a:t> </a:t>
            </a:r>
            <a:r>
              <a:rPr lang="en-US" sz="2000" dirty="0"/>
              <a:t>  Talus – Tibia; AKA: ankle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1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6" b="10579"/>
          <a:stretch/>
        </p:blipFill>
        <p:spPr bwMode="auto">
          <a:xfrm>
            <a:off x="2382982" y="2209800"/>
            <a:ext cx="4495800" cy="37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339771" y="5007429"/>
            <a:ext cx="333829" cy="44825"/>
          </a:xfrm>
          <a:custGeom>
            <a:avLst/>
            <a:gdLst>
              <a:gd name="connsiteX0" fmla="*/ 0 w 333829"/>
              <a:gd name="connsiteY0" fmla="*/ 0 h 44825"/>
              <a:gd name="connsiteX1" fmla="*/ 87086 w 333829"/>
              <a:gd name="connsiteY1" fmla="*/ 14514 h 44825"/>
              <a:gd name="connsiteX2" fmla="*/ 188686 w 333829"/>
              <a:gd name="connsiteY2" fmla="*/ 29028 h 44825"/>
              <a:gd name="connsiteX3" fmla="*/ 246743 w 333829"/>
              <a:gd name="connsiteY3" fmla="*/ 43542 h 44825"/>
              <a:gd name="connsiteX4" fmla="*/ 333829 w 333829"/>
              <a:gd name="connsiteY4" fmla="*/ 43542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829" h="44825">
                <a:moveTo>
                  <a:pt x="0" y="0"/>
                </a:moveTo>
                <a:lnTo>
                  <a:pt x="87086" y="14514"/>
                </a:lnTo>
                <a:cubicBezTo>
                  <a:pt x="120899" y="19716"/>
                  <a:pt x="155027" y="22908"/>
                  <a:pt x="188686" y="29028"/>
                </a:cubicBezTo>
                <a:cubicBezTo>
                  <a:pt x="208312" y="32596"/>
                  <a:pt x="226894" y="41557"/>
                  <a:pt x="246743" y="43542"/>
                </a:cubicBezTo>
                <a:cubicBezTo>
                  <a:pt x="275628" y="46430"/>
                  <a:pt x="304800" y="43542"/>
                  <a:pt x="333829" y="435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1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Interphalangeal</a:t>
            </a:r>
            <a:r>
              <a:rPr lang="en-US" sz="2000" dirty="0"/>
              <a:t>   Phalanx – Phalanx; AKA: IP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"/>
          <a:stretch/>
        </p:blipFill>
        <p:spPr bwMode="auto">
          <a:xfrm>
            <a:off x="3484918" y="2133599"/>
            <a:ext cx="4116031" cy="42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412343" y="2728686"/>
            <a:ext cx="348343" cy="43543"/>
          </a:xfrm>
          <a:custGeom>
            <a:avLst/>
            <a:gdLst>
              <a:gd name="connsiteX0" fmla="*/ 0 w 348343"/>
              <a:gd name="connsiteY0" fmla="*/ 0 h 43543"/>
              <a:gd name="connsiteX1" fmla="*/ 72571 w 348343"/>
              <a:gd name="connsiteY1" fmla="*/ 29028 h 43543"/>
              <a:gd name="connsiteX2" fmla="*/ 116114 w 348343"/>
              <a:gd name="connsiteY2" fmla="*/ 43543 h 43543"/>
              <a:gd name="connsiteX3" fmla="*/ 348343 w 348343"/>
              <a:gd name="connsiteY3" fmla="*/ 29028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43543">
                <a:moveTo>
                  <a:pt x="0" y="0"/>
                </a:moveTo>
                <a:cubicBezTo>
                  <a:pt x="24190" y="9676"/>
                  <a:pt x="48176" y="19880"/>
                  <a:pt x="72571" y="29028"/>
                </a:cubicBezTo>
                <a:cubicBezTo>
                  <a:pt x="86896" y="34400"/>
                  <a:pt x="100814" y="43543"/>
                  <a:pt x="116114" y="43543"/>
                </a:cubicBezTo>
                <a:cubicBezTo>
                  <a:pt x="193675" y="43543"/>
                  <a:pt x="348343" y="29028"/>
                  <a:pt x="348343" y="290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65486" y="2583543"/>
            <a:ext cx="101600" cy="14580"/>
          </a:xfrm>
          <a:custGeom>
            <a:avLst/>
            <a:gdLst>
              <a:gd name="connsiteX0" fmla="*/ 0 w 101600"/>
              <a:gd name="connsiteY0" fmla="*/ 0 h 14580"/>
              <a:gd name="connsiteX1" fmla="*/ 101600 w 101600"/>
              <a:gd name="connsiteY1" fmla="*/ 14514 h 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14580">
                <a:moveTo>
                  <a:pt x="0" y="0"/>
                </a:moveTo>
                <a:cubicBezTo>
                  <a:pt x="82059" y="16412"/>
                  <a:pt x="47902" y="14514"/>
                  <a:pt x="101600" y="145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36457" y="2829770"/>
            <a:ext cx="145143" cy="15030"/>
          </a:xfrm>
          <a:custGeom>
            <a:avLst/>
            <a:gdLst>
              <a:gd name="connsiteX0" fmla="*/ 0 w 145143"/>
              <a:gd name="connsiteY0" fmla="*/ 15030 h 15030"/>
              <a:gd name="connsiteX1" fmla="*/ 145143 w 145143"/>
              <a:gd name="connsiteY1" fmla="*/ 516 h 1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 h="15030">
                <a:moveTo>
                  <a:pt x="0" y="15030"/>
                </a:moveTo>
                <a:cubicBezTo>
                  <a:pt x="96293" y="-4228"/>
                  <a:pt x="47902" y="516"/>
                  <a:pt x="145143" y="5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99314" y="2786743"/>
            <a:ext cx="101600" cy="14580"/>
          </a:xfrm>
          <a:custGeom>
            <a:avLst/>
            <a:gdLst>
              <a:gd name="connsiteX0" fmla="*/ 0 w 101600"/>
              <a:gd name="connsiteY0" fmla="*/ 0 h 14580"/>
              <a:gd name="connsiteX1" fmla="*/ 101600 w 101600"/>
              <a:gd name="connsiteY1" fmla="*/ 14514 h 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14580">
                <a:moveTo>
                  <a:pt x="0" y="0"/>
                </a:moveTo>
                <a:cubicBezTo>
                  <a:pt x="82060" y="16412"/>
                  <a:pt x="47902" y="14514"/>
                  <a:pt x="101600" y="145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84800" y="2960914"/>
            <a:ext cx="116114" cy="14688"/>
          </a:xfrm>
          <a:custGeom>
            <a:avLst/>
            <a:gdLst>
              <a:gd name="connsiteX0" fmla="*/ 0 w 116114"/>
              <a:gd name="connsiteY0" fmla="*/ 0 h 14688"/>
              <a:gd name="connsiteX1" fmla="*/ 116114 w 116114"/>
              <a:gd name="connsiteY1" fmla="*/ 14515 h 1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14" h="14688">
                <a:moveTo>
                  <a:pt x="0" y="0"/>
                </a:moveTo>
                <a:cubicBezTo>
                  <a:pt x="86803" y="17362"/>
                  <a:pt x="47902" y="14515"/>
                  <a:pt x="116114" y="145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660571" y="2989943"/>
            <a:ext cx="101600" cy="14580"/>
          </a:xfrm>
          <a:custGeom>
            <a:avLst/>
            <a:gdLst>
              <a:gd name="connsiteX0" fmla="*/ 0 w 101600"/>
              <a:gd name="connsiteY0" fmla="*/ 0 h 14580"/>
              <a:gd name="connsiteX1" fmla="*/ 101600 w 101600"/>
              <a:gd name="connsiteY1" fmla="*/ 14514 h 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14580">
                <a:moveTo>
                  <a:pt x="0" y="0"/>
                </a:moveTo>
                <a:cubicBezTo>
                  <a:pt x="82060" y="16412"/>
                  <a:pt x="47902" y="14514"/>
                  <a:pt x="101600" y="145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31543" y="3120571"/>
            <a:ext cx="116114" cy="14688"/>
          </a:xfrm>
          <a:custGeom>
            <a:avLst/>
            <a:gdLst>
              <a:gd name="connsiteX0" fmla="*/ 0 w 116114"/>
              <a:gd name="connsiteY0" fmla="*/ 0 h 14688"/>
              <a:gd name="connsiteX1" fmla="*/ 116114 w 116114"/>
              <a:gd name="connsiteY1" fmla="*/ 14515 h 1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14" h="14688">
                <a:moveTo>
                  <a:pt x="0" y="0"/>
                </a:moveTo>
                <a:cubicBezTo>
                  <a:pt x="86803" y="17362"/>
                  <a:pt x="47902" y="14515"/>
                  <a:pt x="116114" y="145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907314" y="3410857"/>
            <a:ext cx="130629" cy="0"/>
          </a:xfrm>
          <a:custGeom>
            <a:avLst/>
            <a:gdLst>
              <a:gd name="connsiteX0" fmla="*/ 0 w 130629"/>
              <a:gd name="connsiteY0" fmla="*/ 0 h 0"/>
              <a:gd name="connsiteX1" fmla="*/ 130629 w 1306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9">
                <a:moveTo>
                  <a:pt x="0" y="0"/>
                </a:moveTo>
                <a:lnTo>
                  <a:pt x="130629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907314" y="3294227"/>
            <a:ext cx="145143" cy="15030"/>
          </a:xfrm>
          <a:custGeom>
            <a:avLst/>
            <a:gdLst>
              <a:gd name="connsiteX0" fmla="*/ 0 w 145143"/>
              <a:gd name="connsiteY0" fmla="*/ 15030 h 15030"/>
              <a:gd name="connsiteX1" fmla="*/ 145143 w 145143"/>
              <a:gd name="connsiteY1" fmla="*/ 516 h 1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 h="15030">
                <a:moveTo>
                  <a:pt x="0" y="15030"/>
                </a:moveTo>
                <a:cubicBezTo>
                  <a:pt x="96293" y="-4228"/>
                  <a:pt x="47902" y="516"/>
                  <a:pt x="145143" y="5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82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Temporomandibular</a:t>
            </a:r>
            <a:r>
              <a:rPr lang="en-US" sz="2000" dirty="0"/>
              <a:t>   Temporal bone – Mandible; AKA: TMJ, jaw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8a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709" r="-4195" b="5001"/>
          <a:stretch/>
        </p:blipFill>
        <p:spPr bwMode="auto">
          <a:xfrm>
            <a:off x="1066800" y="1905000"/>
            <a:ext cx="7007191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724400" y="3886200"/>
            <a:ext cx="457200" cy="35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04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Atlantoaxial</a:t>
            </a:r>
            <a:r>
              <a:rPr lang="en-US" sz="2000" dirty="0"/>
              <a:t>   Atlas (C1) – Axis (C2); “No-no”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8" name="Picture 7" descr="02102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11"/>
          <a:stretch/>
        </p:blipFill>
        <p:spPr bwMode="auto">
          <a:xfrm>
            <a:off x="2399975" y="1981200"/>
            <a:ext cx="4534225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005943" y="2569029"/>
            <a:ext cx="318672" cy="29067"/>
          </a:xfrm>
          <a:custGeom>
            <a:avLst/>
            <a:gdLst>
              <a:gd name="connsiteX0" fmla="*/ 0 w 318672"/>
              <a:gd name="connsiteY0" fmla="*/ 0 h 29067"/>
              <a:gd name="connsiteX1" fmla="*/ 246743 w 318672"/>
              <a:gd name="connsiteY1" fmla="*/ 14514 h 29067"/>
              <a:gd name="connsiteX2" fmla="*/ 304800 w 318672"/>
              <a:gd name="connsiteY2" fmla="*/ 29028 h 2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72" h="29067">
                <a:moveTo>
                  <a:pt x="0" y="0"/>
                </a:moveTo>
                <a:cubicBezTo>
                  <a:pt x="82248" y="4838"/>
                  <a:pt x="164762" y="6316"/>
                  <a:pt x="246743" y="14514"/>
                </a:cubicBezTo>
                <a:cubicBezTo>
                  <a:pt x="407185" y="30558"/>
                  <a:pt x="239472" y="29028"/>
                  <a:pt x="304800" y="290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2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Radioulnar</a:t>
            </a:r>
            <a:r>
              <a:rPr lang="en-US" sz="2000" b="1" dirty="0"/>
              <a:t> (proximal)</a:t>
            </a:r>
            <a:r>
              <a:rPr lang="en-US" sz="2000" dirty="0"/>
              <a:t>   Radius – Ulna.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8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 b="9842"/>
          <a:stretch/>
        </p:blipFill>
        <p:spPr bwMode="auto">
          <a:xfrm>
            <a:off x="5410200" y="1447800"/>
            <a:ext cx="2590800" cy="50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6618514" y="4409190"/>
            <a:ext cx="246743" cy="46696"/>
          </a:xfrm>
          <a:custGeom>
            <a:avLst/>
            <a:gdLst>
              <a:gd name="connsiteX0" fmla="*/ 0 w 246743"/>
              <a:gd name="connsiteY0" fmla="*/ 17667 h 46696"/>
              <a:gd name="connsiteX1" fmla="*/ 217715 w 246743"/>
              <a:gd name="connsiteY1" fmla="*/ 17667 h 46696"/>
              <a:gd name="connsiteX2" fmla="*/ 246743 w 246743"/>
              <a:gd name="connsiteY2" fmla="*/ 46696 h 4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46696">
                <a:moveTo>
                  <a:pt x="0" y="17667"/>
                </a:moveTo>
                <a:cubicBezTo>
                  <a:pt x="91550" y="-643"/>
                  <a:pt x="104590" y="-10614"/>
                  <a:pt x="217715" y="17667"/>
                </a:cubicBezTo>
                <a:cubicBezTo>
                  <a:pt x="230991" y="20986"/>
                  <a:pt x="237067" y="37020"/>
                  <a:pt x="246743" y="466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29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Carpometacarpal of the thumb</a:t>
            </a:r>
            <a:r>
              <a:rPr lang="en-US" sz="2000" dirty="0"/>
              <a:t>   Carpal – Metacarpal; AKA: CM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9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2807" r="15343" b="14279"/>
          <a:stretch/>
        </p:blipFill>
        <p:spPr bwMode="auto">
          <a:xfrm>
            <a:off x="2897204" y="1905000"/>
            <a:ext cx="389983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5312229" y="5080000"/>
            <a:ext cx="174188" cy="203200"/>
          </a:xfrm>
          <a:custGeom>
            <a:avLst/>
            <a:gdLst>
              <a:gd name="connsiteX0" fmla="*/ 0 w 174188"/>
              <a:gd name="connsiteY0" fmla="*/ 0 h 203200"/>
              <a:gd name="connsiteX1" fmla="*/ 29028 w 174188"/>
              <a:gd name="connsiteY1" fmla="*/ 72571 h 203200"/>
              <a:gd name="connsiteX2" fmla="*/ 116114 w 174188"/>
              <a:gd name="connsiteY2" fmla="*/ 101600 h 203200"/>
              <a:gd name="connsiteX3" fmla="*/ 174171 w 174188"/>
              <a:gd name="connsiteY3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88" h="203200">
                <a:moveTo>
                  <a:pt x="0" y="0"/>
                </a:moveTo>
                <a:cubicBezTo>
                  <a:pt x="9676" y="24190"/>
                  <a:pt x="9421" y="55414"/>
                  <a:pt x="29028" y="72571"/>
                </a:cubicBezTo>
                <a:cubicBezTo>
                  <a:pt x="52056" y="92721"/>
                  <a:pt x="116114" y="101600"/>
                  <a:pt x="116114" y="101600"/>
                </a:cubicBezTo>
                <a:cubicBezTo>
                  <a:pt x="176855" y="192711"/>
                  <a:pt x="174171" y="153798"/>
                  <a:pt x="174171" y="203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30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Radiocarpal</a:t>
            </a:r>
            <a:r>
              <a:rPr lang="en-US" sz="2000" b="1" dirty="0"/>
              <a:t> </a:t>
            </a:r>
            <a:r>
              <a:rPr lang="en-US" sz="2000" dirty="0"/>
              <a:t>  Radius – Carpal; AKA: wrist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8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5" b="9082"/>
          <a:stretch/>
        </p:blipFill>
        <p:spPr bwMode="auto">
          <a:xfrm>
            <a:off x="4953000" y="1842247"/>
            <a:ext cx="3276600" cy="474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5994400" y="3904035"/>
            <a:ext cx="464457" cy="145451"/>
          </a:xfrm>
          <a:custGeom>
            <a:avLst/>
            <a:gdLst>
              <a:gd name="connsiteX0" fmla="*/ 0 w 464457"/>
              <a:gd name="connsiteY0" fmla="*/ 145451 h 145451"/>
              <a:gd name="connsiteX1" fmla="*/ 130629 w 464457"/>
              <a:gd name="connsiteY1" fmla="*/ 130936 h 145451"/>
              <a:gd name="connsiteX2" fmla="*/ 174171 w 464457"/>
              <a:gd name="connsiteY2" fmla="*/ 101908 h 145451"/>
              <a:gd name="connsiteX3" fmla="*/ 290286 w 464457"/>
              <a:gd name="connsiteY3" fmla="*/ 72879 h 145451"/>
              <a:gd name="connsiteX4" fmla="*/ 333829 w 464457"/>
              <a:gd name="connsiteY4" fmla="*/ 58365 h 145451"/>
              <a:gd name="connsiteX5" fmla="*/ 464457 w 464457"/>
              <a:gd name="connsiteY5" fmla="*/ 308 h 14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57" h="145451">
                <a:moveTo>
                  <a:pt x="0" y="145451"/>
                </a:moveTo>
                <a:cubicBezTo>
                  <a:pt x="43543" y="140613"/>
                  <a:pt x="88126" y="141562"/>
                  <a:pt x="130629" y="130936"/>
                </a:cubicBezTo>
                <a:cubicBezTo>
                  <a:pt x="147552" y="126705"/>
                  <a:pt x="158569" y="109709"/>
                  <a:pt x="174171" y="101908"/>
                </a:cubicBezTo>
                <a:cubicBezTo>
                  <a:pt x="207346" y="85321"/>
                  <a:pt x="257168" y="81159"/>
                  <a:pt x="290286" y="72879"/>
                </a:cubicBezTo>
                <a:cubicBezTo>
                  <a:pt x="305129" y="69168"/>
                  <a:pt x="319315" y="63203"/>
                  <a:pt x="333829" y="58365"/>
                </a:cubicBezTo>
                <a:cubicBezTo>
                  <a:pt x="432991" y="-7743"/>
                  <a:pt x="386026" y="308"/>
                  <a:pt x="464457" y="3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6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 smtClean="0"/>
              <a:t>Metacarpophalangeal</a:t>
            </a:r>
            <a:r>
              <a:rPr lang="en-US" sz="2000" b="1" dirty="0" smtClean="0"/>
              <a:t> </a:t>
            </a:r>
            <a:r>
              <a:rPr lang="en-US" sz="2000" dirty="0" smtClean="0"/>
              <a:t>  </a:t>
            </a:r>
            <a:r>
              <a:rPr lang="en-US" sz="2000" dirty="0"/>
              <a:t>Metacarpal – Phalanx; AKA: MCP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9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2807" r="15343" b="14279"/>
          <a:stretch/>
        </p:blipFill>
        <p:spPr bwMode="auto">
          <a:xfrm>
            <a:off x="2897204" y="1905000"/>
            <a:ext cx="389983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3802743" y="4180114"/>
            <a:ext cx="203200" cy="72572"/>
          </a:xfrm>
          <a:custGeom>
            <a:avLst/>
            <a:gdLst>
              <a:gd name="connsiteX0" fmla="*/ 0 w 203200"/>
              <a:gd name="connsiteY0" fmla="*/ 72572 h 72572"/>
              <a:gd name="connsiteX1" fmla="*/ 87086 w 203200"/>
              <a:gd name="connsiteY1" fmla="*/ 58057 h 72572"/>
              <a:gd name="connsiteX2" fmla="*/ 130628 w 203200"/>
              <a:gd name="connsiteY2" fmla="*/ 29029 h 72572"/>
              <a:gd name="connsiteX3" fmla="*/ 174171 w 203200"/>
              <a:gd name="connsiteY3" fmla="*/ 14515 h 72572"/>
              <a:gd name="connsiteX4" fmla="*/ 203200 w 203200"/>
              <a:gd name="connsiteY4" fmla="*/ 0 h 7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72572">
                <a:moveTo>
                  <a:pt x="0" y="72572"/>
                </a:moveTo>
                <a:cubicBezTo>
                  <a:pt x="29029" y="67734"/>
                  <a:pt x="59167" y="67363"/>
                  <a:pt x="87086" y="58057"/>
                </a:cubicBezTo>
                <a:cubicBezTo>
                  <a:pt x="103634" y="52541"/>
                  <a:pt x="115026" y="36830"/>
                  <a:pt x="130628" y="29029"/>
                </a:cubicBezTo>
                <a:cubicBezTo>
                  <a:pt x="144312" y="22187"/>
                  <a:pt x="159966" y="20197"/>
                  <a:pt x="174171" y="14515"/>
                </a:cubicBezTo>
                <a:cubicBezTo>
                  <a:pt x="184216" y="10497"/>
                  <a:pt x="193524" y="4838"/>
                  <a:pt x="2032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09143" y="4005943"/>
            <a:ext cx="203200" cy="0"/>
          </a:xfrm>
          <a:custGeom>
            <a:avLst/>
            <a:gdLst>
              <a:gd name="connsiteX0" fmla="*/ 0 w 203200"/>
              <a:gd name="connsiteY0" fmla="*/ 0 h 0"/>
              <a:gd name="connsiteX1" fmla="*/ 203200 w 203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44571" y="3831545"/>
            <a:ext cx="217715" cy="14741"/>
          </a:xfrm>
          <a:custGeom>
            <a:avLst/>
            <a:gdLst>
              <a:gd name="connsiteX0" fmla="*/ 0 w 217715"/>
              <a:gd name="connsiteY0" fmla="*/ 14741 h 14741"/>
              <a:gd name="connsiteX1" fmla="*/ 217715 w 217715"/>
              <a:gd name="connsiteY1" fmla="*/ 226 h 1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715" h="14741">
                <a:moveTo>
                  <a:pt x="0" y="14741"/>
                </a:moveTo>
                <a:cubicBezTo>
                  <a:pt x="159480" y="-2980"/>
                  <a:pt x="86818" y="226"/>
                  <a:pt x="217715" y="22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181600" y="3788229"/>
            <a:ext cx="232229" cy="58360"/>
          </a:xfrm>
          <a:custGeom>
            <a:avLst/>
            <a:gdLst>
              <a:gd name="connsiteX0" fmla="*/ 0 w 232229"/>
              <a:gd name="connsiteY0" fmla="*/ 0 h 58360"/>
              <a:gd name="connsiteX1" fmla="*/ 72571 w 232229"/>
              <a:gd name="connsiteY1" fmla="*/ 14514 h 58360"/>
              <a:gd name="connsiteX2" fmla="*/ 159657 w 232229"/>
              <a:gd name="connsiteY2" fmla="*/ 29028 h 58360"/>
              <a:gd name="connsiteX3" fmla="*/ 232229 w 232229"/>
              <a:gd name="connsiteY3" fmla="*/ 58057 h 5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58360">
                <a:moveTo>
                  <a:pt x="0" y="0"/>
                </a:moveTo>
                <a:lnTo>
                  <a:pt x="72571" y="14514"/>
                </a:lnTo>
                <a:cubicBezTo>
                  <a:pt x="101525" y="19778"/>
                  <a:pt x="131738" y="19722"/>
                  <a:pt x="159657" y="29028"/>
                </a:cubicBezTo>
                <a:cubicBezTo>
                  <a:pt x="262847" y="63425"/>
                  <a:pt x="157136" y="58057"/>
                  <a:pt x="232229" y="580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950857" y="4455886"/>
            <a:ext cx="246781" cy="101600"/>
          </a:xfrm>
          <a:custGeom>
            <a:avLst/>
            <a:gdLst>
              <a:gd name="connsiteX0" fmla="*/ 0 w 246781"/>
              <a:gd name="connsiteY0" fmla="*/ 0 h 101600"/>
              <a:gd name="connsiteX1" fmla="*/ 116114 w 246781"/>
              <a:gd name="connsiteY1" fmla="*/ 29028 h 101600"/>
              <a:gd name="connsiteX2" fmla="*/ 159657 w 246781"/>
              <a:gd name="connsiteY2" fmla="*/ 58057 h 101600"/>
              <a:gd name="connsiteX3" fmla="*/ 246743 w 246781"/>
              <a:gd name="connsiteY3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81" h="101600">
                <a:moveTo>
                  <a:pt x="0" y="0"/>
                </a:moveTo>
                <a:cubicBezTo>
                  <a:pt x="27602" y="5520"/>
                  <a:pt x="86360" y="14151"/>
                  <a:pt x="116114" y="29028"/>
                </a:cubicBezTo>
                <a:cubicBezTo>
                  <a:pt x="131716" y="36829"/>
                  <a:pt x="143716" y="50972"/>
                  <a:pt x="159657" y="58057"/>
                </a:cubicBezTo>
                <a:cubicBezTo>
                  <a:pt x="251333" y="98802"/>
                  <a:pt x="246743" y="54875"/>
                  <a:pt x="246743" y="101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5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Metatarsophalangeal </a:t>
            </a:r>
            <a:r>
              <a:rPr lang="en-US" sz="2000" dirty="0"/>
              <a:t>  Metatarsal – Phalanx; AKA: MTP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"/>
          <a:stretch/>
        </p:blipFill>
        <p:spPr bwMode="auto">
          <a:xfrm>
            <a:off x="3484918" y="2133599"/>
            <a:ext cx="4116031" cy="42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426857" y="3236686"/>
            <a:ext cx="348343" cy="38239"/>
          </a:xfrm>
          <a:custGeom>
            <a:avLst/>
            <a:gdLst>
              <a:gd name="connsiteX0" fmla="*/ 0 w 348343"/>
              <a:gd name="connsiteY0" fmla="*/ 0 h 38239"/>
              <a:gd name="connsiteX1" fmla="*/ 348343 w 348343"/>
              <a:gd name="connsiteY1" fmla="*/ 29028 h 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343" h="38239">
                <a:moveTo>
                  <a:pt x="0" y="0"/>
                </a:moveTo>
                <a:cubicBezTo>
                  <a:pt x="157921" y="63167"/>
                  <a:pt x="46518" y="29028"/>
                  <a:pt x="348343" y="290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992914" y="3250940"/>
            <a:ext cx="174172" cy="14774"/>
          </a:xfrm>
          <a:custGeom>
            <a:avLst/>
            <a:gdLst>
              <a:gd name="connsiteX0" fmla="*/ 0 w 174172"/>
              <a:gd name="connsiteY0" fmla="*/ 14774 h 14774"/>
              <a:gd name="connsiteX1" fmla="*/ 174172 w 174172"/>
              <a:gd name="connsiteY1" fmla="*/ 260 h 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172" h="14774">
                <a:moveTo>
                  <a:pt x="0" y="14774"/>
                </a:moveTo>
                <a:cubicBezTo>
                  <a:pt x="125548" y="-3161"/>
                  <a:pt x="67390" y="260"/>
                  <a:pt x="174172" y="2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12229" y="3352800"/>
            <a:ext cx="145142" cy="0"/>
          </a:xfrm>
          <a:custGeom>
            <a:avLst/>
            <a:gdLst>
              <a:gd name="connsiteX0" fmla="*/ 0 w 145142"/>
              <a:gd name="connsiteY0" fmla="*/ 0 h 0"/>
              <a:gd name="connsiteX1" fmla="*/ 145142 w 14514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2">
                <a:moveTo>
                  <a:pt x="0" y="0"/>
                </a:moveTo>
                <a:lnTo>
                  <a:pt x="14514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02514" y="3483429"/>
            <a:ext cx="145143" cy="0"/>
          </a:xfrm>
          <a:custGeom>
            <a:avLst/>
            <a:gdLst>
              <a:gd name="connsiteX0" fmla="*/ 0 w 145143"/>
              <a:gd name="connsiteY0" fmla="*/ 0 h 0"/>
              <a:gd name="connsiteX1" fmla="*/ 145143 w 145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>
                <a:moveTo>
                  <a:pt x="0" y="0"/>
                </a:moveTo>
                <a:lnTo>
                  <a:pt x="145143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49257" y="3686629"/>
            <a:ext cx="159657" cy="14873"/>
          </a:xfrm>
          <a:custGeom>
            <a:avLst/>
            <a:gdLst>
              <a:gd name="connsiteX0" fmla="*/ 0 w 159657"/>
              <a:gd name="connsiteY0" fmla="*/ 0 h 14873"/>
              <a:gd name="connsiteX1" fmla="*/ 159657 w 159657"/>
              <a:gd name="connsiteY1" fmla="*/ 14514 h 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57" h="14873">
                <a:moveTo>
                  <a:pt x="0" y="0"/>
                </a:moveTo>
                <a:cubicBezTo>
                  <a:pt x="110947" y="18491"/>
                  <a:pt x="57657" y="14514"/>
                  <a:pt x="159657" y="145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90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Atlantooccipital</a:t>
            </a:r>
            <a:r>
              <a:rPr lang="en-US" sz="2000" b="1" dirty="0"/>
              <a:t> </a:t>
            </a:r>
            <a:r>
              <a:rPr lang="en-US" sz="2000" dirty="0"/>
              <a:t>  Atlas (C1) – Occiput; “Yes-yes”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2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47784"/>
          <a:stretch/>
        </p:blipFill>
        <p:spPr bwMode="auto">
          <a:xfrm>
            <a:off x="685800" y="2834640"/>
            <a:ext cx="453422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449939" y="3367707"/>
            <a:ext cx="479626" cy="691939"/>
          </a:xfrm>
          <a:custGeom>
            <a:avLst/>
            <a:gdLst>
              <a:gd name="connsiteX0" fmla="*/ 449943 w 479626"/>
              <a:gd name="connsiteY0" fmla="*/ 125882 h 691939"/>
              <a:gd name="connsiteX1" fmla="*/ 478972 w 479626"/>
              <a:gd name="connsiteY1" fmla="*/ 53310 h 691939"/>
              <a:gd name="connsiteX2" fmla="*/ 304800 w 479626"/>
              <a:gd name="connsiteY2" fmla="*/ 24282 h 691939"/>
              <a:gd name="connsiteX3" fmla="*/ 217715 w 479626"/>
              <a:gd name="connsiteY3" fmla="*/ 82339 h 691939"/>
              <a:gd name="connsiteX4" fmla="*/ 58057 w 479626"/>
              <a:gd name="connsiteY4" fmla="*/ 183939 h 691939"/>
              <a:gd name="connsiteX5" fmla="*/ 29029 w 479626"/>
              <a:gd name="connsiteY5" fmla="*/ 503253 h 691939"/>
              <a:gd name="connsiteX6" fmla="*/ 14515 w 479626"/>
              <a:gd name="connsiteY6" fmla="*/ 546796 h 691939"/>
              <a:gd name="connsiteX7" fmla="*/ 0 w 479626"/>
              <a:gd name="connsiteY7" fmla="*/ 604853 h 691939"/>
              <a:gd name="connsiteX8" fmla="*/ 14515 w 479626"/>
              <a:gd name="connsiteY8" fmla="*/ 677424 h 691939"/>
              <a:gd name="connsiteX9" fmla="*/ 58057 w 479626"/>
              <a:gd name="connsiteY9" fmla="*/ 691939 h 691939"/>
              <a:gd name="connsiteX10" fmla="*/ 232229 w 479626"/>
              <a:gd name="connsiteY10" fmla="*/ 648396 h 691939"/>
              <a:gd name="connsiteX11" fmla="*/ 290286 w 479626"/>
              <a:gd name="connsiteY11" fmla="*/ 633882 h 691939"/>
              <a:gd name="connsiteX12" fmla="*/ 304800 w 479626"/>
              <a:gd name="connsiteY12" fmla="*/ 474224 h 691939"/>
              <a:gd name="connsiteX13" fmla="*/ 333829 w 479626"/>
              <a:gd name="connsiteY13" fmla="*/ 343596 h 691939"/>
              <a:gd name="connsiteX14" fmla="*/ 362857 w 479626"/>
              <a:gd name="connsiteY14" fmla="*/ 256510 h 691939"/>
              <a:gd name="connsiteX15" fmla="*/ 406400 w 479626"/>
              <a:gd name="connsiteY15" fmla="*/ 227482 h 691939"/>
              <a:gd name="connsiteX16" fmla="*/ 420915 w 479626"/>
              <a:gd name="connsiteY16" fmla="*/ 169424 h 69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9626" h="691939">
                <a:moveTo>
                  <a:pt x="449943" y="125882"/>
                </a:moveTo>
                <a:cubicBezTo>
                  <a:pt x="459619" y="101691"/>
                  <a:pt x="475740" y="79163"/>
                  <a:pt x="478972" y="53310"/>
                </a:cubicBezTo>
                <a:cubicBezTo>
                  <a:pt x="491248" y="-44901"/>
                  <a:pt x="327091" y="22255"/>
                  <a:pt x="304800" y="24282"/>
                </a:cubicBezTo>
                <a:cubicBezTo>
                  <a:pt x="275772" y="43634"/>
                  <a:pt x="248920" y="66737"/>
                  <a:pt x="217715" y="82339"/>
                </a:cubicBezTo>
                <a:cubicBezTo>
                  <a:pt x="83241" y="149576"/>
                  <a:pt x="132199" y="109797"/>
                  <a:pt x="58057" y="183939"/>
                </a:cubicBezTo>
                <a:cubicBezTo>
                  <a:pt x="18267" y="343101"/>
                  <a:pt x="62673" y="149983"/>
                  <a:pt x="29029" y="503253"/>
                </a:cubicBezTo>
                <a:cubicBezTo>
                  <a:pt x="27579" y="518484"/>
                  <a:pt x="18718" y="532085"/>
                  <a:pt x="14515" y="546796"/>
                </a:cubicBezTo>
                <a:cubicBezTo>
                  <a:pt x="9035" y="565976"/>
                  <a:pt x="4838" y="585501"/>
                  <a:pt x="0" y="604853"/>
                </a:cubicBezTo>
                <a:cubicBezTo>
                  <a:pt x="4838" y="629043"/>
                  <a:pt x="831" y="656898"/>
                  <a:pt x="14515" y="677424"/>
                </a:cubicBezTo>
                <a:cubicBezTo>
                  <a:pt x="23001" y="690154"/>
                  <a:pt x="42758" y="691939"/>
                  <a:pt x="58057" y="691939"/>
                </a:cubicBezTo>
                <a:cubicBezTo>
                  <a:pt x="134010" y="691939"/>
                  <a:pt x="160181" y="666408"/>
                  <a:pt x="232229" y="648396"/>
                </a:cubicBezTo>
                <a:lnTo>
                  <a:pt x="290286" y="633882"/>
                </a:lnTo>
                <a:cubicBezTo>
                  <a:pt x="295124" y="580663"/>
                  <a:pt x="298172" y="527250"/>
                  <a:pt x="304800" y="474224"/>
                </a:cubicBezTo>
                <a:cubicBezTo>
                  <a:pt x="307759" y="450555"/>
                  <a:pt x="325840" y="370227"/>
                  <a:pt x="333829" y="343596"/>
                </a:cubicBezTo>
                <a:cubicBezTo>
                  <a:pt x="342621" y="314288"/>
                  <a:pt x="337397" y="273483"/>
                  <a:pt x="362857" y="256510"/>
                </a:cubicBezTo>
                <a:lnTo>
                  <a:pt x="406400" y="227482"/>
                </a:lnTo>
                <a:cubicBezTo>
                  <a:pt x="422445" y="179349"/>
                  <a:pt x="420915" y="199239"/>
                  <a:pt x="420915" y="1694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957539" y="3377474"/>
            <a:ext cx="425685" cy="726072"/>
          </a:xfrm>
          <a:custGeom>
            <a:avLst/>
            <a:gdLst>
              <a:gd name="connsiteX0" fmla="*/ 1886 w 425685"/>
              <a:gd name="connsiteY0" fmla="*/ 14515 h 726072"/>
              <a:gd name="connsiteX1" fmla="*/ 74457 w 425685"/>
              <a:gd name="connsiteY1" fmla="*/ 0 h 726072"/>
              <a:gd name="connsiteX2" fmla="*/ 190572 w 425685"/>
              <a:gd name="connsiteY2" fmla="*/ 29029 h 726072"/>
              <a:gd name="connsiteX3" fmla="*/ 219600 w 425685"/>
              <a:gd name="connsiteY3" fmla="*/ 72572 h 726072"/>
              <a:gd name="connsiteX4" fmla="*/ 306686 w 425685"/>
              <a:gd name="connsiteY4" fmla="*/ 116115 h 726072"/>
              <a:gd name="connsiteX5" fmla="*/ 350229 w 425685"/>
              <a:gd name="connsiteY5" fmla="*/ 145143 h 726072"/>
              <a:gd name="connsiteX6" fmla="*/ 379257 w 425685"/>
              <a:gd name="connsiteY6" fmla="*/ 232229 h 726072"/>
              <a:gd name="connsiteX7" fmla="*/ 422800 w 425685"/>
              <a:gd name="connsiteY7" fmla="*/ 580572 h 726072"/>
              <a:gd name="connsiteX8" fmla="*/ 408286 w 425685"/>
              <a:gd name="connsiteY8" fmla="*/ 682172 h 726072"/>
              <a:gd name="connsiteX9" fmla="*/ 205086 w 425685"/>
              <a:gd name="connsiteY9" fmla="*/ 624115 h 726072"/>
              <a:gd name="connsiteX10" fmla="*/ 176057 w 425685"/>
              <a:gd name="connsiteY10" fmla="*/ 580572 h 726072"/>
              <a:gd name="connsiteX11" fmla="*/ 147029 w 425685"/>
              <a:gd name="connsiteY11" fmla="*/ 377372 h 726072"/>
              <a:gd name="connsiteX12" fmla="*/ 132515 w 425685"/>
              <a:gd name="connsiteY12" fmla="*/ 319315 h 726072"/>
              <a:gd name="connsiteX13" fmla="*/ 118000 w 425685"/>
              <a:gd name="connsiteY13" fmla="*/ 232229 h 726072"/>
              <a:gd name="connsiteX14" fmla="*/ 88972 w 425685"/>
              <a:gd name="connsiteY14" fmla="*/ 145143 h 726072"/>
              <a:gd name="connsiteX15" fmla="*/ 16400 w 425685"/>
              <a:gd name="connsiteY15" fmla="*/ 130629 h 726072"/>
              <a:gd name="connsiteX16" fmla="*/ 16400 w 425685"/>
              <a:gd name="connsiteY16" fmla="*/ 29029 h 726072"/>
              <a:gd name="connsiteX17" fmla="*/ 1886 w 425685"/>
              <a:gd name="connsiteY17" fmla="*/ 14515 h 7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5685" h="726072">
                <a:moveTo>
                  <a:pt x="1886" y="14515"/>
                </a:moveTo>
                <a:cubicBezTo>
                  <a:pt x="11562" y="9677"/>
                  <a:pt x="49788" y="0"/>
                  <a:pt x="74457" y="0"/>
                </a:cubicBezTo>
                <a:cubicBezTo>
                  <a:pt x="109483" y="0"/>
                  <a:pt x="156214" y="17577"/>
                  <a:pt x="190572" y="29029"/>
                </a:cubicBezTo>
                <a:cubicBezTo>
                  <a:pt x="200248" y="43543"/>
                  <a:pt x="207265" y="60237"/>
                  <a:pt x="219600" y="72572"/>
                </a:cubicBezTo>
                <a:cubicBezTo>
                  <a:pt x="261192" y="114164"/>
                  <a:pt x="259471" y="92507"/>
                  <a:pt x="306686" y="116115"/>
                </a:cubicBezTo>
                <a:cubicBezTo>
                  <a:pt x="322288" y="123916"/>
                  <a:pt x="335715" y="135467"/>
                  <a:pt x="350229" y="145143"/>
                </a:cubicBezTo>
                <a:cubicBezTo>
                  <a:pt x="359905" y="174172"/>
                  <a:pt x="377801" y="201665"/>
                  <a:pt x="379257" y="232229"/>
                </a:cubicBezTo>
                <a:cubicBezTo>
                  <a:pt x="394602" y="554453"/>
                  <a:pt x="337351" y="452396"/>
                  <a:pt x="422800" y="580572"/>
                </a:cubicBezTo>
                <a:cubicBezTo>
                  <a:pt x="417962" y="614439"/>
                  <a:pt x="439730" y="668696"/>
                  <a:pt x="408286" y="682172"/>
                </a:cubicBezTo>
                <a:cubicBezTo>
                  <a:pt x="188284" y="776458"/>
                  <a:pt x="243443" y="700829"/>
                  <a:pt x="205086" y="624115"/>
                </a:cubicBezTo>
                <a:cubicBezTo>
                  <a:pt x="197285" y="608513"/>
                  <a:pt x="185733" y="595086"/>
                  <a:pt x="176057" y="580572"/>
                </a:cubicBezTo>
                <a:cubicBezTo>
                  <a:pt x="141104" y="475711"/>
                  <a:pt x="175294" y="589365"/>
                  <a:pt x="147029" y="377372"/>
                </a:cubicBezTo>
                <a:cubicBezTo>
                  <a:pt x="144393" y="357599"/>
                  <a:pt x="136427" y="338876"/>
                  <a:pt x="132515" y="319315"/>
                </a:cubicBezTo>
                <a:cubicBezTo>
                  <a:pt x="126743" y="290457"/>
                  <a:pt x="125138" y="260779"/>
                  <a:pt x="118000" y="232229"/>
                </a:cubicBezTo>
                <a:cubicBezTo>
                  <a:pt x="110579" y="202544"/>
                  <a:pt x="118977" y="151144"/>
                  <a:pt x="88972" y="145143"/>
                </a:cubicBezTo>
                <a:lnTo>
                  <a:pt x="16400" y="130629"/>
                </a:lnTo>
                <a:cubicBezTo>
                  <a:pt x="9035" y="101168"/>
                  <a:pt x="-12751" y="58180"/>
                  <a:pt x="16400" y="29029"/>
                </a:cubicBezTo>
                <a:cubicBezTo>
                  <a:pt x="23242" y="22187"/>
                  <a:pt x="-7790" y="19353"/>
                  <a:pt x="1886" y="1451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021018b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1389" r="43030" b="57750"/>
          <a:stretch/>
        </p:blipFill>
        <p:spPr bwMode="auto">
          <a:xfrm>
            <a:off x="5654040" y="2018665"/>
            <a:ext cx="3185160" cy="38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6618514" y="4513943"/>
            <a:ext cx="290286" cy="18037"/>
          </a:xfrm>
          <a:custGeom>
            <a:avLst/>
            <a:gdLst>
              <a:gd name="connsiteX0" fmla="*/ 0 w 290286"/>
              <a:gd name="connsiteY0" fmla="*/ 0 h 18037"/>
              <a:gd name="connsiteX1" fmla="*/ 290286 w 290286"/>
              <a:gd name="connsiteY1" fmla="*/ 14514 h 1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286" h="18037">
                <a:moveTo>
                  <a:pt x="0" y="0"/>
                </a:moveTo>
                <a:cubicBezTo>
                  <a:pt x="143734" y="28746"/>
                  <a:pt x="47902" y="14514"/>
                  <a:pt x="290286" y="145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605486" y="4513943"/>
            <a:ext cx="290285" cy="30744"/>
          </a:xfrm>
          <a:custGeom>
            <a:avLst/>
            <a:gdLst>
              <a:gd name="connsiteX0" fmla="*/ 0 w 290285"/>
              <a:gd name="connsiteY0" fmla="*/ 0 h 30744"/>
              <a:gd name="connsiteX1" fmla="*/ 72571 w 290285"/>
              <a:gd name="connsiteY1" fmla="*/ 14514 h 30744"/>
              <a:gd name="connsiteX2" fmla="*/ 116114 w 290285"/>
              <a:gd name="connsiteY2" fmla="*/ 29028 h 30744"/>
              <a:gd name="connsiteX3" fmla="*/ 290285 w 290285"/>
              <a:gd name="connsiteY3" fmla="*/ 29028 h 3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285" h="30744">
                <a:moveTo>
                  <a:pt x="0" y="0"/>
                </a:moveTo>
                <a:cubicBezTo>
                  <a:pt x="24190" y="4838"/>
                  <a:pt x="48638" y="8531"/>
                  <a:pt x="72571" y="14514"/>
                </a:cubicBezTo>
                <a:cubicBezTo>
                  <a:pt x="87414" y="18225"/>
                  <a:pt x="100848" y="28010"/>
                  <a:pt x="116114" y="29028"/>
                </a:cubicBezTo>
                <a:cubicBezTo>
                  <a:pt x="174042" y="32890"/>
                  <a:pt x="232228" y="29028"/>
                  <a:pt x="290285" y="290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Tibialis</a:t>
            </a:r>
            <a:r>
              <a:rPr lang="en-US" sz="2000" b="1" dirty="0"/>
              <a:t> Anterior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Upper </a:t>
            </a:r>
            <a:r>
              <a:rPr lang="en-US" sz="2000" dirty="0"/>
              <a:t>2/3 of lateral tibia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 err="1" smtClean="0"/>
              <a:t>nterosseous</a:t>
            </a:r>
            <a:r>
              <a:rPr lang="en-US" sz="2000" dirty="0" smtClean="0"/>
              <a:t> </a:t>
            </a:r>
            <a:r>
              <a:rPr lang="en-US" sz="2000" dirty="0"/>
              <a:t>membrane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dorsiflexion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inversion</a:t>
            </a:r>
          </a:p>
        </p:txBody>
      </p:sp>
      <p:pic>
        <p:nvPicPr>
          <p:cNvPr id="6" name="Picture 5" descr="021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340" r="1999" b="9588"/>
          <a:stretch/>
        </p:blipFill>
        <p:spPr bwMode="auto">
          <a:xfrm>
            <a:off x="4648200" y="304800"/>
            <a:ext cx="4038599" cy="27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1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465" r="956" b="8837"/>
          <a:stretch/>
        </p:blipFill>
        <p:spPr bwMode="auto">
          <a:xfrm>
            <a:off x="4648200" y="3306503"/>
            <a:ext cx="4038599" cy="33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553200" y="3048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61722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Intervertebral facet </a:t>
            </a:r>
            <a:r>
              <a:rPr lang="en-US" sz="2000" dirty="0"/>
              <a:t>  Between each vertebrae from C2-L5; AKA: facet joints.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595813" cy="29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4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Acromioclavicular</a:t>
            </a:r>
            <a:r>
              <a:rPr lang="en-US" sz="2000" b="1" dirty="0"/>
              <a:t> </a:t>
            </a:r>
            <a:r>
              <a:rPr lang="en-US" sz="2000" dirty="0"/>
              <a:t>  Acromion process of the scapula – Clavicle; AKA: AC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-3" r="3168" b="62861"/>
          <a:stretch/>
        </p:blipFill>
        <p:spPr bwMode="auto">
          <a:xfrm>
            <a:off x="2133600" y="1965158"/>
            <a:ext cx="5943600" cy="42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5949889" y="3570514"/>
            <a:ext cx="88054" cy="130833"/>
          </a:xfrm>
          <a:custGeom>
            <a:avLst/>
            <a:gdLst>
              <a:gd name="connsiteX0" fmla="*/ 44511 w 88054"/>
              <a:gd name="connsiteY0" fmla="*/ 0 h 130833"/>
              <a:gd name="connsiteX1" fmla="*/ 968 w 88054"/>
              <a:gd name="connsiteY1" fmla="*/ 72572 h 130833"/>
              <a:gd name="connsiteX2" fmla="*/ 15482 w 88054"/>
              <a:gd name="connsiteY2" fmla="*/ 116115 h 130833"/>
              <a:gd name="connsiteX3" fmla="*/ 88054 w 88054"/>
              <a:gd name="connsiteY3" fmla="*/ 130629 h 13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54" h="130833">
                <a:moveTo>
                  <a:pt x="44511" y="0"/>
                </a:moveTo>
                <a:cubicBezTo>
                  <a:pt x="29997" y="24191"/>
                  <a:pt x="7810" y="45203"/>
                  <a:pt x="968" y="72572"/>
                </a:cubicBezTo>
                <a:cubicBezTo>
                  <a:pt x="-2743" y="87415"/>
                  <a:pt x="4664" y="105297"/>
                  <a:pt x="15482" y="116115"/>
                </a:cubicBezTo>
                <a:cubicBezTo>
                  <a:pt x="33056" y="133689"/>
                  <a:pt x="65956" y="130629"/>
                  <a:pt x="88054" y="1306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55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21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33177" b="18071"/>
          <a:stretch/>
        </p:blipFill>
        <p:spPr bwMode="auto">
          <a:xfrm>
            <a:off x="3048000" y="2042160"/>
            <a:ext cx="338328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Sternoclavicular</a:t>
            </a:r>
            <a:r>
              <a:rPr lang="en-US" sz="2000" b="1" dirty="0"/>
              <a:t> </a:t>
            </a:r>
            <a:r>
              <a:rPr lang="en-US" sz="2000" dirty="0"/>
              <a:t>  Sternum – Clavicle; AKA: SC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860673" y="2801257"/>
            <a:ext cx="103213" cy="102919"/>
          </a:xfrm>
          <a:custGeom>
            <a:avLst/>
            <a:gdLst>
              <a:gd name="connsiteX0" fmla="*/ 16127 w 103213"/>
              <a:gd name="connsiteY0" fmla="*/ 0 h 102919"/>
              <a:gd name="connsiteX1" fmla="*/ 1613 w 103213"/>
              <a:gd name="connsiteY1" fmla="*/ 72572 h 102919"/>
              <a:gd name="connsiteX2" fmla="*/ 103213 w 103213"/>
              <a:gd name="connsiteY2" fmla="*/ 101600 h 1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13" h="102919">
                <a:moveTo>
                  <a:pt x="16127" y="0"/>
                </a:moveTo>
                <a:cubicBezTo>
                  <a:pt x="11289" y="24191"/>
                  <a:pt x="-5164" y="48852"/>
                  <a:pt x="1613" y="72572"/>
                </a:cubicBezTo>
                <a:cubicBezTo>
                  <a:pt x="12974" y="112335"/>
                  <a:pt x="81279" y="101600"/>
                  <a:pt x="103213" y="101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42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Intercarpal</a:t>
            </a:r>
            <a:r>
              <a:rPr lang="en-US" sz="2000" b="1" dirty="0"/>
              <a:t> </a:t>
            </a:r>
            <a:r>
              <a:rPr lang="en-US" sz="2000" dirty="0"/>
              <a:t>  Carpal – Carpal.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9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2807" r="15343" b="14279"/>
          <a:stretch/>
        </p:blipFill>
        <p:spPr bwMode="auto">
          <a:xfrm>
            <a:off x="2897204" y="1905000"/>
            <a:ext cx="389983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252686" y="5239657"/>
            <a:ext cx="304800" cy="377372"/>
          </a:xfrm>
          <a:custGeom>
            <a:avLst/>
            <a:gdLst>
              <a:gd name="connsiteX0" fmla="*/ 0 w 304800"/>
              <a:gd name="connsiteY0" fmla="*/ 0 h 377372"/>
              <a:gd name="connsiteX1" fmla="*/ 116114 w 304800"/>
              <a:gd name="connsiteY1" fmla="*/ 43543 h 377372"/>
              <a:gd name="connsiteX2" fmla="*/ 217714 w 304800"/>
              <a:gd name="connsiteY2" fmla="*/ 72572 h 377372"/>
              <a:gd name="connsiteX3" fmla="*/ 246743 w 304800"/>
              <a:gd name="connsiteY3" fmla="*/ 116114 h 377372"/>
              <a:gd name="connsiteX4" fmla="*/ 261257 w 304800"/>
              <a:gd name="connsiteY4" fmla="*/ 159657 h 377372"/>
              <a:gd name="connsiteX5" fmla="*/ 304800 w 304800"/>
              <a:gd name="connsiteY5" fmla="*/ 174172 h 377372"/>
              <a:gd name="connsiteX6" fmla="*/ 290285 w 304800"/>
              <a:gd name="connsiteY6" fmla="*/ 246743 h 377372"/>
              <a:gd name="connsiteX7" fmla="*/ 246743 w 304800"/>
              <a:gd name="connsiteY7" fmla="*/ 261257 h 377372"/>
              <a:gd name="connsiteX8" fmla="*/ 159657 w 304800"/>
              <a:gd name="connsiteY8" fmla="*/ 319314 h 377372"/>
              <a:gd name="connsiteX9" fmla="*/ 116114 w 304800"/>
              <a:gd name="connsiteY9" fmla="*/ 377372 h 37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800" h="377372">
                <a:moveTo>
                  <a:pt x="0" y="0"/>
                </a:moveTo>
                <a:cubicBezTo>
                  <a:pt x="38350" y="15340"/>
                  <a:pt x="76291" y="32165"/>
                  <a:pt x="116114" y="43543"/>
                </a:cubicBezTo>
                <a:cubicBezTo>
                  <a:pt x="243662" y="79985"/>
                  <a:pt x="113333" y="37777"/>
                  <a:pt x="217714" y="72572"/>
                </a:cubicBezTo>
                <a:cubicBezTo>
                  <a:pt x="227390" y="87086"/>
                  <a:pt x="238942" y="100512"/>
                  <a:pt x="246743" y="116114"/>
                </a:cubicBezTo>
                <a:cubicBezTo>
                  <a:pt x="253585" y="129798"/>
                  <a:pt x="250439" y="148839"/>
                  <a:pt x="261257" y="159657"/>
                </a:cubicBezTo>
                <a:cubicBezTo>
                  <a:pt x="272075" y="170475"/>
                  <a:pt x="290286" y="169334"/>
                  <a:pt x="304800" y="174172"/>
                </a:cubicBezTo>
                <a:cubicBezTo>
                  <a:pt x="299962" y="198362"/>
                  <a:pt x="303969" y="226217"/>
                  <a:pt x="290285" y="246743"/>
                </a:cubicBezTo>
                <a:cubicBezTo>
                  <a:pt x="281799" y="259473"/>
                  <a:pt x="258690" y="251700"/>
                  <a:pt x="246743" y="261257"/>
                </a:cubicBezTo>
                <a:cubicBezTo>
                  <a:pt x="155622" y="334154"/>
                  <a:pt x="292988" y="285982"/>
                  <a:pt x="159657" y="319314"/>
                </a:cubicBezTo>
                <a:cubicBezTo>
                  <a:pt x="126833" y="368550"/>
                  <a:pt x="142962" y="350522"/>
                  <a:pt x="116114" y="3773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557486" y="5021943"/>
            <a:ext cx="101600" cy="406400"/>
          </a:xfrm>
          <a:custGeom>
            <a:avLst/>
            <a:gdLst>
              <a:gd name="connsiteX0" fmla="*/ 0 w 101600"/>
              <a:gd name="connsiteY0" fmla="*/ 406400 h 406400"/>
              <a:gd name="connsiteX1" fmla="*/ 72571 w 101600"/>
              <a:gd name="connsiteY1" fmla="*/ 391886 h 406400"/>
              <a:gd name="connsiteX2" fmla="*/ 101600 w 101600"/>
              <a:gd name="connsiteY2" fmla="*/ 304800 h 406400"/>
              <a:gd name="connsiteX3" fmla="*/ 87085 w 101600"/>
              <a:gd name="connsiteY3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406400">
                <a:moveTo>
                  <a:pt x="0" y="406400"/>
                </a:moveTo>
                <a:cubicBezTo>
                  <a:pt x="24190" y="401562"/>
                  <a:pt x="55127" y="409330"/>
                  <a:pt x="72571" y="391886"/>
                </a:cubicBezTo>
                <a:cubicBezTo>
                  <a:pt x="94208" y="370249"/>
                  <a:pt x="101600" y="304800"/>
                  <a:pt x="101600" y="304800"/>
                </a:cubicBezTo>
                <a:cubicBezTo>
                  <a:pt x="84116" y="77523"/>
                  <a:pt x="87085" y="179195"/>
                  <a:pt x="8708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59086" y="5413829"/>
            <a:ext cx="188685" cy="217714"/>
          </a:xfrm>
          <a:custGeom>
            <a:avLst/>
            <a:gdLst>
              <a:gd name="connsiteX0" fmla="*/ 0 w 188685"/>
              <a:gd name="connsiteY0" fmla="*/ 0 h 217714"/>
              <a:gd name="connsiteX1" fmla="*/ 188685 w 188685"/>
              <a:gd name="connsiteY1" fmla="*/ 72571 h 217714"/>
              <a:gd name="connsiteX2" fmla="*/ 145143 w 188685"/>
              <a:gd name="connsiteY2" fmla="*/ 87085 h 217714"/>
              <a:gd name="connsiteX3" fmla="*/ 130628 w 188685"/>
              <a:gd name="connsiteY3" fmla="*/ 145142 h 217714"/>
              <a:gd name="connsiteX4" fmla="*/ 116114 w 188685"/>
              <a:gd name="connsiteY4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" h="217714">
                <a:moveTo>
                  <a:pt x="0" y="0"/>
                </a:moveTo>
                <a:cubicBezTo>
                  <a:pt x="189262" y="31543"/>
                  <a:pt x="155559" y="-26810"/>
                  <a:pt x="188685" y="72571"/>
                </a:cubicBezTo>
                <a:cubicBezTo>
                  <a:pt x="174171" y="77409"/>
                  <a:pt x="154700" y="75138"/>
                  <a:pt x="145143" y="87085"/>
                </a:cubicBezTo>
                <a:cubicBezTo>
                  <a:pt x="132682" y="102662"/>
                  <a:pt x="136108" y="125962"/>
                  <a:pt x="130628" y="145142"/>
                </a:cubicBezTo>
                <a:cubicBezTo>
                  <a:pt x="113054" y="206650"/>
                  <a:pt x="116114" y="167830"/>
                  <a:pt x="116114" y="2177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33257" y="5123484"/>
            <a:ext cx="130629" cy="319373"/>
          </a:xfrm>
          <a:custGeom>
            <a:avLst/>
            <a:gdLst>
              <a:gd name="connsiteX0" fmla="*/ 0 w 130629"/>
              <a:gd name="connsiteY0" fmla="*/ 319373 h 319373"/>
              <a:gd name="connsiteX1" fmla="*/ 87086 w 130629"/>
              <a:gd name="connsiteY1" fmla="*/ 217773 h 319373"/>
              <a:gd name="connsiteX2" fmla="*/ 130629 w 130629"/>
              <a:gd name="connsiteY2" fmla="*/ 59 h 31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9" h="319373">
                <a:moveTo>
                  <a:pt x="0" y="319373"/>
                </a:moveTo>
                <a:cubicBezTo>
                  <a:pt x="48501" y="280573"/>
                  <a:pt x="80564" y="276475"/>
                  <a:pt x="87086" y="217773"/>
                </a:cubicBezTo>
                <a:cubicBezTo>
                  <a:pt x="112349" y="-9596"/>
                  <a:pt x="27523" y="59"/>
                  <a:pt x="130629" y="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05829" y="5138045"/>
            <a:ext cx="391885" cy="188698"/>
          </a:xfrm>
          <a:custGeom>
            <a:avLst/>
            <a:gdLst>
              <a:gd name="connsiteX0" fmla="*/ 0 w 391885"/>
              <a:gd name="connsiteY0" fmla="*/ 188698 h 188698"/>
              <a:gd name="connsiteX1" fmla="*/ 130628 w 391885"/>
              <a:gd name="connsiteY1" fmla="*/ 174184 h 188698"/>
              <a:gd name="connsiteX2" fmla="*/ 217714 w 391885"/>
              <a:gd name="connsiteY2" fmla="*/ 145155 h 188698"/>
              <a:gd name="connsiteX3" fmla="*/ 261257 w 391885"/>
              <a:gd name="connsiteY3" fmla="*/ 130641 h 188698"/>
              <a:gd name="connsiteX4" fmla="*/ 275771 w 391885"/>
              <a:gd name="connsiteY4" fmla="*/ 87098 h 188698"/>
              <a:gd name="connsiteX5" fmla="*/ 290285 w 391885"/>
              <a:gd name="connsiteY5" fmla="*/ 29041 h 188698"/>
              <a:gd name="connsiteX6" fmla="*/ 391885 w 391885"/>
              <a:gd name="connsiteY6" fmla="*/ 12 h 18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85" h="188698">
                <a:moveTo>
                  <a:pt x="0" y="188698"/>
                </a:moveTo>
                <a:cubicBezTo>
                  <a:pt x="43543" y="183860"/>
                  <a:pt x="87668" y="182776"/>
                  <a:pt x="130628" y="174184"/>
                </a:cubicBezTo>
                <a:cubicBezTo>
                  <a:pt x="160633" y="168183"/>
                  <a:pt x="188685" y="154831"/>
                  <a:pt x="217714" y="145155"/>
                </a:cubicBezTo>
                <a:lnTo>
                  <a:pt x="261257" y="130641"/>
                </a:lnTo>
                <a:cubicBezTo>
                  <a:pt x="266095" y="116127"/>
                  <a:pt x="271568" y="101809"/>
                  <a:pt x="275771" y="87098"/>
                </a:cubicBezTo>
                <a:cubicBezTo>
                  <a:pt x="281251" y="67918"/>
                  <a:pt x="275139" y="42023"/>
                  <a:pt x="290285" y="29041"/>
                </a:cubicBezTo>
                <a:cubicBezTo>
                  <a:pt x="325937" y="-1518"/>
                  <a:pt x="355630" y="12"/>
                  <a:pt x="391885" y="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81600" y="5355771"/>
            <a:ext cx="116114" cy="77512"/>
          </a:xfrm>
          <a:custGeom>
            <a:avLst/>
            <a:gdLst>
              <a:gd name="connsiteX0" fmla="*/ 0 w 116114"/>
              <a:gd name="connsiteY0" fmla="*/ 0 h 77512"/>
              <a:gd name="connsiteX1" fmla="*/ 116114 w 116114"/>
              <a:gd name="connsiteY1" fmla="*/ 72572 h 7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14" h="77512">
                <a:moveTo>
                  <a:pt x="0" y="0"/>
                </a:moveTo>
                <a:cubicBezTo>
                  <a:pt x="21156" y="105781"/>
                  <a:pt x="-10156" y="72572"/>
                  <a:pt x="116114" y="725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725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ES" sz="2000" b="1" dirty="0" err="1"/>
              <a:t>Carpometacarpal</a:t>
            </a:r>
            <a:r>
              <a:rPr lang="es-ES" sz="2000" b="1" dirty="0"/>
              <a:t> </a:t>
            </a:r>
            <a:r>
              <a:rPr lang="es-ES" sz="2000" dirty="0"/>
              <a:t>  </a:t>
            </a:r>
            <a:r>
              <a:rPr lang="es-ES" sz="2000" dirty="0" err="1"/>
              <a:t>Carpal</a:t>
            </a:r>
            <a:r>
              <a:rPr lang="es-ES" sz="2000" dirty="0"/>
              <a:t> – </a:t>
            </a:r>
            <a:r>
              <a:rPr lang="es-ES" sz="2000" dirty="0" err="1"/>
              <a:t>Metacarpal</a:t>
            </a:r>
            <a:r>
              <a:rPr lang="es-ES" sz="2000" dirty="0"/>
              <a:t>; AKA: CM </a:t>
            </a:r>
            <a:r>
              <a:rPr lang="es-ES" sz="2000" dirty="0" err="1"/>
              <a:t>joint</a:t>
            </a:r>
            <a:r>
              <a:rPr lang="es-ES" sz="20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09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2807" r="15343" b="14279"/>
          <a:stretch/>
        </p:blipFill>
        <p:spPr bwMode="auto">
          <a:xfrm>
            <a:off x="2897204" y="1905000"/>
            <a:ext cx="389983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223657" y="4992914"/>
            <a:ext cx="1204686" cy="203200"/>
          </a:xfrm>
          <a:custGeom>
            <a:avLst/>
            <a:gdLst>
              <a:gd name="connsiteX0" fmla="*/ 0 w 1204686"/>
              <a:gd name="connsiteY0" fmla="*/ 145143 h 203200"/>
              <a:gd name="connsiteX1" fmla="*/ 72572 w 1204686"/>
              <a:gd name="connsiteY1" fmla="*/ 159657 h 203200"/>
              <a:gd name="connsiteX2" fmla="*/ 159657 w 1204686"/>
              <a:gd name="connsiteY2" fmla="*/ 116115 h 203200"/>
              <a:gd name="connsiteX3" fmla="*/ 232229 w 1204686"/>
              <a:gd name="connsiteY3" fmla="*/ 43543 h 203200"/>
              <a:gd name="connsiteX4" fmla="*/ 319314 w 1204686"/>
              <a:gd name="connsiteY4" fmla="*/ 58057 h 203200"/>
              <a:gd name="connsiteX5" fmla="*/ 435429 w 1204686"/>
              <a:gd name="connsiteY5" fmla="*/ 58057 h 203200"/>
              <a:gd name="connsiteX6" fmla="*/ 580572 w 1204686"/>
              <a:gd name="connsiteY6" fmla="*/ 43543 h 203200"/>
              <a:gd name="connsiteX7" fmla="*/ 667657 w 1204686"/>
              <a:gd name="connsiteY7" fmla="*/ 0 h 203200"/>
              <a:gd name="connsiteX8" fmla="*/ 711200 w 1204686"/>
              <a:gd name="connsiteY8" fmla="*/ 14515 h 203200"/>
              <a:gd name="connsiteX9" fmla="*/ 1117600 w 1204686"/>
              <a:gd name="connsiteY9" fmla="*/ 101600 h 203200"/>
              <a:gd name="connsiteX10" fmla="*/ 1175657 w 1204686"/>
              <a:gd name="connsiteY10" fmla="*/ 188686 h 203200"/>
              <a:gd name="connsiteX11" fmla="*/ 1204686 w 1204686"/>
              <a:gd name="connsiteY11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686" h="203200">
                <a:moveTo>
                  <a:pt x="0" y="145143"/>
                </a:moveTo>
                <a:cubicBezTo>
                  <a:pt x="24191" y="149981"/>
                  <a:pt x="47902" y="159657"/>
                  <a:pt x="72572" y="159657"/>
                </a:cubicBezTo>
                <a:cubicBezTo>
                  <a:pt x="102617" y="159657"/>
                  <a:pt x="137643" y="130791"/>
                  <a:pt x="159657" y="116115"/>
                </a:cubicBezTo>
                <a:cubicBezTo>
                  <a:pt x="175139" y="92892"/>
                  <a:pt x="197395" y="47414"/>
                  <a:pt x="232229" y="43543"/>
                </a:cubicBezTo>
                <a:cubicBezTo>
                  <a:pt x="261478" y="40293"/>
                  <a:pt x="290286" y="53219"/>
                  <a:pt x="319314" y="58057"/>
                </a:cubicBezTo>
                <a:cubicBezTo>
                  <a:pt x="394020" y="82960"/>
                  <a:pt x="335343" y="71402"/>
                  <a:pt x="435429" y="58057"/>
                </a:cubicBezTo>
                <a:cubicBezTo>
                  <a:pt x="483625" y="51631"/>
                  <a:pt x="532191" y="48381"/>
                  <a:pt x="580572" y="43543"/>
                </a:cubicBezTo>
                <a:cubicBezTo>
                  <a:pt x="602586" y="28867"/>
                  <a:pt x="637613" y="0"/>
                  <a:pt x="667657" y="0"/>
                </a:cubicBezTo>
                <a:cubicBezTo>
                  <a:pt x="682957" y="0"/>
                  <a:pt x="696686" y="9677"/>
                  <a:pt x="711200" y="14515"/>
                </a:cubicBezTo>
                <a:cubicBezTo>
                  <a:pt x="754458" y="230807"/>
                  <a:pt x="684592" y="3824"/>
                  <a:pt x="1117600" y="101600"/>
                </a:cubicBezTo>
                <a:cubicBezTo>
                  <a:pt x="1151631" y="109284"/>
                  <a:pt x="1144452" y="173084"/>
                  <a:pt x="1175657" y="188686"/>
                </a:cubicBezTo>
                <a:lnTo>
                  <a:pt x="1204686" y="2032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30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Lumbosacral facet </a:t>
            </a:r>
            <a:r>
              <a:rPr lang="en-US" sz="2000" dirty="0"/>
              <a:t>  L5 – S1.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56" y="2438399"/>
            <a:ext cx="6834144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51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Patellofemoral</a:t>
            </a:r>
            <a:r>
              <a:rPr lang="en-US" sz="2000" b="1" dirty="0"/>
              <a:t> </a:t>
            </a:r>
            <a:r>
              <a:rPr lang="en-US" sz="2000" dirty="0"/>
              <a:t>  Patella – Femur.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9218" name="Picture 2" descr="http://orthoinfo.aaos.org/figures/A00041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72893"/>
            <a:ext cx="4038600" cy="41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791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Tarsometatarsal</a:t>
            </a:r>
            <a:r>
              <a:rPr lang="en-US" sz="2000" b="1" dirty="0"/>
              <a:t> </a:t>
            </a:r>
            <a:r>
              <a:rPr lang="en-US" sz="2000" dirty="0"/>
              <a:t>  Tarsal – Metatarsal; AKA: TM joint.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"/>
          <a:stretch/>
        </p:blipFill>
        <p:spPr bwMode="auto">
          <a:xfrm>
            <a:off x="3484918" y="2133599"/>
            <a:ext cx="4116031" cy="42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572000" y="4281714"/>
            <a:ext cx="1277257" cy="595086"/>
          </a:xfrm>
          <a:custGeom>
            <a:avLst/>
            <a:gdLst>
              <a:gd name="connsiteX0" fmla="*/ 0 w 1277257"/>
              <a:gd name="connsiteY0" fmla="*/ 101600 h 595086"/>
              <a:gd name="connsiteX1" fmla="*/ 159657 w 1277257"/>
              <a:gd name="connsiteY1" fmla="*/ 43543 h 595086"/>
              <a:gd name="connsiteX2" fmla="*/ 203200 w 1277257"/>
              <a:gd name="connsiteY2" fmla="*/ 29029 h 595086"/>
              <a:gd name="connsiteX3" fmla="*/ 246743 w 1277257"/>
              <a:gd name="connsiteY3" fmla="*/ 14515 h 595086"/>
              <a:gd name="connsiteX4" fmla="*/ 304800 w 1277257"/>
              <a:gd name="connsiteY4" fmla="*/ 0 h 595086"/>
              <a:gd name="connsiteX5" fmla="*/ 362857 w 1277257"/>
              <a:gd name="connsiteY5" fmla="*/ 101600 h 595086"/>
              <a:gd name="connsiteX6" fmla="*/ 406400 w 1277257"/>
              <a:gd name="connsiteY6" fmla="*/ 116115 h 595086"/>
              <a:gd name="connsiteX7" fmla="*/ 566057 w 1277257"/>
              <a:gd name="connsiteY7" fmla="*/ 130629 h 595086"/>
              <a:gd name="connsiteX8" fmla="*/ 696686 w 1277257"/>
              <a:gd name="connsiteY8" fmla="*/ 174172 h 595086"/>
              <a:gd name="connsiteX9" fmla="*/ 740229 w 1277257"/>
              <a:gd name="connsiteY9" fmla="*/ 145143 h 595086"/>
              <a:gd name="connsiteX10" fmla="*/ 827314 w 1277257"/>
              <a:gd name="connsiteY10" fmla="*/ 203200 h 595086"/>
              <a:gd name="connsiteX11" fmla="*/ 870857 w 1277257"/>
              <a:gd name="connsiteY11" fmla="*/ 217715 h 595086"/>
              <a:gd name="connsiteX12" fmla="*/ 972457 w 1277257"/>
              <a:gd name="connsiteY12" fmla="*/ 348343 h 595086"/>
              <a:gd name="connsiteX13" fmla="*/ 1030514 w 1277257"/>
              <a:gd name="connsiteY13" fmla="*/ 362857 h 595086"/>
              <a:gd name="connsiteX14" fmla="*/ 1117600 w 1277257"/>
              <a:gd name="connsiteY14" fmla="*/ 391886 h 595086"/>
              <a:gd name="connsiteX15" fmla="*/ 1132114 w 1277257"/>
              <a:gd name="connsiteY15" fmla="*/ 435429 h 595086"/>
              <a:gd name="connsiteX16" fmla="*/ 1146629 w 1277257"/>
              <a:gd name="connsiteY16" fmla="*/ 508000 h 595086"/>
              <a:gd name="connsiteX17" fmla="*/ 1190171 w 1277257"/>
              <a:gd name="connsiteY17" fmla="*/ 522515 h 595086"/>
              <a:gd name="connsiteX18" fmla="*/ 1204686 w 1277257"/>
              <a:gd name="connsiteY18" fmla="*/ 566057 h 595086"/>
              <a:gd name="connsiteX19" fmla="*/ 1248229 w 1277257"/>
              <a:gd name="connsiteY19" fmla="*/ 580572 h 595086"/>
              <a:gd name="connsiteX20" fmla="*/ 1277257 w 1277257"/>
              <a:gd name="connsiteY20" fmla="*/ 595086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7257" h="595086">
                <a:moveTo>
                  <a:pt x="0" y="101600"/>
                </a:moveTo>
                <a:cubicBezTo>
                  <a:pt x="100976" y="61210"/>
                  <a:pt x="47861" y="80808"/>
                  <a:pt x="159657" y="43543"/>
                </a:cubicBezTo>
                <a:lnTo>
                  <a:pt x="203200" y="29029"/>
                </a:lnTo>
                <a:cubicBezTo>
                  <a:pt x="217714" y="24191"/>
                  <a:pt x="231900" y="18226"/>
                  <a:pt x="246743" y="14515"/>
                </a:cubicBezTo>
                <a:lnTo>
                  <a:pt x="304800" y="0"/>
                </a:lnTo>
                <a:cubicBezTo>
                  <a:pt x="402822" y="32675"/>
                  <a:pt x="294739" y="-17607"/>
                  <a:pt x="362857" y="101600"/>
                </a:cubicBezTo>
                <a:cubicBezTo>
                  <a:pt x="370448" y="114884"/>
                  <a:pt x="391254" y="113951"/>
                  <a:pt x="406400" y="116115"/>
                </a:cubicBezTo>
                <a:cubicBezTo>
                  <a:pt x="459301" y="123672"/>
                  <a:pt x="512838" y="125791"/>
                  <a:pt x="566057" y="130629"/>
                </a:cubicBezTo>
                <a:cubicBezTo>
                  <a:pt x="665873" y="197173"/>
                  <a:pt x="620045" y="199718"/>
                  <a:pt x="696686" y="174172"/>
                </a:cubicBezTo>
                <a:cubicBezTo>
                  <a:pt x="711200" y="164496"/>
                  <a:pt x="723022" y="148011"/>
                  <a:pt x="740229" y="145143"/>
                </a:cubicBezTo>
                <a:cubicBezTo>
                  <a:pt x="781641" y="138241"/>
                  <a:pt x="801937" y="186282"/>
                  <a:pt x="827314" y="203200"/>
                </a:cubicBezTo>
                <a:cubicBezTo>
                  <a:pt x="840044" y="211687"/>
                  <a:pt x="856343" y="212877"/>
                  <a:pt x="870857" y="217715"/>
                </a:cubicBezTo>
                <a:cubicBezTo>
                  <a:pt x="886790" y="241614"/>
                  <a:pt x="935728" y="327355"/>
                  <a:pt x="972457" y="348343"/>
                </a:cubicBezTo>
                <a:cubicBezTo>
                  <a:pt x="989777" y="358240"/>
                  <a:pt x="1011407" y="357125"/>
                  <a:pt x="1030514" y="362857"/>
                </a:cubicBezTo>
                <a:cubicBezTo>
                  <a:pt x="1059822" y="371650"/>
                  <a:pt x="1117600" y="391886"/>
                  <a:pt x="1117600" y="391886"/>
                </a:cubicBezTo>
                <a:cubicBezTo>
                  <a:pt x="1122438" y="406400"/>
                  <a:pt x="1128403" y="420586"/>
                  <a:pt x="1132114" y="435429"/>
                </a:cubicBezTo>
                <a:cubicBezTo>
                  <a:pt x="1138097" y="459362"/>
                  <a:pt x="1132945" y="487474"/>
                  <a:pt x="1146629" y="508000"/>
                </a:cubicBezTo>
                <a:cubicBezTo>
                  <a:pt x="1155115" y="520730"/>
                  <a:pt x="1175657" y="517677"/>
                  <a:pt x="1190171" y="522515"/>
                </a:cubicBezTo>
                <a:cubicBezTo>
                  <a:pt x="1195009" y="537029"/>
                  <a:pt x="1193868" y="555239"/>
                  <a:pt x="1204686" y="566057"/>
                </a:cubicBezTo>
                <a:cubicBezTo>
                  <a:pt x="1215504" y="576875"/>
                  <a:pt x="1234024" y="574890"/>
                  <a:pt x="1248229" y="580572"/>
                </a:cubicBezTo>
                <a:cubicBezTo>
                  <a:pt x="1258273" y="584590"/>
                  <a:pt x="1267581" y="590248"/>
                  <a:pt x="1277257" y="5950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40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err="1"/>
              <a:t>Intertarsal</a:t>
            </a:r>
            <a:r>
              <a:rPr lang="en-US" sz="2000" b="1" dirty="0"/>
              <a:t> </a:t>
            </a:r>
            <a:r>
              <a:rPr lang="en-US" sz="2000" dirty="0"/>
              <a:t>  Tarsal – Tarsal.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</a:rPr>
              <a:t>S</a:t>
            </a:r>
            <a:r>
              <a:rPr lang="en-US" sz="3200" b="0" dirty="0" smtClean="0">
                <a:effectLst/>
              </a:rPr>
              <a:t>ynovial Joints</a:t>
            </a:r>
            <a:endParaRPr lang="en-US" sz="3200" b="0" dirty="0">
              <a:effectLst/>
            </a:endParaRPr>
          </a:p>
        </p:txBody>
      </p:sp>
      <p:pic>
        <p:nvPicPr>
          <p:cNvPr id="6" name="Picture 5" descr="02101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"/>
          <a:stretch/>
        </p:blipFill>
        <p:spPr bwMode="auto">
          <a:xfrm>
            <a:off x="3484918" y="2133599"/>
            <a:ext cx="4116031" cy="42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572000" y="4383314"/>
            <a:ext cx="391886" cy="349618"/>
          </a:xfrm>
          <a:custGeom>
            <a:avLst/>
            <a:gdLst>
              <a:gd name="connsiteX0" fmla="*/ 391886 w 391886"/>
              <a:gd name="connsiteY0" fmla="*/ 0 h 349618"/>
              <a:gd name="connsiteX1" fmla="*/ 362857 w 391886"/>
              <a:gd name="connsiteY1" fmla="*/ 72572 h 349618"/>
              <a:gd name="connsiteX2" fmla="*/ 304800 w 391886"/>
              <a:gd name="connsiteY2" fmla="*/ 159657 h 349618"/>
              <a:gd name="connsiteX3" fmla="*/ 275771 w 391886"/>
              <a:gd name="connsiteY3" fmla="*/ 246743 h 349618"/>
              <a:gd name="connsiteX4" fmla="*/ 261257 w 391886"/>
              <a:gd name="connsiteY4" fmla="*/ 319315 h 349618"/>
              <a:gd name="connsiteX5" fmla="*/ 116114 w 391886"/>
              <a:gd name="connsiteY5" fmla="*/ 333829 h 349618"/>
              <a:gd name="connsiteX6" fmla="*/ 0 w 391886"/>
              <a:gd name="connsiteY6" fmla="*/ 348343 h 34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86" h="349618">
                <a:moveTo>
                  <a:pt x="391886" y="0"/>
                </a:moveTo>
                <a:cubicBezTo>
                  <a:pt x="382210" y="24191"/>
                  <a:pt x="375333" y="49699"/>
                  <a:pt x="362857" y="72572"/>
                </a:cubicBezTo>
                <a:cubicBezTo>
                  <a:pt x="346151" y="103200"/>
                  <a:pt x="304800" y="159657"/>
                  <a:pt x="304800" y="159657"/>
                </a:cubicBezTo>
                <a:cubicBezTo>
                  <a:pt x="295124" y="188686"/>
                  <a:pt x="281772" y="216738"/>
                  <a:pt x="275771" y="246743"/>
                </a:cubicBezTo>
                <a:cubicBezTo>
                  <a:pt x="270933" y="270934"/>
                  <a:pt x="282914" y="307502"/>
                  <a:pt x="261257" y="319315"/>
                </a:cubicBezTo>
                <a:cubicBezTo>
                  <a:pt x="218572" y="342598"/>
                  <a:pt x="164495" y="328991"/>
                  <a:pt x="116114" y="333829"/>
                </a:cubicBezTo>
                <a:cubicBezTo>
                  <a:pt x="49622" y="355992"/>
                  <a:pt x="87870" y="348343"/>
                  <a:pt x="0" y="3483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847771" y="4499429"/>
            <a:ext cx="406400" cy="262443"/>
          </a:xfrm>
          <a:custGeom>
            <a:avLst/>
            <a:gdLst>
              <a:gd name="connsiteX0" fmla="*/ 0 w 406400"/>
              <a:gd name="connsiteY0" fmla="*/ 217714 h 262443"/>
              <a:gd name="connsiteX1" fmla="*/ 72572 w 406400"/>
              <a:gd name="connsiteY1" fmla="*/ 246742 h 262443"/>
              <a:gd name="connsiteX2" fmla="*/ 348343 w 406400"/>
              <a:gd name="connsiteY2" fmla="*/ 246742 h 262443"/>
              <a:gd name="connsiteX3" fmla="*/ 362858 w 406400"/>
              <a:gd name="connsiteY3" fmla="*/ 203200 h 262443"/>
              <a:gd name="connsiteX4" fmla="*/ 377372 w 406400"/>
              <a:gd name="connsiteY4" fmla="*/ 29028 h 262443"/>
              <a:gd name="connsiteX5" fmla="*/ 406400 w 406400"/>
              <a:gd name="connsiteY5" fmla="*/ 0 h 26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" h="262443">
                <a:moveTo>
                  <a:pt x="0" y="217714"/>
                </a:moveTo>
                <a:cubicBezTo>
                  <a:pt x="24191" y="227390"/>
                  <a:pt x="46964" y="241941"/>
                  <a:pt x="72572" y="246742"/>
                </a:cubicBezTo>
                <a:cubicBezTo>
                  <a:pt x="209723" y="272458"/>
                  <a:pt x="223985" y="262288"/>
                  <a:pt x="348343" y="246742"/>
                </a:cubicBezTo>
                <a:cubicBezTo>
                  <a:pt x="353181" y="232228"/>
                  <a:pt x="360836" y="218365"/>
                  <a:pt x="362858" y="203200"/>
                </a:cubicBezTo>
                <a:cubicBezTo>
                  <a:pt x="370558" y="145453"/>
                  <a:pt x="365165" y="85993"/>
                  <a:pt x="377372" y="29028"/>
                </a:cubicBezTo>
                <a:cubicBezTo>
                  <a:pt x="380239" y="15648"/>
                  <a:pt x="396724" y="9676"/>
                  <a:pt x="4064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30057" y="4992914"/>
            <a:ext cx="856343" cy="993415"/>
          </a:xfrm>
          <a:custGeom>
            <a:avLst/>
            <a:gdLst>
              <a:gd name="connsiteX0" fmla="*/ 0 w 856343"/>
              <a:gd name="connsiteY0" fmla="*/ 72572 h 993415"/>
              <a:gd name="connsiteX1" fmla="*/ 159657 w 856343"/>
              <a:gd name="connsiteY1" fmla="*/ 29029 h 993415"/>
              <a:gd name="connsiteX2" fmla="*/ 203200 w 856343"/>
              <a:gd name="connsiteY2" fmla="*/ 14515 h 993415"/>
              <a:gd name="connsiteX3" fmla="*/ 246743 w 856343"/>
              <a:gd name="connsiteY3" fmla="*/ 0 h 993415"/>
              <a:gd name="connsiteX4" fmla="*/ 391886 w 856343"/>
              <a:gd name="connsiteY4" fmla="*/ 29029 h 993415"/>
              <a:gd name="connsiteX5" fmla="*/ 435429 w 856343"/>
              <a:gd name="connsiteY5" fmla="*/ 58057 h 993415"/>
              <a:gd name="connsiteX6" fmla="*/ 537029 w 856343"/>
              <a:gd name="connsiteY6" fmla="*/ 87086 h 993415"/>
              <a:gd name="connsiteX7" fmla="*/ 595086 w 856343"/>
              <a:gd name="connsiteY7" fmla="*/ 159657 h 993415"/>
              <a:gd name="connsiteX8" fmla="*/ 566057 w 856343"/>
              <a:gd name="connsiteY8" fmla="*/ 246743 h 993415"/>
              <a:gd name="connsiteX9" fmla="*/ 551543 w 856343"/>
              <a:gd name="connsiteY9" fmla="*/ 290286 h 993415"/>
              <a:gd name="connsiteX10" fmla="*/ 580572 w 856343"/>
              <a:gd name="connsiteY10" fmla="*/ 333829 h 993415"/>
              <a:gd name="connsiteX11" fmla="*/ 667657 w 856343"/>
              <a:gd name="connsiteY11" fmla="*/ 377372 h 993415"/>
              <a:gd name="connsiteX12" fmla="*/ 711200 w 856343"/>
              <a:gd name="connsiteY12" fmla="*/ 406400 h 993415"/>
              <a:gd name="connsiteX13" fmla="*/ 769257 w 856343"/>
              <a:gd name="connsiteY13" fmla="*/ 478972 h 993415"/>
              <a:gd name="connsiteX14" fmla="*/ 827314 w 856343"/>
              <a:gd name="connsiteY14" fmla="*/ 566057 h 993415"/>
              <a:gd name="connsiteX15" fmla="*/ 856343 w 856343"/>
              <a:gd name="connsiteY15" fmla="*/ 609600 h 993415"/>
              <a:gd name="connsiteX16" fmla="*/ 783772 w 856343"/>
              <a:gd name="connsiteY16" fmla="*/ 812800 h 993415"/>
              <a:gd name="connsiteX17" fmla="*/ 740229 w 856343"/>
              <a:gd name="connsiteY17" fmla="*/ 827315 h 993415"/>
              <a:gd name="connsiteX18" fmla="*/ 711200 w 856343"/>
              <a:gd name="connsiteY18" fmla="*/ 870857 h 993415"/>
              <a:gd name="connsiteX19" fmla="*/ 696686 w 856343"/>
              <a:gd name="connsiteY19" fmla="*/ 914400 h 993415"/>
              <a:gd name="connsiteX20" fmla="*/ 609600 w 856343"/>
              <a:gd name="connsiteY20" fmla="*/ 957943 h 993415"/>
              <a:gd name="connsiteX21" fmla="*/ 420914 w 856343"/>
              <a:gd name="connsiteY21" fmla="*/ 986972 h 99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6343" h="993415">
                <a:moveTo>
                  <a:pt x="0" y="72572"/>
                </a:moveTo>
                <a:cubicBezTo>
                  <a:pt x="102577" y="52056"/>
                  <a:pt x="49167" y="65858"/>
                  <a:pt x="159657" y="29029"/>
                </a:cubicBezTo>
                <a:lnTo>
                  <a:pt x="203200" y="14515"/>
                </a:lnTo>
                <a:lnTo>
                  <a:pt x="246743" y="0"/>
                </a:lnTo>
                <a:cubicBezTo>
                  <a:pt x="295124" y="9676"/>
                  <a:pt x="350833" y="1661"/>
                  <a:pt x="391886" y="29029"/>
                </a:cubicBezTo>
                <a:cubicBezTo>
                  <a:pt x="406400" y="38705"/>
                  <a:pt x="419827" y="50256"/>
                  <a:pt x="435429" y="58057"/>
                </a:cubicBezTo>
                <a:cubicBezTo>
                  <a:pt x="456256" y="68470"/>
                  <a:pt x="518421" y="82434"/>
                  <a:pt x="537029" y="87086"/>
                </a:cubicBezTo>
                <a:cubicBezTo>
                  <a:pt x="564950" y="105700"/>
                  <a:pt x="599921" y="116143"/>
                  <a:pt x="595086" y="159657"/>
                </a:cubicBezTo>
                <a:cubicBezTo>
                  <a:pt x="591707" y="190069"/>
                  <a:pt x="575733" y="217714"/>
                  <a:pt x="566057" y="246743"/>
                </a:cubicBezTo>
                <a:lnTo>
                  <a:pt x="551543" y="290286"/>
                </a:lnTo>
                <a:cubicBezTo>
                  <a:pt x="561219" y="304800"/>
                  <a:pt x="568237" y="321494"/>
                  <a:pt x="580572" y="333829"/>
                </a:cubicBezTo>
                <a:cubicBezTo>
                  <a:pt x="622165" y="375422"/>
                  <a:pt x="620440" y="353764"/>
                  <a:pt x="667657" y="377372"/>
                </a:cubicBezTo>
                <a:cubicBezTo>
                  <a:pt x="683259" y="385173"/>
                  <a:pt x="696686" y="396724"/>
                  <a:pt x="711200" y="406400"/>
                </a:cubicBezTo>
                <a:cubicBezTo>
                  <a:pt x="743884" y="504455"/>
                  <a:pt x="698556" y="398171"/>
                  <a:pt x="769257" y="478972"/>
                </a:cubicBezTo>
                <a:cubicBezTo>
                  <a:pt x="792231" y="505228"/>
                  <a:pt x="807962" y="537029"/>
                  <a:pt x="827314" y="566057"/>
                </a:cubicBezTo>
                <a:lnTo>
                  <a:pt x="856343" y="609600"/>
                </a:lnTo>
                <a:cubicBezTo>
                  <a:pt x="841863" y="783364"/>
                  <a:pt x="893257" y="765878"/>
                  <a:pt x="783772" y="812800"/>
                </a:cubicBezTo>
                <a:cubicBezTo>
                  <a:pt x="769710" y="818827"/>
                  <a:pt x="754743" y="822477"/>
                  <a:pt x="740229" y="827315"/>
                </a:cubicBezTo>
                <a:cubicBezTo>
                  <a:pt x="730553" y="841829"/>
                  <a:pt x="719001" y="855255"/>
                  <a:pt x="711200" y="870857"/>
                </a:cubicBezTo>
                <a:cubicBezTo>
                  <a:pt x="704358" y="884541"/>
                  <a:pt x="706243" y="902453"/>
                  <a:pt x="696686" y="914400"/>
                </a:cubicBezTo>
                <a:cubicBezTo>
                  <a:pt x="676223" y="939979"/>
                  <a:pt x="638285" y="948382"/>
                  <a:pt x="609600" y="957943"/>
                </a:cubicBezTo>
                <a:cubicBezTo>
                  <a:pt x="525802" y="1013809"/>
                  <a:pt x="583501" y="986972"/>
                  <a:pt x="420914" y="9869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25143" y="4775200"/>
            <a:ext cx="406400" cy="377371"/>
          </a:xfrm>
          <a:custGeom>
            <a:avLst/>
            <a:gdLst>
              <a:gd name="connsiteX0" fmla="*/ 406400 w 406400"/>
              <a:gd name="connsiteY0" fmla="*/ 377371 h 377371"/>
              <a:gd name="connsiteX1" fmla="*/ 159657 w 406400"/>
              <a:gd name="connsiteY1" fmla="*/ 362857 h 377371"/>
              <a:gd name="connsiteX2" fmla="*/ 116114 w 406400"/>
              <a:gd name="connsiteY2" fmla="*/ 333829 h 377371"/>
              <a:gd name="connsiteX3" fmla="*/ 29028 w 406400"/>
              <a:gd name="connsiteY3" fmla="*/ 304800 h 377371"/>
              <a:gd name="connsiteX4" fmla="*/ 72571 w 406400"/>
              <a:gd name="connsiteY4" fmla="*/ 203200 h 377371"/>
              <a:gd name="connsiteX5" fmla="*/ 116114 w 406400"/>
              <a:gd name="connsiteY5" fmla="*/ 116114 h 377371"/>
              <a:gd name="connsiteX6" fmla="*/ 101600 w 406400"/>
              <a:gd name="connsiteY6" fmla="*/ 58057 h 377371"/>
              <a:gd name="connsiteX7" fmla="*/ 14514 w 406400"/>
              <a:gd name="connsiteY7" fmla="*/ 14514 h 377371"/>
              <a:gd name="connsiteX8" fmla="*/ 0 w 406400"/>
              <a:gd name="connsiteY8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" h="377371">
                <a:moveTo>
                  <a:pt x="406400" y="377371"/>
                </a:moveTo>
                <a:cubicBezTo>
                  <a:pt x="324152" y="372533"/>
                  <a:pt x="241135" y="375078"/>
                  <a:pt x="159657" y="362857"/>
                </a:cubicBezTo>
                <a:cubicBezTo>
                  <a:pt x="142406" y="360269"/>
                  <a:pt x="132054" y="340914"/>
                  <a:pt x="116114" y="333829"/>
                </a:cubicBezTo>
                <a:cubicBezTo>
                  <a:pt x="88152" y="321402"/>
                  <a:pt x="29028" y="304800"/>
                  <a:pt x="29028" y="304800"/>
                </a:cubicBezTo>
                <a:cubicBezTo>
                  <a:pt x="63068" y="202684"/>
                  <a:pt x="18765" y="328748"/>
                  <a:pt x="72571" y="203200"/>
                </a:cubicBezTo>
                <a:cubicBezTo>
                  <a:pt x="108625" y="119073"/>
                  <a:pt x="60331" y="199791"/>
                  <a:pt x="116114" y="116114"/>
                </a:cubicBezTo>
                <a:cubicBezTo>
                  <a:pt x="111276" y="96762"/>
                  <a:pt x="112665" y="74655"/>
                  <a:pt x="101600" y="58057"/>
                </a:cubicBezTo>
                <a:cubicBezTo>
                  <a:pt x="80804" y="26863"/>
                  <a:pt x="43490" y="29002"/>
                  <a:pt x="14514" y="14514"/>
                </a:cubicBezTo>
                <a:cubicBezTo>
                  <a:pt x="8394" y="11454"/>
                  <a:pt x="4838" y="4838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26743" y="4615543"/>
            <a:ext cx="189169" cy="217714"/>
          </a:xfrm>
          <a:custGeom>
            <a:avLst/>
            <a:gdLst>
              <a:gd name="connsiteX0" fmla="*/ 0 w 189169"/>
              <a:gd name="connsiteY0" fmla="*/ 217714 h 217714"/>
              <a:gd name="connsiteX1" fmla="*/ 101600 w 189169"/>
              <a:gd name="connsiteY1" fmla="*/ 203200 h 217714"/>
              <a:gd name="connsiteX2" fmla="*/ 130628 w 189169"/>
              <a:gd name="connsiteY2" fmla="*/ 116114 h 217714"/>
              <a:gd name="connsiteX3" fmla="*/ 174171 w 189169"/>
              <a:gd name="connsiteY3" fmla="*/ 87086 h 217714"/>
              <a:gd name="connsiteX4" fmla="*/ 188686 w 189169"/>
              <a:gd name="connsiteY4" fmla="*/ 0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69" h="217714">
                <a:moveTo>
                  <a:pt x="0" y="217714"/>
                </a:moveTo>
                <a:cubicBezTo>
                  <a:pt x="33867" y="212876"/>
                  <a:pt x="74596" y="224203"/>
                  <a:pt x="101600" y="203200"/>
                </a:cubicBezTo>
                <a:cubicBezTo>
                  <a:pt x="125753" y="184414"/>
                  <a:pt x="105168" y="133087"/>
                  <a:pt x="130628" y="116114"/>
                </a:cubicBezTo>
                <a:lnTo>
                  <a:pt x="174171" y="87086"/>
                </a:lnTo>
                <a:cubicBezTo>
                  <a:pt x="193276" y="29774"/>
                  <a:pt x="188686" y="58843"/>
                  <a:pt x="18868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Peroneus </a:t>
            </a:r>
            <a:r>
              <a:rPr lang="en-US" sz="2000" b="1" dirty="0" err="1"/>
              <a:t>Longus</a:t>
            </a:r>
            <a:endParaRPr lang="en-US" sz="2000" b="1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Proximal </a:t>
            </a:r>
            <a:r>
              <a:rPr lang="en-US" sz="2000" dirty="0"/>
              <a:t>2/3 of lateral fibula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</a:t>
            </a:r>
            <a:r>
              <a:rPr lang="en-US" sz="2000" dirty="0" err="1" smtClean="0"/>
              <a:t>plantarflexion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eversion</a:t>
            </a:r>
          </a:p>
        </p:txBody>
      </p:sp>
      <p:pic>
        <p:nvPicPr>
          <p:cNvPr id="7" name="Picture 6" descr="02112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4191000" y="1013460"/>
            <a:ext cx="16891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7867" r="15485" b="1255"/>
          <a:stretch/>
        </p:blipFill>
        <p:spPr bwMode="auto">
          <a:xfrm>
            <a:off x="5943600" y="1226820"/>
            <a:ext cx="32004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67400" y="1219200"/>
            <a:ext cx="220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749808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/>
              <a:t>Peroneus </a:t>
            </a:r>
            <a:r>
              <a:rPr lang="en-US" sz="2000" b="1" dirty="0" err="1"/>
              <a:t>Longus</a:t>
            </a:r>
            <a:endParaRPr lang="en-US" sz="2000" b="1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Origin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Proximal </a:t>
            </a:r>
            <a:r>
              <a:rPr lang="en-US" sz="2000" dirty="0"/>
              <a:t>2/3 of lateral fibula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Insertion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Base </a:t>
            </a:r>
            <a:r>
              <a:rPr lang="en-US" sz="2000" dirty="0"/>
              <a:t>of 1</a:t>
            </a:r>
            <a:r>
              <a:rPr lang="en-US" sz="2000" baseline="30000" dirty="0"/>
              <a:t>st</a:t>
            </a:r>
            <a:r>
              <a:rPr lang="en-US" sz="2000" dirty="0"/>
              <a:t> metatarsal 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Medial </a:t>
            </a:r>
            <a:r>
              <a:rPr lang="en-US" sz="2000" dirty="0"/>
              <a:t>cuneiform (plantar)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 Actions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Ankle </a:t>
            </a:r>
            <a:r>
              <a:rPr lang="en-US" sz="2000" dirty="0" err="1" smtClean="0"/>
              <a:t>plantarflexion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Foot </a:t>
            </a:r>
            <a:r>
              <a:rPr lang="en-US" sz="2000" dirty="0"/>
              <a:t>eversion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962400" cy="621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40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LC February 201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1093</TotalTime>
  <Words>1107</Words>
  <Application>Microsoft Office PowerPoint</Application>
  <PresentationFormat>On-screen Show (4:3)</PresentationFormat>
  <Paragraphs>405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Concourse</vt:lpstr>
      <vt:lpstr>Lesson Plan: Joints 1</vt:lpstr>
      <vt:lpstr>Classroom Rules</vt:lpstr>
      <vt:lpstr>Tibialis Anterior and Peroneus Longus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Tibialis Anterior and Peroneus Longus</vt:lpstr>
      <vt:lpstr>Joints 1</vt:lpstr>
      <vt:lpstr>Joints</vt:lpstr>
      <vt:lpstr>Joints</vt:lpstr>
      <vt:lpstr>Structural and Functional Classification</vt:lpstr>
      <vt:lpstr>Structural and Functional Classification</vt:lpstr>
      <vt:lpstr>Structural and Functional Classification</vt:lpstr>
      <vt:lpstr>Structural and Functional Classification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31Aug2012 $276</dc:creator>
  <cp:lastModifiedBy>31Aug2012 $276</cp:lastModifiedBy>
  <cp:revision>35</cp:revision>
  <dcterms:created xsi:type="dcterms:W3CDTF">2013-02-22T23:24:19Z</dcterms:created>
  <dcterms:modified xsi:type="dcterms:W3CDTF">2013-02-23T17:37:48Z</dcterms:modified>
</cp:coreProperties>
</file>