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56" r:id="rId1"/>
  </p:sldMasterIdLst>
  <p:notesMasterIdLst>
    <p:notesMasterId r:id="rId27"/>
  </p:notesMasterIdLst>
  <p:sldIdLst>
    <p:sldId id="283" r:id="rId2"/>
    <p:sldId id="284" r:id="rId3"/>
    <p:sldId id="285" r:id="rId4"/>
    <p:sldId id="258" r:id="rId5"/>
    <p:sldId id="333" r:id="rId6"/>
    <p:sldId id="319" r:id="rId7"/>
    <p:sldId id="320" r:id="rId8"/>
    <p:sldId id="321" r:id="rId9"/>
    <p:sldId id="322" r:id="rId10"/>
    <p:sldId id="323" r:id="rId11"/>
    <p:sldId id="324" r:id="rId12"/>
    <p:sldId id="339" r:id="rId13"/>
    <p:sldId id="327" r:id="rId14"/>
    <p:sldId id="328" r:id="rId15"/>
    <p:sldId id="329" r:id="rId16"/>
    <p:sldId id="337" r:id="rId17"/>
    <p:sldId id="331" r:id="rId18"/>
    <p:sldId id="332" r:id="rId19"/>
    <p:sldId id="325" r:id="rId20"/>
    <p:sldId id="326" r:id="rId21"/>
    <p:sldId id="334" r:id="rId22"/>
    <p:sldId id="335" r:id="rId23"/>
    <p:sldId id="336" r:id="rId24"/>
    <p:sldId id="330" r:id="rId25"/>
    <p:sldId id="33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072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61BE1-A49F-423D-B654-5FB075486053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89ED2-1E86-4DE6-AADC-71D8766F6F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02800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FAEC4CD-C5BF-4598-8BB4-B6060AA86DDC}" type="datetimeFigureOut">
              <a:rPr lang="en-US" smtClean="0"/>
              <a:pPr/>
              <a:t>6/22/13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EAF5197-1D78-4511-9BB9-BF3CDBA8F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/>
              <a:t>Lesson Plan:</a:t>
            </a:r>
            <a:r>
              <a:rPr lang="en-US" sz="3200" u="sng" cap="none" dirty="0" smtClean="0"/>
              <a:t> 39a Intro </a:t>
            </a:r>
            <a:r>
              <a:rPr lang="en-US" sz="3200" u="sng" cap="none" dirty="0" smtClean="0"/>
              <a:t>to Sports and Deep Tissue Massage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>
                <a:cs typeface="Times New Roman" pitchFamily="16" charset="0"/>
              </a:rPr>
              <a:t>5 minutes:	Breath of Arrival and Attendance</a:t>
            </a:r>
            <a:endParaRPr lang="en-US" sz="2000" dirty="0" smtClean="0">
              <a:cs typeface="Times New Roman" pitchFamily="16" charset="0"/>
            </a:endParaRP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25 </a:t>
            </a:r>
            <a:r>
              <a:rPr lang="en-US" sz="2000" dirty="0">
                <a:cs typeface="Times New Roman" pitchFamily="16" charset="0"/>
              </a:rPr>
              <a:t>minutes:</a:t>
            </a:r>
            <a:r>
              <a:rPr lang="en-US" sz="2000" dirty="0" smtClean="0">
                <a:cs typeface="Times New Roman" pitchFamily="16" charset="0"/>
              </a:rPr>
              <a:t>	Lecture on Contents of this segment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25 </a:t>
            </a:r>
            <a:r>
              <a:rPr lang="en-US" sz="2000" dirty="0">
                <a:cs typeface="Times New Roman" pitchFamily="16" charset="0"/>
              </a:rPr>
              <a:t>minutes:</a:t>
            </a:r>
            <a:r>
              <a:rPr lang="en-US" sz="2000" dirty="0" smtClean="0">
                <a:cs typeface="Times New Roman" pitchFamily="16" charset="0"/>
              </a:rPr>
              <a:t>	Deep Swedish Demo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u="sng" cap="none" dirty="0" smtClean="0">
                <a:effectLst/>
              </a:rPr>
              <a:t>Circulatory Sports Massage</a:t>
            </a:r>
            <a:endParaRPr lang="en-US" sz="3200" u="sng" cap="none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Brisk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Anatomically specific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Refreshing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Long-lasting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9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u="sng" cap="none" dirty="0" smtClean="0">
                <a:effectLst/>
              </a:rPr>
              <a:t>Deepening </a:t>
            </a:r>
            <a:r>
              <a:rPr lang="en-US" sz="3200" u="sng" cap="none" dirty="0" smtClean="0">
                <a:effectLst/>
              </a:rPr>
              <a:t>Swedish – How?</a:t>
            </a:r>
            <a:endParaRPr lang="en-US" sz="3200" u="sng" cap="none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>
            <a:normAutofit fontScale="92500" lnSpcReduction="10000"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Be clear what the receiver wants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Establish communication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Relax and lean in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Focus deeper (intention and visualization)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Focus techniques: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Compressive effleurage (especially on short segments)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Lean weight in on </a:t>
            </a:r>
            <a:r>
              <a:rPr lang="en-US" sz="2000" b="1" dirty="0" err="1" smtClean="0"/>
              <a:t>fulling</a:t>
            </a:r>
            <a:endParaRPr lang="en-US" sz="2000" b="1" dirty="0" smtClean="0"/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Deepen friction and stripping (warm and go slower)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Stay with your hands (don’t rush ahead with your mind)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9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u="sng" cap="none" dirty="0" smtClean="0">
                <a:effectLst/>
              </a:rPr>
              <a:t>Demo of strategies to be used in class 39b</a:t>
            </a:r>
            <a:endParaRPr lang="en-US" sz="3200" u="sng" cap="none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</a:t>
            </a:r>
            <a:r>
              <a:rPr lang="en-US" sz="2000" b="1" dirty="0" smtClean="0"/>
              <a:t>	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9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 smtClean="0"/>
              <a:t>Back</a:t>
            </a:r>
            <a:r>
              <a:rPr lang="en-US" sz="3200" u="sng" cap="none" dirty="0" smtClean="0"/>
              <a:t> 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Relax into full effleurage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5 reps, gently increasing pressure on each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Circular effleurage around scapula – curl fingertips </a:t>
            </a:r>
            <a:r>
              <a:rPr lang="en-US" sz="2000" dirty="0" smtClean="0">
                <a:cs typeface="Times New Roman" pitchFamily="16" charset="0"/>
              </a:rPr>
              <a:t>down </a:t>
            </a:r>
            <a:r>
              <a:rPr lang="en-US" sz="2000" dirty="0" smtClean="0">
                <a:cs typeface="Times New Roman" pitchFamily="16" charset="0"/>
              </a:rPr>
              <a:t>to increase pressure and focus</a:t>
            </a:r>
            <a:endParaRPr lang="en-US" sz="2000" dirty="0" smtClean="0">
              <a:cs typeface="Times New Roman" pitchFamily="16" charset="0"/>
            </a:endParaRP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Kneading of trap, deltoids, triceps, squeezing and </a:t>
            </a:r>
            <a:r>
              <a:rPr lang="en-US" sz="2000" dirty="0" err="1" smtClean="0">
                <a:cs typeface="Times New Roman" pitchFamily="16" charset="0"/>
              </a:rPr>
              <a:t>fulling</a:t>
            </a:r>
            <a:r>
              <a:rPr lang="en-US" sz="2000" dirty="0" smtClean="0">
                <a:cs typeface="Times New Roman" pitchFamily="16" charset="0"/>
              </a:rPr>
              <a:t> down </a:t>
            </a:r>
            <a:r>
              <a:rPr lang="en-US" sz="2000" dirty="0" smtClean="0">
                <a:cs typeface="Times New Roman" pitchFamily="16" charset="0"/>
              </a:rPr>
              <a:t>arm – use intention and weight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Deep effleurage up from low back (1 rep)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Friction</a:t>
            </a:r>
            <a:r>
              <a:rPr lang="en-US" sz="2000" dirty="0" smtClean="0">
                <a:cs typeface="Times New Roman" pitchFamily="16" charset="0"/>
              </a:rPr>
              <a:t> (up-tempo to warm, slower for deeper impact) to </a:t>
            </a:r>
            <a:r>
              <a:rPr lang="en-US" sz="2000" dirty="0" smtClean="0">
                <a:cs typeface="Times New Roman" pitchFamily="16" charset="0"/>
              </a:rPr>
              <a:t>upper trap, stripping upper trap and </a:t>
            </a:r>
            <a:r>
              <a:rPr lang="en-US" sz="2000" dirty="0" smtClean="0">
                <a:cs typeface="Times New Roman" pitchFamily="16" charset="0"/>
              </a:rPr>
              <a:t>rhomboids (focus and intention)</a:t>
            </a:r>
          </a:p>
          <a:p>
            <a:pPr marL="109442" indent="0">
              <a:lnSpc>
                <a:spcPct val="15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 smtClean="0"/>
              <a:t>Back of Legs/</a:t>
            </a:r>
            <a:r>
              <a:rPr lang="en-US" sz="3200" u="sng" cap="none" dirty="0" smtClean="0"/>
              <a:t>Feet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Twisting compression to </a:t>
            </a:r>
            <a:r>
              <a:rPr lang="en-US" sz="2000" dirty="0" err="1" smtClean="0">
                <a:cs typeface="Times New Roman" pitchFamily="16" charset="0"/>
              </a:rPr>
              <a:t>gluteals</a:t>
            </a:r>
            <a:r>
              <a:rPr lang="en-US" sz="2000" dirty="0" smtClean="0">
                <a:cs typeface="Times New Roman" pitchFamily="16" charset="0"/>
              </a:rPr>
              <a:t> – specific, slower, deeper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Effleurage posterior thigh (</a:t>
            </a:r>
            <a:r>
              <a:rPr lang="en-US" sz="2000" dirty="0" smtClean="0">
                <a:cs typeface="Times New Roman" pitchFamily="16" charset="0"/>
              </a:rPr>
              <a:t>compressive = upbeat, firm, specific)</a:t>
            </a:r>
            <a:endParaRPr lang="en-US" sz="2000" dirty="0" smtClean="0">
              <a:cs typeface="Times New Roman" pitchFamily="16" charset="0"/>
            </a:endParaRP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err="1" smtClean="0">
                <a:cs typeface="Times New Roman" pitchFamily="16" charset="0"/>
              </a:rPr>
              <a:t>Fulling</a:t>
            </a:r>
            <a:r>
              <a:rPr lang="en-US" sz="2000" dirty="0" smtClean="0">
                <a:cs typeface="Times New Roman" pitchFamily="16" charset="0"/>
              </a:rPr>
              <a:t> the </a:t>
            </a:r>
            <a:r>
              <a:rPr lang="en-US" sz="2000" dirty="0" smtClean="0">
                <a:cs typeface="Times New Roman" pitchFamily="16" charset="0"/>
              </a:rPr>
              <a:t>thigh – deeper focus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Effleurage the calf (</a:t>
            </a:r>
            <a:r>
              <a:rPr lang="en-US" sz="2000" dirty="0" smtClean="0">
                <a:cs typeface="Times New Roman" pitchFamily="16" charset="0"/>
              </a:rPr>
              <a:t>compressive = upbeat, firm, specific)</a:t>
            </a:r>
            <a:endParaRPr lang="en-US" sz="2000" dirty="0" smtClean="0">
              <a:cs typeface="Times New Roman" pitchFamily="16" charset="0"/>
            </a:endParaRP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err="1" smtClean="0">
                <a:cs typeface="Times New Roman" pitchFamily="16" charset="0"/>
              </a:rPr>
              <a:t>Fulling</a:t>
            </a:r>
            <a:r>
              <a:rPr lang="en-US" sz="2000" dirty="0" smtClean="0">
                <a:cs typeface="Times New Roman" pitchFamily="16" charset="0"/>
              </a:rPr>
              <a:t> the </a:t>
            </a:r>
            <a:r>
              <a:rPr lang="en-US" sz="2000" dirty="0" smtClean="0">
                <a:cs typeface="Times New Roman" pitchFamily="16" charset="0"/>
              </a:rPr>
              <a:t>calf - deeper focus</a:t>
            </a:r>
          </a:p>
          <a:p>
            <a:pPr marL="109442" indent="0">
              <a:lnSpc>
                <a:spcPct val="15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 smtClean="0"/>
              <a:t>Front of Legs/Feet</a:t>
            </a:r>
            <a:r>
              <a:rPr lang="en-US" sz="3200" u="sng" cap="none" dirty="0" smtClean="0"/>
              <a:t> 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Effleurage thigh (</a:t>
            </a:r>
            <a:r>
              <a:rPr lang="en-US" sz="2000" dirty="0" smtClean="0">
                <a:cs typeface="Times New Roman" pitchFamily="16" charset="0"/>
              </a:rPr>
              <a:t>compressive = upbeat, firm, specific)</a:t>
            </a:r>
            <a:endParaRPr lang="en-US" sz="2000" dirty="0" smtClean="0">
              <a:cs typeface="Times New Roman" pitchFamily="16" charset="0"/>
            </a:endParaRP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err="1" smtClean="0">
                <a:cs typeface="Times New Roman" pitchFamily="16" charset="0"/>
              </a:rPr>
              <a:t>Fulling</a:t>
            </a:r>
            <a:r>
              <a:rPr lang="en-US" sz="2000" dirty="0" smtClean="0">
                <a:cs typeface="Times New Roman" pitchFamily="16" charset="0"/>
              </a:rPr>
              <a:t> the thigh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Firm work on bottom of foot (use fist)</a:t>
            </a:r>
          </a:p>
          <a:p>
            <a:pPr marL="109442" indent="0">
              <a:lnSpc>
                <a:spcPct val="15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 smtClean="0"/>
              <a:t>Torso and </a:t>
            </a:r>
            <a:r>
              <a:rPr lang="en-US" sz="3200" u="sng" cap="none" dirty="0" smtClean="0"/>
              <a:t>Arms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Knead </a:t>
            </a:r>
            <a:r>
              <a:rPr lang="en-US" sz="2000" dirty="0" err="1" smtClean="0">
                <a:cs typeface="Times New Roman" pitchFamily="16" charset="0"/>
              </a:rPr>
              <a:t>lats</a:t>
            </a:r>
            <a:r>
              <a:rPr lang="en-US" sz="2000" dirty="0" smtClean="0">
                <a:cs typeface="Times New Roman" pitchFamily="16" charset="0"/>
              </a:rPr>
              <a:t>, DELTOIDS, </a:t>
            </a:r>
            <a:r>
              <a:rPr lang="en-US" sz="2000" dirty="0" smtClean="0">
                <a:cs typeface="Times New Roman" pitchFamily="16" charset="0"/>
              </a:rPr>
              <a:t>TRICEPS (more thoroughly than usual)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Knead </a:t>
            </a:r>
            <a:r>
              <a:rPr lang="en-US" sz="2000" dirty="0" err="1" smtClean="0">
                <a:cs typeface="Times New Roman" pitchFamily="16" charset="0"/>
              </a:rPr>
              <a:t>pec</a:t>
            </a:r>
            <a:r>
              <a:rPr lang="en-US" sz="2000" dirty="0" smtClean="0">
                <a:cs typeface="Times New Roman" pitchFamily="16" charset="0"/>
              </a:rPr>
              <a:t>, DELTOID, </a:t>
            </a:r>
            <a:r>
              <a:rPr lang="en-US" sz="2000" dirty="0" smtClean="0">
                <a:cs typeface="Times New Roman" pitchFamily="16" charset="0"/>
              </a:rPr>
              <a:t>BICEPS (more thoroughly than usual)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 smtClean="0"/>
              <a:t>Head</a:t>
            </a:r>
            <a:r>
              <a:rPr lang="en-US" sz="3200" u="sng" cap="none" dirty="0" smtClean="0"/>
              <a:t> and Neck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Circular friction to one side of neck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Ironing </a:t>
            </a:r>
            <a:r>
              <a:rPr lang="en-US" sz="2000" dirty="0" err="1" smtClean="0">
                <a:cs typeface="Times New Roman" pitchFamily="16" charset="0"/>
              </a:rPr>
              <a:t>trapezius</a:t>
            </a:r>
            <a:endParaRPr lang="en-US" sz="2000" dirty="0" smtClean="0">
              <a:cs typeface="Times New Roman" pitchFamily="16" charset="0"/>
            </a:endParaRP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Circular friction to back of neck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Circular friction </a:t>
            </a:r>
            <a:r>
              <a:rPr lang="en-US" sz="2000" smtClean="0">
                <a:cs typeface="Times New Roman" pitchFamily="16" charset="0"/>
              </a:rPr>
              <a:t>to scalp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cap="none" dirty="0" smtClean="0">
                <a:effectLst/>
              </a:rPr>
              <a:t>39b Deep </a:t>
            </a:r>
            <a:r>
              <a:rPr lang="en-US" sz="3200" cap="none" dirty="0" smtClean="0">
                <a:effectLst/>
              </a:rPr>
              <a:t>Swedish Massage</a:t>
            </a:r>
            <a:endParaRPr lang="en-US" sz="3200" cap="none" dirty="0">
              <a:effectLst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543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/>
              <a:t>Lesson </a:t>
            </a:r>
            <a:r>
              <a:rPr lang="en-US" sz="3200" u="sng" cap="none" dirty="0" smtClean="0"/>
              <a:t>Plan:</a:t>
            </a:r>
            <a:r>
              <a:rPr lang="en-US" sz="3200" u="sng" cap="none" dirty="0" smtClean="0"/>
              <a:t> 39b Deep </a:t>
            </a:r>
            <a:r>
              <a:rPr lang="en-US" sz="3200" u="sng" cap="none" dirty="0" smtClean="0"/>
              <a:t>Swedish Massage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10 minutes 	Set Up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5 </a:t>
            </a:r>
            <a:r>
              <a:rPr lang="en-US" sz="2000" dirty="0">
                <a:cs typeface="Times New Roman" pitchFamily="16" charset="0"/>
              </a:rPr>
              <a:t>minutes:</a:t>
            </a:r>
            <a:r>
              <a:rPr lang="en-US" sz="2000" dirty="0" smtClean="0">
                <a:cs typeface="Times New Roman" pitchFamily="16" charset="0"/>
              </a:rPr>
              <a:t>	Interview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60 </a:t>
            </a:r>
            <a:r>
              <a:rPr lang="en-US" sz="2000" dirty="0">
                <a:cs typeface="Times New Roman" pitchFamily="16" charset="0"/>
              </a:rPr>
              <a:t>minutes:</a:t>
            </a:r>
            <a:r>
              <a:rPr lang="en-US" sz="2000" dirty="0" smtClean="0">
                <a:cs typeface="Times New Roman" pitchFamily="16" charset="0"/>
              </a:rPr>
              <a:t>	Massage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10 </a:t>
            </a:r>
            <a:r>
              <a:rPr lang="en-US" sz="2000" dirty="0">
                <a:cs typeface="Times New Roman" pitchFamily="16" charset="0"/>
              </a:rPr>
              <a:t>minutes:</a:t>
            </a:r>
            <a:r>
              <a:rPr lang="en-US" sz="2000" dirty="0" smtClean="0">
                <a:cs typeface="Times New Roman" pitchFamily="16" charset="0"/>
              </a:rPr>
              <a:t>	Partner feedback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20 minutes	Break and reset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5 minutes:	Interview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60 minutes:	Massage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10 minutes:	Partner feedback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15 minutes	Fold up, circle up, discuss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6480" y="704235"/>
            <a:ext cx="8231040" cy="515574"/>
          </a:xfrm>
        </p:spPr>
        <p:txBody>
          <a:bodyPr lIns="82945" tIns="41473" rIns="82945" bIns="41473">
            <a:noAutofit/>
          </a:bodyPr>
          <a:lstStyle/>
          <a:p>
            <a:pPr algn="ctr" defTabSz="914305">
              <a:defRPr/>
            </a:pPr>
            <a:r>
              <a:rPr lang="en-US" sz="3200" u="sng" cap="none" dirty="0">
                <a:cs typeface="Times New Roman" pitchFamily="18" charset="0"/>
              </a:rPr>
              <a:t>Classroom Rules</a:t>
            </a:r>
          </a:p>
        </p:txBody>
      </p:sp>
      <p:sp>
        <p:nvSpPr>
          <p:cNvPr id="8195" name="Subtitle 6"/>
          <p:cNvSpPr>
            <a:spLocks noGrp="1"/>
          </p:cNvSpPr>
          <p:nvPr>
            <p:ph idx="1"/>
          </p:nvPr>
        </p:nvSpPr>
        <p:spPr>
          <a:xfrm>
            <a:off x="838080" y="1371024"/>
            <a:ext cx="7773120" cy="5410649"/>
          </a:xfrm>
        </p:spPr>
        <p:txBody>
          <a:bodyPr lIns="82945" tIns="41473" rIns="82945" bIns="41473"/>
          <a:lstStyle/>
          <a:p>
            <a:pPr indent="-334085">
              <a:spcAft>
                <a:spcPts val="1429"/>
              </a:spcAft>
              <a:buClrTx/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US" sz="1800">
                <a:cs typeface="Times New Roman" pitchFamily="16" charset="0"/>
              </a:rPr>
              <a:t>Punctuality- everybody's time is precious:</a:t>
            </a:r>
          </a:p>
          <a:p>
            <a:pPr marL="704171" lvl="1" indent="-342725">
              <a:spcAft>
                <a:spcPts val="1134"/>
              </a:spcAft>
              <a:buClrTx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US" sz="1800">
                <a:cs typeface="Times New Roman" pitchFamily="16" charset="0"/>
              </a:rPr>
              <a:t>Be ready to learn by the start of class, we'll have you out of here on time</a:t>
            </a:r>
          </a:p>
          <a:p>
            <a:pPr marL="704171" lvl="1" indent="-342725">
              <a:spcAft>
                <a:spcPts val="1134"/>
              </a:spcAft>
              <a:buClrTx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US" sz="1800">
                <a:cs typeface="Times New Roman" pitchFamily="16" charset="0"/>
              </a:rPr>
              <a:t>Tardiness: arriving late, late return after breaks, leaving early</a:t>
            </a:r>
          </a:p>
          <a:p>
            <a:pPr indent="-334085">
              <a:spcAft>
                <a:spcPts val="1429"/>
              </a:spcAft>
              <a:buClrTx/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US" sz="1800">
                <a:cs typeface="Times New Roman" pitchFamily="16" charset="0"/>
              </a:rPr>
              <a:t>The following are not allowed:</a:t>
            </a:r>
          </a:p>
          <a:p>
            <a:pPr marL="704171" lvl="1" indent="-342725">
              <a:spcAft>
                <a:spcPts val="1134"/>
              </a:spcAft>
              <a:buClrTx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US" sz="1800">
                <a:cs typeface="Times New Roman" pitchFamily="16" charset="0"/>
              </a:rPr>
              <a:t>Bare feet</a:t>
            </a:r>
          </a:p>
          <a:p>
            <a:pPr marL="704171" lvl="1" indent="-342725">
              <a:spcAft>
                <a:spcPts val="1134"/>
              </a:spcAft>
              <a:buClrTx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US" sz="1800">
                <a:cs typeface="Times New Roman" pitchFamily="16" charset="0"/>
              </a:rPr>
              <a:t>Side talking</a:t>
            </a:r>
          </a:p>
          <a:p>
            <a:pPr marL="704171" lvl="1" indent="-342725">
              <a:spcAft>
                <a:spcPts val="1134"/>
              </a:spcAft>
              <a:buClrTx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US" sz="1800">
                <a:cs typeface="Times New Roman" pitchFamily="16" charset="0"/>
              </a:rPr>
              <a:t>Lying down</a:t>
            </a:r>
          </a:p>
          <a:p>
            <a:pPr marL="704171" lvl="1" indent="-342725">
              <a:spcAft>
                <a:spcPts val="1134"/>
              </a:spcAft>
              <a:buClrTx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US" sz="1800">
                <a:cs typeface="Times New Roman" pitchFamily="16" charset="0"/>
              </a:rPr>
              <a:t>Inappropriate clothing</a:t>
            </a:r>
          </a:p>
          <a:p>
            <a:pPr marL="704171" lvl="1" indent="-342725">
              <a:spcAft>
                <a:spcPts val="1134"/>
              </a:spcAft>
              <a:buClrTx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US" sz="1800">
                <a:cs typeface="Times New Roman" pitchFamily="16" charset="0"/>
              </a:rPr>
              <a:t>Food or drink except water</a:t>
            </a:r>
          </a:p>
          <a:p>
            <a:pPr marL="704171" lvl="1" indent="-342725">
              <a:spcAft>
                <a:spcPts val="1134"/>
              </a:spcAft>
              <a:buClrTx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US" sz="1800">
                <a:cs typeface="Times New Roman" pitchFamily="16" charset="0"/>
              </a:rPr>
              <a:t>Phones in classrooms, clinic or bathrooms</a:t>
            </a:r>
          </a:p>
          <a:p>
            <a:pPr indent="-334085">
              <a:spcAft>
                <a:spcPts val="1429"/>
              </a:spcAft>
              <a:buClrTx/>
              <a:buNone/>
              <a:tabLst>
                <a:tab pos="342725" algn="l"/>
                <a:tab pos="455047" algn="l"/>
                <a:tab pos="911534" algn="l"/>
                <a:tab pos="1369461" algn="l"/>
                <a:tab pos="1825947" algn="l"/>
                <a:tab pos="2283874" algn="l"/>
                <a:tab pos="2740361" algn="l"/>
                <a:tab pos="3198288" algn="l"/>
                <a:tab pos="3654774" algn="l"/>
                <a:tab pos="4112701" algn="l"/>
                <a:tab pos="4569188" algn="l"/>
                <a:tab pos="5025674" algn="l"/>
                <a:tab pos="5483601" algn="l"/>
                <a:tab pos="5940088" algn="l"/>
                <a:tab pos="6398015" algn="l"/>
                <a:tab pos="6854501" algn="l"/>
                <a:tab pos="7312428" algn="l"/>
                <a:tab pos="7768915" algn="l"/>
                <a:tab pos="8226842" algn="l"/>
                <a:tab pos="8683328" algn="l"/>
                <a:tab pos="9141255" algn="l"/>
              </a:tabLst>
            </a:pPr>
            <a:r>
              <a:rPr lang="en-US" sz="1800" i="1">
                <a:cs typeface="Times New Roman" pitchFamily="16" charset="0"/>
              </a:rPr>
              <a:t>You will receive one verbal warning, then you'll have to leave the room.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9517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 smtClean="0"/>
              <a:t>Deep Swedish Timing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5 </a:t>
            </a:r>
            <a:r>
              <a:rPr lang="en-US" sz="2000" dirty="0">
                <a:cs typeface="Times New Roman" pitchFamily="16" charset="0"/>
              </a:rPr>
              <a:t>minutes:</a:t>
            </a:r>
            <a:r>
              <a:rPr lang="en-US" sz="2000" dirty="0" smtClean="0">
                <a:cs typeface="Times New Roman" pitchFamily="16" charset="0"/>
              </a:rPr>
              <a:t>	Interview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12 minutes 	Back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10 minutes	Back of Legs and Feet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12 minutes	Front of Legs and Feet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10 minutes	Torso and Arms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12 minutes	Head, Neck and Face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 smtClean="0"/>
              <a:t>Back – 12 minutes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Relax into full effleurage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5 reps, gently increasing pressure on each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Circular effleurage around scapula – curl fingertips down to increase pressure and focus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Kneading of trap, deltoids, triceps, squeezing and </a:t>
            </a:r>
            <a:r>
              <a:rPr lang="en-US" sz="2000" dirty="0" err="1" smtClean="0">
                <a:cs typeface="Times New Roman" pitchFamily="16" charset="0"/>
              </a:rPr>
              <a:t>fulling</a:t>
            </a:r>
            <a:r>
              <a:rPr lang="en-US" sz="2000" dirty="0" smtClean="0">
                <a:cs typeface="Times New Roman" pitchFamily="16" charset="0"/>
              </a:rPr>
              <a:t> down arm – use intention and weight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Deep effleurage up from low back (1 rep)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Friction (up-tempo to warm, slower for deeper impact) to upper trap, stripping upper trap and rhomboids (focus and intention)</a:t>
            </a:r>
          </a:p>
          <a:p>
            <a:pPr marL="109442" indent="0">
              <a:lnSpc>
                <a:spcPct val="15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 smtClean="0"/>
              <a:t>Back of Legs/Feet – 10 minutes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Twisting compression to </a:t>
            </a:r>
            <a:r>
              <a:rPr lang="en-US" sz="2000" dirty="0" err="1" smtClean="0">
                <a:cs typeface="Times New Roman" pitchFamily="16" charset="0"/>
              </a:rPr>
              <a:t>gluteals</a:t>
            </a:r>
            <a:r>
              <a:rPr lang="en-US" sz="2000" dirty="0" smtClean="0">
                <a:cs typeface="Times New Roman" pitchFamily="16" charset="0"/>
              </a:rPr>
              <a:t> – specific, slower, deeper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Effleurage posterior thigh (compressive = upbeat, firm, specific)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err="1" smtClean="0">
                <a:cs typeface="Times New Roman" pitchFamily="16" charset="0"/>
              </a:rPr>
              <a:t>Fulling</a:t>
            </a:r>
            <a:r>
              <a:rPr lang="en-US" sz="2000" dirty="0" smtClean="0">
                <a:cs typeface="Times New Roman" pitchFamily="16" charset="0"/>
              </a:rPr>
              <a:t> the thigh – deeper focus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Effleurage the calf (compressive = upbeat, firm, specific)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err="1" smtClean="0">
                <a:cs typeface="Times New Roman" pitchFamily="16" charset="0"/>
              </a:rPr>
              <a:t>Fulling</a:t>
            </a:r>
            <a:r>
              <a:rPr lang="en-US" sz="2000" dirty="0" smtClean="0">
                <a:cs typeface="Times New Roman" pitchFamily="16" charset="0"/>
              </a:rPr>
              <a:t> the calf - deeper focus</a:t>
            </a:r>
          </a:p>
          <a:p>
            <a:pPr marL="109442" indent="0">
              <a:lnSpc>
                <a:spcPct val="150000"/>
              </a:lnSpc>
              <a:buNone/>
            </a:pPr>
            <a:endParaRPr lang="en-US" sz="2000" dirty="0" smtClean="0">
              <a:cs typeface="Times New Roman" pitchFamily="16" charset="0"/>
            </a:endParaRPr>
          </a:p>
          <a:p>
            <a:pPr marL="109442" indent="0">
              <a:lnSpc>
                <a:spcPct val="15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 smtClean="0"/>
              <a:t>Front of Legs/Feet – 12 minutes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Effleurage thigh (compressive = upbeat, firm, specific)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err="1" smtClean="0">
                <a:cs typeface="Times New Roman" pitchFamily="16" charset="0"/>
              </a:rPr>
              <a:t>Fulling</a:t>
            </a:r>
            <a:r>
              <a:rPr lang="en-US" sz="2000" dirty="0" smtClean="0">
                <a:cs typeface="Times New Roman" pitchFamily="16" charset="0"/>
              </a:rPr>
              <a:t> the thigh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Firm work on bottom of foot (use fist)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 smtClean="0"/>
              <a:t>Torso and Arms – 10 minutes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Knead </a:t>
            </a:r>
            <a:r>
              <a:rPr lang="en-US" sz="2000" dirty="0" err="1" smtClean="0">
                <a:cs typeface="Times New Roman" pitchFamily="16" charset="0"/>
              </a:rPr>
              <a:t>lats</a:t>
            </a:r>
            <a:r>
              <a:rPr lang="en-US" sz="2000" dirty="0" smtClean="0">
                <a:cs typeface="Times New Roman" pitchFamily="16" charset="0"/>
              </a:rPr>
              <a:t>, DELTOIDS, TRICEPS (more thoroughly than usual)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Knead </a:t>
            </a:r>
            <a:r>
              <a:rPr lang="en-US" sz="2000" dirty="0" err="1" smtClean="0">
                <a:cs typeface="Times New Roman" pitchFamily="16" charset="0"/>
              </a:rPr>
              <a:t>pec</a:t>
            </a:r>
            <a:r>
              <a:rPr lang="en-US" sz="2000" dirty="0" smtClean="0">
                <a:cs typeface="Times New Roman" pitchFamily="16" charset="0"/>
              </a:rPr>
              <a:t>, DELTOID, BICEPS (more thoroughly than usual)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 algn="ctr" defTabSz="914305">
              <a:defRPr/>
            </a:pPr>
            <a:r>
              <a:rPr lang="en-US" sz="3200" u="sng" cap="none" dirty="0" smtClean="0"/>
              <a:t>Head</a:t>
            </a:r>
            <a:r>
              <a:rPr lang="en-US" sz="3200" u="sng" cap="none" dirty="0" smtClean="0"/>
              <a:t> </a:t>
            </a:r>
            <a:r>
              <a:rPr lang="en-US" sz="3200" u="sng" cap="none" smtClean="0"/>
              <a:t>and Neck</a:t>
            </a:r>
            <a:r>
              <a:rPr lang="en-US" sz="3200" u="sng" cap="none" smtClean="0"/>
              <a:t> -</a:t>
            </a:r>
            <a:r>
              <a:rPr lang="en-US" sz="3200" u="sng" cap="none" dirty="0" smtClean="0"/>
              <a:t>12 minutes</a:t>
            </a:r>
            <a:endParaRPr lang="en-US" sz="3200" u="sng" cap="none" dirty="0"/>
          </a:p>
        </p:txBody>
      </p:sp>
      <p:sp>
        <p:nvSpPr>
          <p:cNvPr id="7171" name="Subtitle 6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Circular friction to one side of neck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Ironing </a:t>
            </a:r>
            <a:r>
              <a:rPr lang="en-US" sz="2000" dirty="0" err="1" smtClean="0">
                <a:cs typeface="Times New Roman" pitchFamily="16" charset="0"/>
              </a:rPr>
              <a:t>trapezius</a:t>
            </a:r>
            <a:endParaRPr lang="en-US" sz="2000" dirty="0" smtClean="0">
              <a:cs typeface="Times New Roman" pitchFamily="16" charset="0"/>
            </a:endParaRP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Circular friction to back of neck</a:t>
            </a:r>
          </a:p>
          <a:p>
            <a:pPr marL="109442" indent="0">
              <a:lnSpc>
                <a:spcPct val="150000"/>
              </a:lnSpc>
              <a:buNone/>
            </a:pPr>
            <a:r>
              <a:rPr lang="en-US" sz="2000" dirty="0" smtClean="0">
                <a:cs typeface="Times New Roman" pitchFamily="16" charset="0"/>
              </a:rPr>
              <a:t>Circular friction </a:t>
            </a:r>
            <a:r>
              <a:rPr lang="en-US" sz="2000" smtClean="0">
                <a:cs typeface="Times New Roman" pitchFamily="16" charset="0"/>
              </a:rPr>
              <a:t>to scalp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62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cap="none" dirty="0" smtClean="0">
                <a:effectLst/>
              </a:rPr>
              <a:t>39a Introduction</a:t>
            </a:r>
            <a:endParaRPr lang="en-US" sz="3200" cap="none" dirty="0">
              <a:effectLst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Sports and Deep Tissue Massage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543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u="sng" cap="none" dirty="0" smtClean="0">
                <a:effectLst/>
              </a:rPr>
              <a:t>Opening Remarks</a:t>
            </a:r>
            <a:endParaRPr lang="en-US" sz="3200" u="sng" cap="none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>
            <a:normAutofit fontScale="77500" lnSpcReduction="20000"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en-US" sz="2353" b="1" dirty="0" smtClean="0"/>
              <a:t>To this point you have learned a basic Swedish massage routine, including stretches and </a:t>
            </a:r>
            <a:r>
              <a:rPr lang="en-US" sz="2353" b="1" dirty="0" err="1" smtClean="0"/>
              <a:t>BMTs</a:t>
            </a:r>
            <a:r>
              <a:rPr lang="en-US" sz="2353" b="1" dirty="0" smtClean="0"/>
              <a:t>.</a:t>
            </a:r>
          </a:p>
          <a:p>
            <a:pPr marL="82296" indent="0">
              <a:lnSpc>
                <a:spcPct val="150000"/>
              </a:lnSpc>
              <a:buNone/>
            </a:pPr>
            <a:endParaRPr lang="en-US" sz="2353" b="1" dirty="0" smtClean="0"/>
          </a:p>
          <a:p>
            <a:pPr marL="82296" indent="0">
              <a:lnSpc>
                <a:spcPct val="150000"/>
              </a:lnSpc>
              <a:buNone/>
            </a:pPr>
            <a:r>
              <a:rPr lang="en-US" sz="2353" b="1" dirty="0" smtClean="0"/>
              <a:t>Where can you go from here?</a:t>
            </a:r>
          </a:p>
          <a:p>
            <a:pPr marL="82296" indent="0">
              <a:lnSpc>
                <a:spcPct val="150000"/>
              </a:lnSpc>
              <a:buNone/>
            </a:pPr>
            <a:endParaRPr lang="en-US" sz="2353" b="1" dirty="0" smtClean="0"/>
          </a:p>
          <a:p>
            <a:pPr marL="82296" indent="0">
              <a:lnSpc>
                <a:spcPct val="150000"/>
              </a:lnSpc>
              <a:buNone/>
            </a:pPr>
            <a:r>
              <a:rPr lang="en-US" sz="2353" b="1" dirty="0" smtClean="0"/>
              <a:t>Customize it by modulating the variables (timing, tempo, pressure, etc.) to make it your own.</a:t>
            </a:r>
          </a:p>
          <a:p>
            <a:pPr marL="82296" indent="0">
              <a:lnSpc>
                <a:spcPct val="150000"/>
              </a:lnSpc>
              <a:buNone/>
            </a:pPr>
            <a:endParaRPr lang="en-US" sz="2000" b="1" dirty="0" smtClean="0"/>
          </a:p>
          <a:p>
            <a:pPr marL="82296" indent="0">
              <a:lnSpc>
                <a:spcPct val="150000"/>
              </a:lnSpc>
              <a:buNone/>
            </a:pPr>
            <a:endParaRPr lang="en-US" sz="2000" b="1" dirty="0" smtClean="0"/>
          </a:p>
          <a:p>
            <a:pPr marL="82296" indent="0">
              <a:lnSpc>
                <a:spcPct val="150000"/>
              </a:lnSpc>
              <a:buNone/>
            </a:pPr>
            <a:endParaRPr lang="en-US" sz="2000" b="1" dirty="0" smtClean="0"/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</a:t>
            </a:r>
            <a:endParaRPr lang="en-US" sz="2000" dirty="0" smtClean="0"/>
          </a:p>
          <a:p>
            <a:pPr marL="82296" indent="0">
              <a:lnSpc>
                <a:spcPct val="15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9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u="sng" cap="none" dirty="0" smtClean="0">
                <a:effectLst/>
              </a:rPr>
              <a:t>Overview of Segment</a:t>
            </a:r>
            <a:endParaRPr lang="en-US" sz="3200" u="sng" cap="none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>
            <a:normAutofit fontScale="92500" lnSpcReduction="10000"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Classes 39-51</a:t>
            </a:r>
          </a:p>
          <a:p>
            <a:pPr marL="82296" indent="0">
              <a:lnSpc>
                <a:spcPct val="150000"/>
              </a:lnSpc>
              <a:buNone/>
            </a:pPr>
            <a:endParaRPr lang="en-US" sz="2000" b="1" dirty="0" smtClean="0"/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Theoretical: 	Sports Theory 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</a:t>
            </a:r>
            <a:r>
              <a:rPr lang="en-US" sz="2000" b="1" dirty="0" err="1" smtClean="0"/>
              <a:t>Appendicular</a:t>
            </a:r>
            <a:r>
              <a:rPr lang="en-US" sz="2000" b="1" dirty="0" smtClean="0"/>
              <a:t> Kinesiology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Somatic Nervous System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Hands-on:	“Deep Swedish” Massage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Deep Tissue Massage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Circulatory Sports Massage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</a:t>
            </a:r>
            <a:endParaRPr lang="en-US" sz="2000" dirty="0" smtClean="0"/>
          </a:p>
          <a:p>
            <a:pPr marL="82296" indent="0">
              <a:lnSpc>
                <a:spcPct val="15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9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u="sng" cap="none" dirty="0" smtClean="0">
                <a:effectLst/>
              </a:rPr>
              <a:t>Overview of Segment</a:t>
            </a:r>
            <a:endParaRPr lang="en-US" sz="3200" u="sng" cap="none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Graded Events:		Quiz #4 on rotator cuff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	Review Questions #6 on sports theory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	Written Exam #3 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	Touch Assessment (Pass/Fail) 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	Two Sports/DT outside massages (due during 			Deep Massage)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</a:t>
            </a:r>
            <a:endParaRPr lang="en-US" sz="2000" dirty="0" smtClean="0"/>
          </a:p>
          <a:p>
            <a:pPr marL="82296" indent="0">
              <a:lnSpc>
                <a:spcPct val="15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9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u="sng" cap="none" dirty="0" smtClean="0">
                <a:effectLst/>
              </a:rPr>
              <a:t>Rationale</a:t>
            </a:r>
            <a:endParaRPr lang="en-US" sz="3200" u="sng" cap="none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We now shift our focus from pure choreography and timing to 	pressure and frequency (tempo)</a:t>
            </a:r>
          </a:p>
          <a:p>
            <a:pPr marL="82296" indent="0">
              <a:lnSpc>
                <a:spcPct val="150000"/>
              </a:lnSpc>
              <a:buNone/>
            </a:pPr>
            <a:endParaRPr lang="en-US" sz="2000" b="1" dirty="0" smtClean="0"/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Receivers often want work deeper than what we have been doing 	so far, due to not realizing the physical (mechanical and 	physiologic) and </a:t>
            </a:r>
            <a:r>
              <a:rPr lang="en-US" sz="2000" b="1" dirty="0" err="1" smtClean="0"/>
              <a:t>psychologic</a:t>
            </a:r>
            <a:r>
              <a:rPr lang="en-US" sz="2000" b="1" dirty="0" smtClean="0"/>
              <a:t> effects they want</a:t>
            </a:r>
          </a:p>
          <a:p>
            <a:pPr marL="82296" indent="0">
              <a:lnSpc>
                <a:spcPct val="150000"/>
              </a:lnSpc>
              <a:buNone/>
            </a:pPr>
            <a:endParaRPr lang="en-US" sz="2000" b="1" dirty="0" smtClean="0"/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How can we satisfy them?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</a:t>
            </a:r>
            <a:endParaRPr lang="en-US" sz="2000" dirty="0" smtClean="0"/>
          </a:p>
          <a:p>
            <a:pPr marL="82296" indent="0">
              <a:lnSpc>
                <a:spcPct val="15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9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u="sng" cap="none" dirty="0" smtClean="0">
                <a:effectLst/>
              </a:rPr>
              <a:t>“Deep Swedish”</a:t>
            </a:r>
            <a:endParaRPr lang="en-US" sz="3200" u="sng" cap="none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>
            <a:normAutofit fontScale="92500" lnSpcReduction="10000"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Using essentially the choreography we already have, we can 	deepen the impact of the work by:</a:t>
            </a:r>
            <a:endParaRPr lang="en-US" sz="2000" b="1" dirty="0" smtClean="0"/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</a:t>
            </a:r>
            <a:r>
              <a:rPr lang="en-US" sz="2000" b="1" dirty="0" smtClean="0"/>
              <a:t>Using </a:t>
            </a:r>
            <a:r>
              <a:rPr lang="en-US" sz="2000" b="1" dirty="0" smtClean="0"/>
              <a:t>intention to focus on</a:t>
            </a:r>
            <a:r>
              <a:rPr lang="en-US" sz="2000" b="1" dirty="0" smtClean="0"/>
              <a:t> quality and depth</a:t>
            </a:r>
            <a:endParaRPr lang="en-US" sz="2000" b="1" dirty="0" smtClean="0"/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Being more grounded and relaxed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</a:t>
            </a:r>
            <a:r>
              <a:rPr lang="en-US" sz="2000" b="1" dirty="0" smtClean="0"/>
              <a:t>Focusing </a:t>
            </a:r>
            <a:r>
              <a:rPr lang="en-US" sz="2000" b="1" dirty="0" smtClean="0"/>
              <a:t>technique (smaller area of application</a:t>
            </a:r>
            <a:r>
              <a:rPr lang="en-US" sz="2000" b="1" dirty="0" smtClean="0"/>
              <a:t>)</a:t>
            </a:r>
          </a:p>
          <a:p>
            <a:pPr marL="82296" indent="0">
              <a:lnSpc>
                <a:spcPct val="150000"/>
              </a:lnSpc>
              <a:buNone/>
            </a:pPr>
            <a:endParaRPr lang="en-US" sz="2000" b="1" dirty="0" smtClean="0"/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Once we’ve rea</a:t>
            </a:r>
            <a:r>
              <a:rPr lang="en-US" sz="2000" b="1" dirty="0" smtClean="0"/>
              <a:t>lized the concepts here, they can  be augmented 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with slow </a:t>
            </a:r>
            <a:r>
              <a:rPr lang="en-US" sz="2000" b="1" dirty="0" smtClean="0"/>
              <a:t>deep </a:t>
            </a:r>
            <a:r>
              <a:rPr lang="en-US" sz="2000" b="1" dirty="0" smtClean="0"/>
              <a:t>tissue and upbeat circulatory</a:t>
            </a:r>
            <a:r>
              <a:rPr lang="en-US" sz="2000" b="1" dirty="0" smtClean="0"/>
              <a:t> </a:t>
            </a:r>
            <a:r>
              <a:rPr lang="en-US" sz="2000" b="1" dirty="0" smtClean="0"/>
              <a:t>techniques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</a:t>
            </a:r>
            <a:endParaRPr lang="en-US" sz="2000" dirty="0" smtClean="0"/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9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u="sng" cap="none" dirty="0" smtClean="0">
                <a:effectLst/>
              </a:rPr>
              <a:t>Deep Tissue Massage</a:t>
            </a:r>
            <a:endParaRPr lang="en-US" sz="3200" u="sng" cap="none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Slow down in places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Use more pressure there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Use more focused tools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Use different tools (biomechanically more friendly)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Forearms, elbows, fists, knuckles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Use different strokes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Deep effleurage, deep friction, melting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2000" b="1" dirty="0" smtClean="0"/>
              <a:t>		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9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TLC February 2013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689</TotalTime>
  <Words>1113</Words>
  <Application>Microsoft Macintosh PowerPoint</Application>
  <PresentationFormat>On-screen Show (4:3)</PresentationFormat>
  <Paragraphs>161</Paragraphs>
  <Slides>25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Oriel</vt:lpstr>
      <vt:lpstr>Lesson Plan: 39a Intro to Sports and Deep Tissue Massage</vt:lpstr>
      <vt:lpstr>Classroom Rules</vt:lpstr>
      <vt:lpstr>39a Introduction</vt:lpstr>
      <vt:lpstr>Opening Remarks</vt:lpstr>
      <vt:lpstr>Overview of Segment</vt:lpstr>
      <vt:lpstr>Overview of Segment</vt:lpstr>
      <vt:lpstr>Rationale</vt:lpstr>
      <vt:lpstr>“Deep Swedish”</vt:lpstr>
      <vt:lpstr>Deep Tissue Massage</vt:lpstr>
      <vt:lpstr>Circulatory Sports Massage</vt:lpstr>
      <vt:lpstr>Deepening Swedish – How?</vt:lpstr>
      <vt:lpstr>Demo of strategies to be used in class 39b</vt:lpstr>
      <vt:lpstr>Back </vt:lpstr>
      <vt:lpstr>Back of Legs/Feet</vt:lpstr>
      <vt:lpstr>Front of Legs/Feet </vt:lpstr>
      <vt:lpstr>Torso and Arms</vt:lpstr>
      <vt:lpstr>Head and Neck</vt:lpstr>
      <vt:lpstr>39b Deep Swedish Massage</vt:lpstr>
      <vt:lpstr>Lesson Plan: 39b Deep Swedish Massage</vt:lpstr>
      <vt:lpstr>Deep Swedish Timing</vt:lpstr>
      <vt:lpstr>Back – 12 minutes</vt:lpstr>
      <vt:lpstr>Back of Legs/Feet – 10 minutes</vt:lpstr>
      <vt:lpstr>Front of Legs/Feet – 12 minutes</vt:lpstr>
      <vt:lpstr>Torso and Arms – 10 minutes</vt:lpstr>
      <vt:lpstr>Head and Neck -12 minutes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31Aug2012 $276</dc:creator>
  <cp:lastModifiedBy>John Conway</cp:lastModifiedBy>
  <cp:revision>28</cp:revision>
  <dcterms:created xsi:type="dcterms:W3CDTF">2013-06-22T11:04:39Z</dcterms:created>
  <dcterms:modified xsi:type="dcterms:W3CDTF">2013-06-22T12:29:51Z</dcterms:modified>
</cp:coreProperties>
</file>