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notesSlides/notesSlide3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46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70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slides/slide72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47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1.xml" ContentType="application/vnd.openxmlformats-officedocument.presentationml.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slides/slide63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29.xml" ContentType="application/vnd.openxmlformats-officedocument.presentationml.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76"/>
  </p:notesMasterIdLst>
  <p:sldIdLst>
    <p:sldId id="446" r:id="rId2"/>
    <p:sldId id="264" r:id="rId3"/>
    <p:sldId id="265" r:id="rId4"/>
    <p:sldId id="461" r:id="rId5"/>
    <p:sldId id="448" r:id="rId6"/>
    <p:sldId id="462" r:id="rId7"/>
    <p:sldId id="449" r:id="rId8"/>
    <p:sldId id="450" r:id="rId9"/>
    <p:sldId id="451" r:id="rId10"/>
    <p:sldId id="452" r:id="rId11"/>
    <p:sldId id="453" r:id="rId12"/>
    <p:sldId id="454" r:id="rId13"/>
    <p:sldId id="455" r:id="rId14"/>
    <p:sldId id="463" r:id="rId15"/>
    <p:sldId id="470" r:id="rId16"/>
    <p:sldId id="456" r:id="rId17"/>
    <p:sldId id="457" r:id="rId18"/>
    <p:sldId id="458" r:id="rId19"/>
    <p:sldId id="459" r:id="rId20"/>
    <p:sldId id="460" r:id="rId21"/>
    <p:sldId id="436" r:id="rId22"/>
    <p:sldId id="443" r:id="rId23"/>
    <p:sldId id="471" r:id="rId24"/>
    <p:sldId id="438" r:id="rId25"/>
    <p:sldId id="410" r:id="rId26"/>
    <p:sldId id="418" r:id="rId27"/>
    <p:sldId id="411" r:id="rId28"/>
    <p:sldId id="417" r:id="rId29"/>
    <p:sldId id="412" r:id="rId30"/>
    <p:sldId id="419" r:id="rId31"/>
    <p:sldId id="467" r:id="rId32"/>
    <p:sldId id="465" r:id="rId33"/>
    <p:sldId id="466" r:id="rId34"/>
    <p:sldId id="413" r:id="rId35"/>
    <p:sldId id="420" r:id="rId36"/>
    <p:sldId id="414" r:id="rId37"/>
    <p:sldId id="421" r:id="rId38"/>
    <p:sldId id="415" r:id="rId39"/>
    <p:sldId id="422" r:id="rId40"/>
    <p:sldId id="468" r:id="rId41"/>
    <p:sldId id="469" r:id="rId42"/>
    <p:sldId id="373" r:id="rId43"/>
    <p:sldId id="374" r:id="rId44"/>
    <p:sldId id="375" r:id="rId45"/>
    <p:sldId id="376" r:id="rId46"/>
    <p:sldId id="377" r:id="rId47"/>
    <p:sldId id="378" r:id="rId48"/>
    <p:sldId id="379" r:id="rId49"/>
    <p:sldId id="380" r:id="rId50"/>
    <p:sldId id="381" r:id="rId51"/>
    <p:sldId id="382" r:id="rId52"/>
    <p:sldId id="383" r:id="rId53"/>
    <p:sldId id="384" r:id="rId54"/>
    <p:sldId id="385" r:id="rId55"/>
    <p:sldId id="386" r:id="rId56"/>
    <p:sldId id="387" r:id="rId57"/>
    <p:sldId id="388" r:id="rId58"/>
    <p:sldId id="389" r:id="rId59"/>
    <p:sldId id="390" r:id="rId60"/>
    <p:sldId id="391" r:id="rId61"/>
    <p:sldId id="392" r:id="rId62"/>
    <p:sldId id="393" r:id="rId63"/>
    <p:sldId id="394" r:id="rId64"/>
    <p:sldId id="395" r:id="rId65"/>
    <p:sldId id="396" r:id="rId66"/>
    <p:sldId id="397" r:id="rId67"/>
    <p:sldId id="398" r:id="rId68"/>
    <p:sldId id="399" r:id="rId69"/>
    <p:sldId id="400" r:id="rId70"/>
    <p:sldId id="401" r:id="rId71"/>
    <p:sldId id="402" r:id="rId72"/>
    <p:sldId id="403" r:id="rId73"/>
    <p:sldId id="404" r:id="rId74"/>
    <p:sldId id="405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1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notesMaster" Target="notesMasters/notes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11E60-D081-409B-970A-69DDC91DAB83}" type="datetimeFigureOut">
              <a:rPr lang="en-US" smtClean="0"/>
              <a:pPr/>
              <a:t>4/18/13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C4099-CCA4-4473-9350-D9DC59A58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1583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C4E7-33FF-4B9C-9E2B-7AED9C62B9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6389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C4E7-33FF-4B9C-9E2B-7AED9C62B96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6389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C4E7-33FF-4B9C-9E2B-7AED9C62B96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6389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C4E7-33FF-4B9C-9E2B-7AED9C62B96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6389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C4E7-33FF-4B9C-9E2B-7AED9C62B96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6389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C4E7-33FF-4B9C-9E2B-7AED9C62B96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6389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C4E7-33FF-4B9C-9E2B-7AED9C62B96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6389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80975042-B262-4EF8-9981-7368A7DC40FD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53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9" y="694171"/>
            <a:ext cx="4406713" cy="340590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4"/>
            <a:ext cx="5464269" cy="4092864"/>
          </a:xfrm>
          <a:noFill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EE44C300-DEBC-4433-BE12-6B66FDCD193E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54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9" y="694171"/>
            <a:ext cx="4406713" cy="340590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4"/>
            <a:ext cx="5464269" cy="4092864"/>
          </a:xfrm>
          <a:noFill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34DBAC40-F055-4E82-9ED5-01BE45069CB6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55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9" y="694171"/>
            <a:ext cx="4406713" cy="340590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4"/>
            <a:ext cx="5464269" cy="4092864"/>
          </a:xfrm>
          <a:noFill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9E441984-EBA6-4BE7-A7F5-9B8CA90C6BCB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56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9" y="694171"/>
            <a:ext cx="4406713" cy="340590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4"/>
            <a:ext cx="5464269" cy="4092864"/>
          </a:xfrm>
          <a:noFill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C4E7-33FF-4B9C-9E2B-7AED9C62B96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63896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50588915-A1FC-4052-B60E-5BFC63EAEAA7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57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9" y="694171"/>
            <a:ext cx="4406713" cy="340590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4"/>
            <a:ext cx="5464269" cy="4092864"/>
          </a:xfrm>
          <a:noFill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5879" algn="l"/>
                <a:tab pos="913183" algn="l"/>
                <a:tab pos="1370487" algn="l"/>
                <a:tab pos="1827791" algn="l"/>
                <a:tab pos="2285094" algn="l"/>
                <a:tab pos="2742399" algn="l"/>
                <a:tab pos="3199702" algn="l"/>
                <a:tab pos="3657006" algn="l"/>
                <a:tab pos="4114310" algn="l"/>
                <a:tab pos="4570189" algn="l"/>
                <a:tab pos="5027493" algn="l"/>
                <a:tab pos="5484797" algn="l"/>
                <a:tab pos="5942101" algn="l"/>
                <a:tab pos="6399404" algn="l"/>
                <a:tab pos="6856709" algn="l"/>
                <a:tab pos="7314012" algn="l"/>
                <a:tab pos="7771316" algn="l"/>
                <a:tab pos="8228620" algn="l"/>
                <a:tab pos="8684499" algn="l"/>
                <a:tab pos="914180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55879" algn="l"/>
                <a:tab pos="913183" algn="l"/>
                <a:tab pos="1370487" algn="l"/>
                <a:tab pos="1827791" algn="l"/>
                <a:tab pos="2285094" algn="l"/>
                <a:tab pos="2742399" algn="l"/>
                <a:tab pos="3199702" algn="l"/>
                <a:tab pos="3657006" algn="l"/>
                <a:tab pos="4114310" algn="l"/>
                <a:tab pos="4570189" algn="l"/>
                <a:tab pos="5027493" algn="l"/>
                <a:tab pos="5484797" algn="l"/>
                <a:tab pos="5942101" algn="l"/>
                <a:tab pos="6399404" algn="l"/>
                <a:tab pos="6856709" algn="l"/>
                <a:tab pos="7314012" algn="l"/>
                <a:tab pos="7771316" algn="l"/>
                <a:tab pos="8228620" algn="l"/>
                <a:tab pos="8684499" algn="l"/>
                <a:tab pos="914180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55879" algn="l"/>
                <a:tab pos="913183" algn="l"/>
                <a:tab pos="1370487" algn="l"/>
                <a:tab pos="1827791" algn="l"/>
                <a:tab pos="2285094" algn="l"/>
                <a:tab pos="2742399" algn="l"/>
                <a:tab pos="3199702" algn="l"/>
                <a:tab pos="3657006" algn="l"/>
                <a:tab pos="4114310" algn="l"/>
                <a:tab pos="4570189" algn="l"/>
                <a:tab pos="5027493" algn="l"/>
                <a:tab pos="5484797" algn="l"/>
                <a:tab pos="5942101" algn="l"/>
                <a:tab pos="6399404" algn="l"/>
                <a:tab pos="6856709" algn="l"/>
                <a:tab pos="7314012" algn="l"/>
                <a:tab pos="7771316" algn="l"/>
                <a:tab pos="8228620" algn="l"/>
                <a:tab pos="8684499" algn="l"/>
                <a:tab pos="914180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55879" algn="l"/>
                <a:tab pos="913183" algn="l"/>
                <a:tab pos="1370487" algn="l"/>
                <a:tab pos="1827791" algn="l"/>
                <a:tab pos="2285094" algn="l"/>
                <a:tab pos="2742399" algn="l"/>
                <a:tab pos="3199702" algn="l"/>
                <a:tab pos="3657006" algn="l"/>
                <a:tab pos="4114310" algn="l"/>
                <a:tab pos="4570189" algn="l"/>
                <a:tab pos="5027493" algn="l"/>
                <a:tab pos="5484797" algn="l"/>
                <a:tab pos="5942101" algn="l"/>
                <a:tab pos="6399404" algn="l"/>
                <a:tab pos="6856709" algn="l"/>
                <a:tab pos="7314012" algn="l"/>
                <a:tab pos="7771316" algn="l"/>
                <a:tab pos="8228620" algn="l"/>
                <a:tab pos="8684499" algn="l"/>
                <a:tab pos="914180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55879" algn="l"/>
                <a:tab pos="913183" algn="l"/>
                <a:tab pos="1370487" algn="l"/>
                <a:tab pos="1827791" algn="l"/>
                <a:tab pos="2285094" algn="l"/>
                <a:tab pos="2742399" algn="l"/>
                <a:tab pos="3199702" algn="l"/>
                <a:tab pos="3657006" algn="l"/>
                <a:tab pos="4114310" algn="l"/>
                <a:tab pos="4570189" algn="l"/>
                <a:tab pos="5027493" algn="l"/>
                <a:tab pos="5484797" algn="l"/>
                <a:tab pos="5942101" algn="l"/>
                <a:tab pos="6399404" algn="l"/>
                <a:tab pos="6856709" algn="l"/>
                <a:tab pos="7314012" algn="l"/>
                <a:tab pos="7771316" algn="l"/>
                <a:tab pos="8228620" algn="l"/>
                <a:tab pos="8684499" algn="l"/>
                <a:tab pos="914180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5879" algn="l"/>
                <a:tab pos="913183" algn="l"/>
                <a:tab pos="1370487" algn="l"/>
                <a:tab pos="1827791" algn="l"/>
                <a:tab pos="2285094" algn="l"/>
                <a:tab pos="2742399" algn="l"/>
                <a:tab pos="3199702" algn="l"/>
                <a:tab pos="3657006" algn="l"/>
                <a:tab pos="4114310" algn="l"/>
                <a:tab pos="4570189" algn="l"/>
                <a:tab pos="5027493" algn="l"/>
                <a:tab pos="5484797" algn="l"/>
                <a:tab pos="5942101" algn="l"/>
                <a:tab pos="6399404" algn="l"/>
                <a:tab pos="6856709" algn="l"/>
                <a:tab pos="7314012" algn="l"/>
                <a:tab pos="7771316" algn="l"/>
                <a:tab pos="8228620" algn="l"/>
                <a:tab pos="8684499" algn="l"/>
                <a:tab pos="914180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5879" algn="l"/>
                <a:tab pos="913183" algn="l"/>
                <a:tab pos="1370487" algn="l"/>
                <a:tab pos="1827791" algn="l"/>
                <a:tab pos="2285094" algn="l"/>
                <a:tab pos="2742399" algn="l"/>
                <a:tab pos="3199702" algn="l"/>
                <a:tab pos="3657006" algn="l"/>
                <a:tab pos="4114310" algn="l"/>
                <a:tab pos="4570189" algn="l"/>
                <a:tab pos="5027493" algn="l"/>
                <a:tab pos="5484797" algn="l"/>
                <a:tab pos="5942101" algn="l"/>
                <a:tab pos="6399404" algn="l"/>
                <a:tab pos="6856709" algn="l"/>
                <a:tab pos="7314012" algn="l"/>
                <a:tab pos="7771316" algn="l"/>
                <a:tab pos="8228620" algn="l"/>
                <a:tab pos="8684499" algn="l"/>
                <a:tab pos="914180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5879" algn="l"/>
                <a:tab pos="913183" algn="l"/>
                <a:tab pos="1370487" algn="l"/>
                <a:tab pos="1827791" algn="l"/>
                <a:tab pos="2285094" algn="l"/>
                <a:tab pos="2742399" algn="l"/>
                <a:tab pos="3199702" algn="l"/>
                <a:tab pos="3657006" algn="l"/>
                <a:tab pos="4114310" algn="l"/>
                <a:tab pos="4570189" algn="l"/>
                <a:tab pos="5027493" algn="l"/>
                <a:tab pos="5484797" algn="l"/>
                <a:tab pos="5942101" algn="l"/>
                <a:tab pos="6399404" algn="l"/>
                <a:tab pos="6856709" algn="l"/>
                <a:tab pos="7314012" algn="l"/>
                <a:tab pos="7771316" algn="l"/>
                <a:tab pos="8228620" algn="l"/>
                <a:tab pos="8684499" algn="l"/>
                <a:tab pos="914180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5879" algn="l"/>
                <a:tab pos="913183" algn="l"/>
                <a:tab pos="1370487" algn="l"/>
                <a:tab pos="1827791" algn="l"/>
                <a:tab pos="2285094" algn="l"/>
                <a:tab pos="2742399" algn="l"/>
                <a:tab pos="3199702" algn="l"/>
                <a:tab pos="3657006" algn="l"/>
                <a:tab pos="4114310" algn="l"/>
                <a:tab pos="4570189" algn="l"/>
                <a:tab pos="5027493" algn="l"/>
                <a:tab pos="5484797" algn="l"/>
                <a:tab pos="5942101" algn="l"/>
                <a:tab pos="6399404" algn="l"/>
                <a:tab pos="6856709" algn="l"/>
                <a:tab pos="7314012" algn="l"/>
                <a:tab pos="7771316" algn="l"/>
                <a:tab pos="8228620" algn="l"/>
                <a:tab pos="8684499" algn="l"/>
                <a:tab pos="914180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94AE3D27-CE99-4147-8D78-757B25CA185B}" type="slidenum">
              <a:rPr lang="en-GB">
                <a:solidFill>
                  <a:srgbClr val="000000"/>
                </a:solidFill>
                <a:ea typeface="ＭＳ Ｐゴシック" charset="-128"/>
              </a:rPr>
              <a:pPr eaLnBrk="1"/>
              <a:t>58</a:t>
            </a:fld>
            <a:endParaRPr lang="en-GB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1143000" y="685512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endParaRPr lang="en-US" sz="2200">
              <a:ea typeface="ＭＳ Ｐゴシック" charset="-128"/>
            </a:endParaRPr>
          </a:p>
        </p:txBody>
      </p:sp>
      <p:sp>
        <p:nvSpPr>
          <p:cNvPr id="86020" name="Text Box 2"/>
          <p:cNvSpPr>
            <a:spLocks noGrp="1" noChangeArrowheads="1"/>
          </p:cNvSpPr>
          <p:nvPr>
            <p:ph type="body"/>
          </p:nvPr>
        </p:nvSpPr>
        <p:spPr>
          <a:xfrm>
            <a:off x="914681" y="4343978"/>
            <a:ext cx="5028640" cy="4114512"/>
          </a:xfrm>
          <a:noFill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449"/>
              </a:spcBef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r>
              <a:rPr lang="en-GB" smtClean="0">
                <a:latin typeface="Arial" charset="0"/>
                <a:ea typeface="ＭＳ Ｐゴシック" charset="-128"/>
              </a:rPr>
              <a:t>I use this to remind them where the muscles are - relative to skin, superficial fascia, deep fascia, nerves, blood vessels and bone.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5879" algn="l"/>
                <a:tab pos="913183" algn="l"/>
                <a:tab pos="1370487" algn="l"/>
                <a:tab pos="1827791" algn="l"/>
                <a:tab pos="2285094" algn="l"/>
                <a:tab pos="2742399" algn="l"/>
                <a:tab pos="3199702" algn="l"/>
                <a:tab pos="3657006" algn="l"/>
                <a:tab pos="4114310" algn="l"/>
                <a:tab pos="4570189" algn="l"/>
                <a:tab pos="5027493" algn="l"/>
                <a:tab pos="5484797" algn="l"/>
                <a:tab pos="5942101" algn="l"/>
                <a:tab pos="6399404" algn="l"/>
                <a:tab pos="6856709" algn="l"/>
                <a:tab pos="7314012" algn="l"/>
                <a:tab pos="7771316" algn="l"/>
                <a:tab pos="8228620" algn="l"/>
                <a:tab pos="8684499" algn="l"/>
                <a:tab pos="914180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55879" algn="l"/>
                <a:tab pos="913183" algn="l"/>
                <a:tab pos="1370487" algn="l"/>
                <a:tab pos="1827791" algn="l"/>
                <a:tab pos="2285094" algn="l"/>
                <a:tab pos="2742399" algn="l"/>
                <a:tab pos="3199702" algn="l"/>
                <a:tab pos="3657006" algn="l"/>
                <a:tab pos="4114310" algn="l"/>
                <a:tab pos="4570189" algn="l"/>
                <a:tab pos="5027493" algn="l"/>
                <a:tab pos="5484797" algn="l"/>
                <a:tab pos="5942101" algn="l"/>
                <a:tab pos="6399404" algn="l"/>
                <a:tab pos="6856709" algn="l"/>
                <a:tab pos="7314012" algn="l"/>
                <a:tab pos="7771316" algn="l"/>
                <a:tab pos="8228620" algn="l"/>
                <a:tab pos="8684499" algn="l"/>
                <a:tab pos="914180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55879" algn="l"/>
                <a:tab pos="913183" algn="l"/>
                <a:tab pos="1370487" algn="l"/>
                <a:tab pos="1827791" algn="l"/>
                <a:tab pos="2285094" algn="l"/>
                <a:tab pos="2742399" algn="l"/>
                <a:tab pos="3199702" algn="l"/>
                <a:tab pos="3657006" algn="l"/>
                <a:tab pos="4114310" algn="l"/>
                <a:tab pos="4570189" algn="l"/>
                <a:tab pos="5027493" algn="l"/>
                <a:tab pos="5484797" algn="l"/>
                <a:tab pos="5942101" algn="l"/>
                <a:tab pos="6399404" algn="l"/>
                <a:tab pos="6856709" algn="l"/>
                <a:tab pos="7314012" algn="l"/>
                <a:tab pos="7771316" algn="l"/>
                <a:tab pos="8228620" algn="l"/>
                <a:tab pos="8684499" algn="l"/>
                <a:tab pos="914180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55879" algn="l"/>
                <a:tab pos="913183" algn="l"/>
                <a:tab pos="1370487" algn="l"/>
                <a:tab pos="1827791" algn="l"/>
                <a:tab pos="2285094" algn="l"/>
                <a:tab pos="2742399" algn="l"/>
                <a:tab pos="3199702" algn="l"/>
                <a:tab pos="3657006" algn="l"/>
                <a:tab pos="4114310" algn="l"/>
                <a:tab pos="4570189" algn="l"/>
                <a:tab pos="5027493" algn="l"/>
                <a:tab pos="5484797" algn="l"/>
                <a:tab pos="5942101" algn="l"/>
                <a:tab pos="6399404" algn="l"/>
                <a:tab pos="6856709" algn="l"/>
                <a:tab pos="7314012" algn="l"/>
                <a:tab pos="7771316" algn="l"/>
                <a:tab pos="8228620" algn="l"/>
                <a:tab pos="8684499" algn="l"/>
                <a:tab pos="914180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55879" algn="l"/>
                <a:tab pos="913183" algn="l"/>
                <a:tab pos="1370487" algn="l"/>
                <a:tab pos="1827791" algn="l"/>
                <a:tab pos="2285094" algn="l"/>
                <a:tab pos="2742399" algn="l"/>
                <a:tab pos="3199702" algn="l"/>
                <a:tab pos="3657006" algn="l"/>
                <a:tab pos="4114310" algn="l"/>
                <a:tab pos="4570189" algn="l"/>
                <a:tab pos="5027493" algn="l"/>
                <a:tab pos="5484797" algn="l"/>
                <a:tab pos="5942101" algn="l"/>
                <a:tab pos="6399404" algn="l"/>
                <a:tab pos="6856709" algn="l"/>
                <a:tab pos="7314012" algn="l"/>
                <a:tab pos="7771316" algn="l"/>
                <a:tab pos="8228620" algn="l"/>
                <a:tab pos="8684499" algn="l"/>
                <a:tab pos="914180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5879" algn="l"/>
                <a:tab pos="913183" algn="l"/>
                <a:tab pos="1370487" algn="l"/>
                <a:tab pos="1827791" algn="l"/>
                <a:tab pos="2285094" algn="l"/>
                <a:tab pos="2742399" algn="l"/>
                <a:tab pos="3199702" algn="l"/>
                <a:tab pos="3657006" algn="l"/>
                <a:tab pos="4114310" algn="l"/>
                <a:tab pos="4570189" algn="l"/>
                <a:tab pos="5027493" algn="l"/>
                <a:tab pos="5484797" algn="l"/>
                <a:tab pos="5942101" algn="l"/>
                <a:tab pos="6399404" algn="l"/>
                <a:tab pos="6856709" algn="l"/>
                <a:tab pos="7314012" algn="l"/>
                <a:tab pos="7771316" algn="l"/>
                <a:tab pos="8228620" algn="l"/>
                <a:tab pos="8684499" algn="l"/>
                <a:tab pos="914180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5879" algn="l"/>
                <a:tab pos="913183" algn="l"/>
                <a:tab pos="1370487" algn="l"/>
                <a:tab pos="1827791" algn="l"/>
                <a:tab pos="2285094" algn="l"/>
                <a:tab pos="2742399" algn="l"/>
                <a:tab pos="3199702" algn="l"/>
                <a:tab pos="3657006" algn="l"/>
                <a:tab pos="4114310" algn="l"/>
                <a:tab pos="4570189" algn="l"/>
                <a:tab pos="5027493" algn="l"/>
                <a:tab pos="5484797" algn="l"/>
                <a:tab pos="5942101" algn="l"/>
                <a:tab pos="6399404" algn="l"/>
                <a:tab pos="6856709" algn="l"/>
                <a:tab pos="7314012" algn="l"/>
                <a:tab pos="7771316" algn="l"/>
                <a:tab pos="8228620" algn="l"/>
                <a:tab pos="8684499" algn="l"/>
                <a:tab pos="914180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5879" algn="l"/>
                <a:tab pos="913183" algn="l"/>
                <a:tab pos="1370487" algn="l"/>
                <a:tab pos="1827791" algn="l"/>
                <a:tab pos="2285094" algn="l"/>
                <a:tab pos="2742399" algn="l"/>
                <a:tab pos="3199702" algn="l"/>
                <a:tab pos="3657006" algn="l"/>
                <a:tab pos="4114310" algn="l"/>
                <a:tab pos="4570189" algn="l"/>
                <a:tab pos="5027493" algn="l"/>
                <a:tab pos="5484797" algn="l"/>
                <a:tab pos="5942101" algn="l"/>
                <a:tab pos="6399404" algn="l"/>
                <a:tab pos="6856709" algn="l"/>
                <a:tab pos="7314012" algn="l"/>
                <a:tab pos="7771316" algn="l"/>
                <a:tab pos="8228620" algn="l"/>
                <a:tab pos="8684499" algn="l"/>
                <a:tab pos="914180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5879" algn="l"/>
                <a:tab pos="913183" algn="l"/>
                <a:tab pos="1370487" algn="l"/>
                <a:tab pos="1827791" algn="l"/>
                <a:tab pos="2285094" algn="l"/>
                <a:tab pos="2742399" algn="l"/>
                <a:tab pos="3199702" algn="l"/>
                <a:tab pos="3657006" algn="l"/>
                <a:tab pos="4114310" algn="l"/>
                <a:tab pos="4570189" algn="l"/>
                <a:tab pos="5027493" algn="l"/>
                <a:tab pos="5484797" algn="l"/>
                <a:tab pos="5942101" algn="l"/>
                <a:tab pos="6399404" algn="l"/>
                <a:tab pos="6856709" algn="l"/>
                <a:tab pos="7314012" algn="l"/>
                <a:tab pos="7771316" algn="l"/>
                <a:tab pos="8228620" algn="l"/>
                <a:tab pos="8684499" algn="l"/>
                <a:tab pos="914180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DEFEBE2B-7F1A-4EDC-9131-AC59DF3E18AA}" type="slidenum">
              <a:rPr lang="en-GB">
                <a:solidFill>
                  <a:srgbClr val="000000"/>
                </a:solidFill>
                <a:ea typeface="ＭＳ Ｐゴシック" charset="-128"/>
              </a:rPr>
              <a:pPr eaLnBrk="1"/>
              <a:t>59</a:t>
            </a:fld>
            <a:endParaRPr lang="en-GB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1143000" y="685512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endParaRPr lang="en-US" sz="2200">
              <a:ea typeface="ＭＳ Ｐゴシック" charset="-128"/>
            </a:endParaRPr>
          </a:p>
        </p:txBody>
      </p:sp>
      <p:sp>
        <p:nvSpPr>
          <p:cNvPr id="87044" name="Text Box 2"/>
          <p:cNvSpPr>
            <a:spLocks noGrp="1" noChangeArrowheads="1"/>
          </p:cNvSpPr>
          <p:nvPr>
            <p:ph type="body"/>
          </p:nvPr>
        </p:nvSpPr>
        <p:spPr>
          <a:xfrm>
            <a:off x="914681" y="4343978"/>
            <a:ext cx="5028640" cy="4114512"/>
          </a:xfrm>
          <a:noFill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449"/>
              </a:spcBef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r>
              <a:rPr lang="en-GB" smtClean="0">
                <a:latin typeface="Arial" charset="0"/>
                <a:ea typeface="ＭＳ Ｐゴシック" charset="-128"/>
              </a:rPr>
              <a:t>I use this to remind them where the muscles are - relative to skin, superficial fascia, deep fascia, nerves, blood vessels and bone.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5879" algn="l"/>
                <a:tab pos="913183" algn="l"/>
                <a:tab pos="1370487" algn="l"/>
                <a:tab pos="1827791" algn="l"/>
                <a:tab pos="2285094" algn="l"/>
                <a:tab pos="2742399" algn="l"/>
                <a:tab pos="3199702" algn="l"/>
                <a:tab pos="3657006" algn="l"/>
                <a:tab pos="4114310" algn="l"/>
                <a:tab pos="4570189" algn="l"/>
                <a:tab pos="5027493" algn="l"/>
                <a:tab pos="5484797" algn="l"/>
                <a:tab pos="5942101" algn="l"/>
                <a:tab pos="6399404" algn="l"/>
                <a:tab pos="6856709" algn="l"/>
                <a:tab pos="7314012" algn="l"/>
                <a:tab pos="7771316" algn="l"/>
                <a:tab pos="8228620" algn="l"/>
                <a:tab pos="8684499" algn="l"/>
                <a:tab pos="914180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55879" algn="l"/>
                <a:tab pos="913183" algn="l"/>
                <a:tab pos="1370487" algn="l"/>
                <a:tab pos="1827791" algn="l"/>
                <a:tab pos="2285094" algn="l"/>
                <a:tab pos="2742399" algn="l"/>
                <a:tab pos="3199702" algn="l"/>
                <a:tab pos="3657006" algn="l"/>
                <a:tab pos="4114310" algn="l"/>
                <a:tab pos="4570189" algn="l"/>
                <a:tab pos="5027493" algn="l"/>
                <a:tab pos="5484797" algn="l"/>
                <a:tab pos="5942101" algn="l"/>
                <a:tab pos="6399404" algn="l"/>
                <a:tab pos="6856709" algn="l"/>
                <a:tab pos="7314012" algn="l"/>
                <a:tab pos="7771316" algn="l"/>
                <a:tab pos="8228620" algn="l"/>
                <a:tab pos="8684499" algn="l"/>
                <a:tab pos="914180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55879" algn="l"/>
                <a:tab pos="913183" algn="l"/>
                <a:tab pos="1370487" algn="l"/>
                <a:tab pos="1827791" algn="l"/>
                <a:tab pos="2285094" algn="l"/>
                <a:tab pos="2742399" algn="l"/>
                <a:tab pos="3199702" algn="l"/>
                <a:tab pos="3657006" algn="l"/>
                <a:tab pos="4114310" algn="l"/>
                <a:tab pos="4570189" algn="l"/>
                <a:tab pos="5027493" algn="l"/>
                <a:tab pos="5484797" algn="l"/>
                <a:tab pos="5942101" algn="l"/>
                <a:tab pos="6399404" algn="l"/>
                <a:tab pos="6856709" algn="l"/>
                <a:tab pos="7314012" algn="l"/>
                <a:tab pos="7771316" algn="l"/>
                <a:tab pos="8228620" algn="l"/>
                <a:tab pos="8684499" algn="l"/>
                <a:tab pos="914180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55879" algn="l"/>
                <a:tab pos="913183" algn="l"/>
                <a:tab pos="1370487" algn="l"/>
                <a:tab pos="1827791" algn="l"/>
                <a:tab pos="2285094" algn="l"/>
                <a:tab pos="2742399" algn="l"/>
                <a:tab pos="3199702" algn="l"/>
                <a:tab pos="3657006" algn="l"/>
                <a:tab pos="4114310" algn="l"/>
                <a:tab pos="4570189" algn="l"/>
                <a:tab pos="5027493" algn="l"/>
                <a:tab pos="5484797" algn="l"/>
                <a:tab pos="5942101" algn="l"/>
                <a:tab pos="6399404" algn="l"/>
                <a:tab pos="6856709" algn="l"/>
                <a:tab pos="7314012" algn="l"/>
                <a:tab pos="7771316" algn="l"/>
                <a:tab pos="8228620" algn="l"/>
                <a:tab pos="8684499" algn="l"/>
                <a:tab pos="914180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55879" algn="l"/>
                <a:tab pos="913183" algn="l"/>
                <a:tab pos="1370487" algn="l"/>
                <a:tab pos="1827791" algn="l"/>
                <a:tab pos="2285094" algn="l"/>
                <a:tab pos="2742399" algn="l"/>
                <a:tab pos="3199702" algn="l"/>
                <a:tab pos="3657006" algn="l"/>
                <a:tab pos="4114310" algn="l"/>
                <a:tab pos="4570189" algn="l"/>
                <a:tab pos="5027493" algn="l"/>
                <a:tab pos="5484797" algn="l"/>
                <a:tab pos="5942101" algn="l"/>
                <a:tab pos="6399404" algn="l"/>
                <a:tab pos="6856709" algn="l"/>
                <a:tab pos="7314012" algn="l"/>
                <a:tab pos="7771316" algn="l"/>
                <a:tab pos="8228620" algn="l"/>
                <a:tab pos="8684499" algn="l"/>
                <a:tab pos="914180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5879" algn="l"/>
                <a:tab pos="913183" algn="l"/>
                <a:tab pos="1370487" algn="l"/>
                <a:tab pos="1827791" algn="l"/>
                <a:tab pos="2285094" algn="l"/>
                <a:tab pos="2742399" algn="l"/>
                <a:tab pos="3199702" algn="l"/>
                <a:tab pos="3657006" algn="l"/>
                <a:tab pos="4114310" algn="l"/>
                <a:tab pos="4570189" algn="l"/>
                <a:tab pos="5027493" algn="l"/>
                <a:tab pos="5484797" algn="l"/>
                <a:tab pos="5942101" algn="l"/>
                <a:tab pos="6399404" algn="l"/>
                <a:tab pos="6856709" algn="l"/>
                <a:tab pos="7314012" algn="l"/>
                <a:tab pos="7771316" algn="l"/>
                <a:tab pos="8228620" algn="l"/>
                <a:tab pos="8684499" algn="l"/>
                <a:tab pos="914180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5879" algn="l"/>
                <a:tab pos="913183" algn="l"/>
                <a:tab pos="1370487" algn="l"/>
                <a:tab pos="1827791" algn="l"/>
                <a:tab pos="2285094" algn="l"/>
                <a:tab pos="2742399" algn="l"/>
                <a:tab pos="3199702" algn="l"/>
                <a:tab pos="3657006" algn="l"/>
                <a:tab pos="4114310" algn="l"/>
                <a:tab pos="4570189" algn="l"/>
                <a:tab pos="5027493" algn="l"/>
                <a:tab pos="5484797" algn="l"/>
                <a:tab pos="5942101" algn="l"/>
                <a:tab pos="6399404" algn="l"/>
                <a:tab pos="6856709" algn="l"/>
                <a:tab pos="7314012" algn="l"/>
                <a:tab pos="7771316" algn="l"/>
                <a:tab pos="8228620" algn="l"/>
                <a:tab pos="8684499" algn="l"/>
                <a:tab pos="914180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5879" algn="l"/>
                <a:tab pos="913183" algn="l"/>
                <a:tab pos="1370487" algn="l"/>
                <a:tab pos="1827791" algn="l"/>
                <a:tab pos="2285094" algn="l"/>
                <a:tab pos="2742399" algn="l"/>
                <a:tab pos="3199702" algn="l"/>
                <a:tab pos="3657006" algn="l"/>
                <a:tab pos="4114310" algn="l"/>
                <a:tab pos="4570189" algn="l"/>
                <a:tab pos="5027493" algn="l"/>
                <a:tab pos="5484797" algn="l"/>
                <a:tab pos="5942101" algn="l"/>
                <a:tab pos="6399404" algn="l"/>
                <a:tab pos="6856709" algn="l"/>
                <a:tab pos="7314012" algn="l"/>
                <a:tab pos="7771316" algn="l"/>
                <a:tab pos="8228620" algn="l"/>
                <a:tab pos="8684499" algn="l"/>
                <a:tab pos="914180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5879" algn="l"/>
                <a:tab pos="913183" algn="l"/>
                <a:tab pos="1370487" algn="l"/>
                <a:tab pos="1827791" algn="l"/>
                <a:tab pos="2285094" algn="l"/>
                <a:tab pos="2742399" algn="l"/>
                <a:tab pos="3199702" algn="l"/>
                <a:tab pos="3657006" algn="l"/>
                <a:tab pos="4114310" algn="l"/>
                <a:tab pos="4570189" algn="l"/>
                <a:tab pos="5027493" algn="l"/>
                <a:tab pos="5484797" algn="l"/>
                <a:tab pos="5942101" algn="l"/>
                <a:tab pos="6399404" algn="l"/>
                <a:tab pos="6856709" algn="l"/>
                <a:tab pos="7314012" algn="l"/>
                <a:tab pos="7771316" algn="l"/>
                <a:tab pos="8228620" algn="l"/>
                <a:tab pos="8684499" algn="l"/>
                <a:tab pos="914180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CADC31D1-7FFB-4A45-91AC-F3C346AD0199}" type="slidenum">
              <a:rPr lang="en-GB">
                <a:solidFill>
                  <a:srgbClr val="000000"/>
                </a:solidFill>
                <a:ea typeface="ＭＳ Ｐゴシック" charset="-128"/>
              </a:rPr>
              <a:pPr eaLnBrk="1"/>
              <a:t>60</a:t>
            </a:fld>
            <a:endParaRPr lang="en-GB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1143000" y="685512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endParaRPr lang="en-US" sz="2200">
              <a:ea typeface="ＭＳ Ｐゴシック" charset="-128"/>
            </a:endParaRPr>
          </a:p>
        </p:txBody>
      </p:sp>
      <p:sp>
        <p:nvSpPr>
          <p:cNvPr id="88068" name="Text Box 2"/>
          <p:cNvSpPr>
            <a:spLocks noGrp="1" noChangeArrowheads="1"/>
          </p:cNvSpPr>
          <p:nvPr>
            <p:ph type="body"/>
          </p:nvPr>
        </p:nvSpPr>
        <p:spPr>
          <a:xfrm>
            <a:off x="914681" y="4343978"/>
            <a:ext cx="5028640" cy="4114512"/>
          </a:xfrm>
          <a:noFill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449"/>
              </a:spcBef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r>
              <a:rPr lang="en-GB" smtClean="0">
                <a:latin typeface="Arial" charset="0"/>
                <a:ea typeface="ＭＳ Ｐゴシック" charset="-128"/>
              </a:rPr>
              <a:t>I use this to remind them where the muscles are - relative to skin, superficial fascia, deep fascia, nerves, blood vessels and bone.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BC86CD0B-5131-41F8-A22A-9C379E556564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61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3738"/>
            <a:ext cx="4540250" cy="34067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4"/>
            <a:ext cx="5464269" cy="4092864"/>
          </a:xfrm>
          <a:noFill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BC86CD0B-5131-41F8-A22A-9C379E556564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62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3738"/>
            <a:ext cx="4540250" cy="34067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4"/>
            <a:ext cx="5464269" cy="4092864"/>
          </a:xfrm>
          <a:noFill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C4E7-33FF-4B9C-9E2B-7AED9C62B965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63896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C4E7-33FF-4B9C-9E2B-7AED9C62B965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63896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C4E7-33FF-4B9C-9E2B-7AED9C62B965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63896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C4E7-33FF-4B9C-9E2B-7AED9C62B965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6389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C4E7-33FF-4B9C-9E2B-7AED9C62B9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63896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C4E7-33FF-4B9C-9E2B-7AED9C62B965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63896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C4E7-33FF-4B9C-9E2B-7AED9C62B965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63896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C4E7-33FF-4B9C-9E2B-7AED9C62B965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63896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C4E7-33FF-4B9C-9E2B-7AED9C62B965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63896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C4E7-33FF-4B9C-9E2B-7AED9C62B965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63896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C4E7-33FF-4B9C-9E2B-7AED9C62B965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63896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C4E7-33FF-4B9C-9E2B-7AED9C62B965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63896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C4E7-33FF-4B9C-9E2B-7AED9C62B965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6389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C4E7-33FF-4B9C-9E2B-7AED9C62B96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6389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C4E7-33FF-4B9C-9E2B-7AED9C62B96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6389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C4E7-33FF-4B9C-9E2B-7AED9C62B96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6389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C4E7-33FF-4B9C-9E2B-7AED9C62B96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6389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C4E7-33FF-4B9C-9E2B-7AED9C62B96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6389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C4E7-33FF-4B9C-9E2B-7AED9C62B96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638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563E-1A45-4E61-A61C-48258BB7A91F}" type="datetimeFigureOut">
              <a:rPr lang="en-US" smtClean="0"/>
              <a:pPr/>
              <a:t>4/18/13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D7E7-BCF9-4BE7-89E9-421666D95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563E-1A45-4E61-A61C-48258BB7A91F}" type="datetimeFigureOut">
              <a:rPr lang="en-US" smtClean="0"/>
              <a:pPr/>
              <a:t>4/18/13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D7E7-BCF9-4BE7-89E9-421666D95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563E-1A45-4E61-A61C-48258BB7A91F}" type="datetimeFigureOut">
              <a:rPr lang="en-US" smtClean="0"/>
              <a:pPr/>
              <a:t>4/18/13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D7E7-BCF9-4BE7-89E9-421666D95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563E-1A45-4E61-A61C-48258BB7A91F}" type="datetimeFigureOut">
              <a:rPr lang="en-US" smtClean="0"/>
              <a:pPr/>
              <a:t>4/18/13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D7E7-BCF9-4BE7-89E9-421666D95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563E-1A45-4E61-A61C-48258BB7A91F}" type="datetimeFigureOut">
              <a:rPr lang="en-US" smtClean="0"/>
              <a:pPr/>
              <a:t>4/18/13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D7E7-BCF9-4BE7-89E9-421666D95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563E-1A45-4E61-A61C-48258BB7A91F}" type="datetimeFigureOut">
              <a:rPr lang="en-US" smtClean="0"/>
              <a:pPr/>
              <a:t>4/18/13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D7E7-BCF9-4BE7-89E9-421666D95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563E-1A45-4E61-A61C-48258BB7A91F}" type="datetimeFigureOut">
              <a:rPr lang="en-US" smtClean="0"/>
              <a:pPr/>
              <a:t>4/18/13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D7E7-BCF9-4BE7-89E9-421666D95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563E-1A45-4E61-A61C-48258BB7A91F}" type="datetimeFigureOut">
              <a:rPr lang="en-US" smtClean="0"/>
              <a:pPr/>
              <a:t>4/18/13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D7E7-BCF9-4BE7-89E9-421666D95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563E-1A45-4E61-A61C-48258BB7A91F}" type="datetimeFigureOut">
              <a:rPr lang="en-US" smtClean="0"/>
              <a:pPr/>
              <a:t>4/18/13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D7E7-BCF9-4BE7-89E9-421666D95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563E-1A45-4E61-A61C-48258BB7A91F}" type="datetimeFigureOut">
              <a:rPr lang="en-US" smtClean="0"/>
              <a:pPr/>
              <a:t>4/18/13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D7E7-BCF9-4BE7-89E9-421666D95F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563E-1A45-4E61-A61C-48258BB7A91F}" type="datetimeFigureOut">
              <a:rPr lang="en-US" smtClean="0"/>
              <a:pPr/>
              <a:t>4/18/13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59D7E7-BCF9-4BE7-89E9-421666D95F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959D7E7-BCF9-4BE7-89E9-421666D95F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E2C563E-1A45-4E61-A61C-48258BB7A91F}" type="datetimeFigureOut">
              <a:rPr lang="en-US" smtClean="0"/>
              <a:pPr/>
              <a:t>4/18/13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24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8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0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6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1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6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2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2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3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6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6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4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5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3657600"/>
            <a:ext cx="8458200" cy="2593975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Anatomy and Kinesiology of the Shoulder Girdle</a:t>
            </a:r>
            <a:endParaRPr lang="en-US" sz="3200" b="0" u="sng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021002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3" b="51432"/>
          <a:stretch/>
        </p:blipFill>
        <p:spPr bwMode="auto">
          <a:xfrm>
            <a:off x="1477215" y="1066800"/>
            <a:ext cx="568558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01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44481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err="1" smtClean="0"/>
              <a:t>Teres</a:t>
            </a:r>
            <a:r>
              <a:rPr lang="en-US" sz="3200" u="sng" dirty="0" smtClean="0"/>
              <a:t> Minor</a:t>
            </a:r>
            <a:endParaRPr lang="en-US" sz="3200" u="sng" dirty="0"/>
          </a:p>
          <a:p>
            <a:endParaRPr lang="en-US" sz="2000" dirty="0"/>
          </a:p>
          <a:p>
            <a:r>
              <a:rPr lang="en-US" sz="2000" dirty="0"/>
              <a:t>Origin: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Upper axillary border of the scapula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Insertion: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Greater tubercle of the </a:t>
            </a:r>
            <a:r>
              <a:rPr lang="en-US" sz="2000" dirty="0" err="1" smtClean="0"/>
              <a:t>humerus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(inferior facet)</a:t>
            </a:r>
          </a:p>
          <a:p>
            <a:endParaRPr lang="en-US" sz="2000" dirty="0"/>
          </a:p>
          <a:p>
            <a:r>
              <a:rPr lang="en-US" sz="2000" dirty="0"/>
              <a:t>Actions: </a:t>
            </a:r>
            <a:endParaRPr lang="en-US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Shoulder lateral rotation</a:t>
            </a:r>
            <a:endParaRPr lang="en-US" sz="2000" dirty="0"/>
          </a:p>
        </p:txBody>
      </p:sp>
      <p:pic>
        <p:nvPicPr>
          <p:cNvPr id="8" name="Picture 7" descr="021054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6286" t="-1" r="140" b="5599"/>
          <a:stretch/>
        </p:blipFill>
        <p:spPr bwMode="auto">
          <a:xfrm>
            <a:off x="4641249" y="762001"/>
            <a:ext cx="3659008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97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44481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err="1" smtClean="0"/>
              <a:t>Teres</a:t>
            </a:r>
            <a:r>
              <a:rPr lang="en-US" sz="3200" u="sng" dirty="0" smtClean="0"/>
              <a:t> Minor</a:t>
            </a:r>
            <a:endParaRPr lang="en-US" sz="3200" u="sng" dirty="0"/>
          </a:p>
          <a:p>
            <a:endParaRPr lang="en-US" sz="2000" dirty="0"/>
          </a:p>
          <a:p>
            <a:r>
              <a:rPr lang="en-US" sz="2000" dirty="0"/>
              <a:t>Origin: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Upper axillary border of the scapula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Insertion: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Greater tubercle of the </a:t>
            </a:r>
            <a:r>
              <a:rPr lang="en-US" sz="2000" dirty="0" err="1" smtClean="0"/>
              <a:t>humerus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(inferior facet)</a:t>
            </a:r>
          </a:p>
          <a:p>
            <a:endParaRPr lang="en-US" sz="2000" dirty="0"/>
          </a:p>
          <a:p>
            <a:r>
              <a:rPr lang="en-US" sz="2000" dirty="0"/>
              <a:t>Actions: </a:t>
            </a:r>
            <a:endParaRPr lang="en-US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Shoulder lateral rotation</a:t>
            </a:r>
            <a:endParaRPr lang="en-US" sz="2000" dirty="0"/>
          </a:p>
        </p:txBody>
      </p:sp>
      <p:pic>
        <p:nvPicPr>
          <p:cNvPr id="5" name="Picture 6" descr="021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5453" t="356" r="9348" b="59164"/>
          <a:stretch>
            <a:fillRect/>
          </a:stretch>
        </p:blipFill>
        <p:spPr bwMode="auto">
          <a:xfrm>
            <a:off x="4724400" y="914400"/>
            <a:ext cx="2486880" cy="331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91255" y="2553502"/>
            <a:ext cx="161454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Lateral rotation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1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444817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err="1" smtClean="0"/>
              <a:t>Subscapularis</a:t>
            </a:r>
            <a:endParaRPr lang="en-US" sz="3200" u="sng" dirty="0"/>
          </a:p>
          <a:p>
            <a:endParaRPr lang="en-US" sz="2000" dirty="0"/>
          </a:p>
          <a:p>
            <a:r>
              <a:rPr lang="en-US" sz="2000" dirty="0"/>
              <a:t>Origin: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Subscapular fossa of the scapula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Insertion: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Lesser tubercle of the </a:t>
            </a:r>
            <a:r>
              <a:rPr lang="en-US" sz="2000" dirty="0" err="1" smtClean="0"/>
              <a:t>humerus</a:t>
            </a:r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000" dirty="0"/>
              <a:t>Actions: </a:t>
            </a:r>
            <a:endParaRPr lang="en-US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Shoulder medial rotation</a:t>
            </a:r>
            <a:endParaRPr lang="en-US" sz="2000" dirty="0"/>
          </a:p>
        </p:txBody>
      </p:sp>
      <p:pic>
        <p:nvPicPr>
          <p:cNvPr id="9" name="Picture 8" descr="021055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1144" b="5980"/>
          <a:stretch/>
        </p:blipFill>
        <p:spPr bwMode="auto">
          <a:xfrm>
            <a:off x="4641249" y="762001"/>
            <a:ext cx="3659008" cy="477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14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444817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err="1" smtClean="0"/>
              <a:t>Subscapularis</a:t>
            </a:r>
            <a:endParaRPr lang="en-US" sz="3200" u="sng" dirty="0"/>
          </a:p>
          <a:p>
            <a:endParaRPr lang="en-US" sz="2000" dirty="0"/>
          </a:p>
          <a:p>
            <a:r>
              <a:rPr lang="en-US" sz="2000" dirty="0"/>
              <a:t>Origin: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Subscapular fossa of the scapula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Insertion: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Lesser tubercle of the </a:t>
            </a:r>
            <a:r>
              <a:rPr lang="en-US" sz="2000" dirty="0" err="1" smtClean="0"/>
              <a:t>humerus</a:t>
            </a:r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000" dirty="0"/>
              <a:t>Actions: </a:t>
            </a:r>
            <a:endParaRPr lang="en-US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Shoulder medial rotation</a:t>
            </a:r>
            <a:endParaRPr lang="en-US" sz="2000" dirty="0"/>
          </a:p>
        </p:txBody>
      </p:sp>
      <p:pic>
        <p:nvPicPr>
          <p:cNvPr id="5" name="Picture 6" descr="021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5453" t="356" r="9348" b="59164"/>
          <a:stretch>
            <a:fillRect/>
          </a:stretch>
        </p:blipFill>
        <p:spPr bwMode="auto">
          <a:xfrm>
            <a:off x="5818920" y="1027898"/>
            <a:ext cx="2486880" cy="331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99720" y="2466347"/>
            <a:ext cx="161454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Medial rotation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97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1048a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" t="-1" r="49306" b="35316"/>
          <a:stretch/>
        </p:blipFill>
        <p:spPr bwMode="auto">
          <a:xfrm>
            <a:off x="420107" y="1143000"/>
            <a:ext cx="4267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pPr algn="ctr"/>
            <a:r>
              <a:rPr lang="en-US" sz="3200" u="sng" dirty="0" smtClean="0"/>
              <a:t>Rotator Cuff</a:t>
            </a:r>
            <a:endParaRPr lang="en-US" sz="32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849383" y="1992868"/>
            <a:ext cx="162095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Supraspinatus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29707" y="2343090"/>
            <a:ext cx="151996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Infraspinatus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181290"/>
            <a:ext cx="159505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dirty="0" err="1" smtClean="0"/>
              <a:t>Teres</a:t>
            </a:r>
            <a:r>
              <a:rPr lang="en-US" sz="2000" dirty="0" smtClean="0"/>
              <a:t> Major)</a:t>
            </a:r>
            <a:endParaRPr lang="en-US" sz="2000" dirty="0"/>
          </a:p>
        </p:txBody>
      </p:sp>
      <p:pic>
        <p:nvPicPr>
          <p:cNvPr id="10" name="Picture 9" descr="021048b"/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3763" r="7622" b="30602"/>
          <a:stretch/>
        </p:blipFill>
        <p:spPr bwMode="auto">
          <a:xfrm>
            <a:off x="4976812" y="1143000"/>
            <a:ext cx="317658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77000" y="2330907"/>
            <a:ext cx="160653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Subscapularis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670070" y="6477000"/>
            <a:ext cx="170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Posterior View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835447" y="6477000"/>
            <a:ext cx="165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Anterior View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97004" y="2876490"/>
            <a:ext cx="110799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	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" y="5314890"/>
            <a:ext cx="209544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dirty="0" err="1" smtClean="0"/>
              <a:t>Latissimus</a:t>
            </a:r>
            <a:r>
              <a:rPr lang="en-US" sz="2000" dirty="0" smtClean="0"/>
              <a:t> </a:t>
            </a:r>
            <a:r>
              <a:rPr lang="en-US" sz="2000" dirty="0" err="1" smtClean="0"/>
              <a:t>Dorsi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01727" y="5514945"/>
            <a:ext cx="522519" cy="2000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0107" y="2800290"/>
            <a:ext cx="143956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Teres</a:t>
            </a:r>
            <a:r>
              <a:rPr lang="en-US" sz="2000" dirty="0" smtClean="0"/>
              <a:t> Minor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66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u="sng" dirty="0" smtClean="0"/>
              <a:t>Two other new muscles</a:t>
            </a:r>
            <a:endParaRPr lang="en-US" sz="3200" u="sng" dirty="0"/>
          </a:p>
        </p:txBody>
      </p:sp>
      <p:pic>
        <p:nvPicPr>
          <p:cNvPr id="3" name="Picture 2" descr="021042b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5408" b="18239"/>
          <a:stretch/>
        </p:blipFill>
        <p:spPr bwMode="auto">
          <a:xfrm>
            <a:off x="838200" y="1950720"/>
            <a:ext cx="6800850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2057400"/>
            <a:ext cx="203132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lvl="1"/>
            <a:r>
              <a:rPr lang="en-US" sz="2000" dirty="0" smtClean="0"/>
              <a:t>		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2419290"/>
            <a:ext cx="18822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Pectoralis</a:t>
            </a:r>
            <a:r>
              <a:rPr lang="en-US" sz="2000" dirty="0" smtClean="0"/>
              <a:t> Major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321475" y="1809690"/>
            <a:ext cx="203132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lvl="1"/>
            <a:r>
              <a:rPr lang="en-US" sz="2000" dirty="0" smtClean="0"/>
              <a:t>		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2038290"/>
            <a:ext cx="194021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Serratus</a:t>
            </a:r>
            <a:r>
              <a:rPr lang="en-US" sz="2000" dirty="0" smtClean="0"/>
              <a:t> Anterior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6696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444817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err="1" smtClean="0"/>
              <a:t>Serratus</a:t>
            </a:r>
            <a:r>
              <a:rPr lang="en-US" sz="3200" u="sng" dirty="0" smtClean="0"/>
              <a:t> Anterior</a:t>
            </a:r>
            <a:endParaRPr lang="en-US" sz="3200" u="sng" dirty="0"/>
          </a:p>
          <a:p>
            <a:endParaRPr lang="en-US" sz="2000" dirty="0"/>
          </a:p>
          <a:p>
            <a:r>
              <a:rPr lang="en-US" sz="2000" dirty="0"/>
              <a:t>Origin: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Ribs 1-9, outer surfaces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Insertion: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Vertebral border of the scapula</a:t>
            </a:r>
          </a:p>
          <a:p>
            <a:pPr lvl="1"/>
            <a:endParaRPr lang="en-US" sz="2000" dirty="0"/>
          </a:p>
          <a:p>
            <a:r>
              <a:rPr lang="en-US" sz="2000" dirty="0"/>
              <a:t>Actions: </a:t>
            </a:r>
            <a:endParaRPr lang="en-US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Scapular depression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Scapular abduction/protraction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Scapular upward rotation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Holds the scapula to the thorax</a:t>
            </a:r>
          </a:p>
        </p:txBody>
      </p:sp>
      <p:pic>
        <p:nvPicPr>
          <p:cNvPr id="8" name="Picture 7" descr="021046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" r="53201" b="12471"/>
          <a:stretch/>
        </p:blipFill>
        <p:spPr bwMode="auto">
          <a:xfrm>
            <a:off x="4663440" y="762000"/>
            <a:ext cx="3566160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91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21046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0000" r="-399" b="12471"/>
          <a:stretch/>
        </p:blipFill>
        <p:spPr bwMode="auto">
          <a:xfrm>
            <a:off x="4572000" y="655320"/>
            <a:ext cx="3840480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304800"/>
            <a:ext cx="444817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err="1" smtClean="0"/>
              <a:t>Serratus</a:t>
            </a:r>
            <a:r>
              <a:rPr lang="en-US" sz="3200" u="sng" dirty="0" smtClean="0"/>
              <a:t> Anterior</a:t>
            </a:r>
            <a:endParaRPr lang="en-US" sz="3200" u="sng" dirty="0"/>
          </a:p>
          <a:p>
            <a:endParaRPr lang="en-US" sz="2000" dirty="0"/>
          </a:p>
          <a:p>
            <a:r>
              <a:rPr lang="en-US" sz="2000" dirty="0"/>
              <a:t>Origin: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Ribs 1-9, outer surfaces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Insertion: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Vertebral border of the scapula</a:t>
            </a:r>
          </a:p>
          <a:p>
            <a:pPr lvl="1"/>
            <a:endParaRPr lang="en-US" sz="2000" dirty="0"/>
          </a:p>
          <a:p>
            <a:r>
              <a:rPr lang="en-US" sz="2000" dirty="0"/>
              <a:t>Actions: </a:t>
            </a:r>
            <a:endParaRPr lang="en-US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Scapular depression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Scapular abduction/protraction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Scapular upward rotation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Holds the scapula to the thorax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96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304800"/>
            <a:ext cx="444817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err="1" smtClean="0"/>
              <a:t>Serratus</a:t>
            </a:r>
            <a:r>
              <a:rPr lang="en-US" sz="3200" u="sng" dirty="0" smtClean="0"/>
              <a:t> Anterior</a:t>
            </a:r>
            <a:endParaRPr lang="en-US" sz="3200" u="sng" dirty="0"/>
          </a:p>
          <a:p>
            <a:endParaRPr lang="en-US" sz="2000" dirty="0"/>
          </a:p>
          <a:p>
            <a:r>
              <a:rPr lang="en-US" sz="2000" dirty="0"/>
              <a:t>Origin: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Ribs 1-9, outer surfaces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Insertion: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Vertebral border of the scapula</a:t>
            </a:r>
          </a:p>
          <a:p>
            <a:pPr lvl="1"/>
            <a:endParaRPr lang="en-US" sz="2000" dirty="0"/>
          </a:p>
          <a:p>
            <a:r>
              <a:rPr lang="en-US" sz="2000" dirty="0"/>
              <a:t>Actions: </a:t>
            </a:r>
            <a:endParaRPr lang="en-US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Scapular depression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Scapular abduction/protraction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Scapular upward rotation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Holds the scapula to the thorax</a:t>
            </a:r>
          </a:p>
        </p:txBody>
      </p:sp>
      <p:pic>
        <p:nvPicPr>
          <p:cNvPr id="8" name="Picture 7" descr="021034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6512" b="11629"/>
          <a:stretch/>
        </p:blipFill>
        <p:spPr bwMode="auto">
          <a:xfrm>
            <a:off x="5156995" y="178587"/>
            <a:ext cx="2282030" cy="18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3988" y="609600"/>
            <a:ext cx="1223412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Depression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021035"/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0286" t="42240" r="-826" b="11171"/>
          <a:stretch/>
        </p:blipFill>
        <p:spPr bwMode="auto">
          <a:xfrm>
            <a:off x="6164160" y="2514600"/>
            <a:ext cx="1760640" cy="21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0210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1601" t="44951" r="-401" b="13121"/>
          <a:stretch/>
        </p:blipFill>
        <p:spPr bwMode="auto">
          <a:xfrm>
            <a:off x="4191000" y="4447311"/>
            <a:ext cx="1931991" cy="23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64849" y="2297668"/>
            <a:ext cx="236475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Abduction / Protraction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19342" y="4659868"/>
            <a:ext cx="178125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Upward Rotation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07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44481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err="1" smtClean="0"/>
              <a:t>Pectoralis</a:t>
            </a:r>
            <a:r>
              <a:rPr lang="en-US" sz="3200" u="sng" dirty="0" smtClean="0"/>
              <a:t> Minor</a:t>
            </a:r>
            <a:endParaRPr lang="en-US" sz="3200" u="sng" dirty="0"/>
          </a:p>
          <a:p>
            <a:endParaRPr lang="en-US" sz="2000" dirty="0"/>
          </a:p>
          <a:p>
            <a:r>
              <a:rPr lang="en-US" sz="2000" dirty="0"/>
              <a:t>Origin: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Ribs 3-5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Insertion: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Coracoid process of the scapula</a:t>
            </a:r>
          </a:p>
          <a:p>
            <a:pPr lvl="1"/>
            <a:endParaRPr lang="en-US" sz="2000" dirty="0"/>
          </a:p>
          <a:p>
            <a:r>
              <a:rPr lang="en-US" sz="2000" dirty="0"/>
              <a:t>Actions: </a:t>
            </a:r>
            <a:endParaRPr lang="en-US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Scapular depression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Scapular abduction/protraction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Scapular downward rotation</a:t>
            </a:r>
            <a:endParaRPr lang="en-US" sz="2000" dirty="0"/>
          </a:p>
        </p:txBody>
      </p:sp>
      <p:pic>
        <p:nvPicPr>
          <p:cNvPr id="13" name="Picture 12" descr="021047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" t="16018" r="34952" b="5910"/>
          <a:stretch/>
        </p:blipFill>
        <p:spPr bwMode="auto">
          <a:xfrm>
            <a:off x="4600575" y="381000"/>
            <a:ext cx="3236595" cy="60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727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0" u="sng" cap="none" dirty="0" smtClean="0"/>
              <a:t>Lesson Plan: </a:t>
            </a:r>
            <a:br>
              <a:rPr lang="en-US" sz="3200" b="0" u="sng" cap="none" dirty="0" smtClean="0"/>
            </a:br>
            <a:r>
              <a:rPr lang="en-US" sz="3200" u="sng" dirty="0" smtClean="0"/>
              <a:t>40a  Anatomy and Kinesiology of the Shoulder Girdle</a:t>
            </a:r>
            <a:endParaRPr lang="en-US" sz="3200" b="0" u="sng" cap="none" dirty="0"/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 minutes:	Breath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Arrival and Attendance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20 minutes:	New Muscles: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otator cuff muscles,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pectoralis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minor, 				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serratus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anterior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15 minutes: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Scapulothoracic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Agonists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15 minutes: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Glenohumeral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Agonists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998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44481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err="1" smtClean="0"/>
              <a:t>Pectoralis</a:t>
            </a:r>
            <a:r>
              <a:rPr lang="en-US" sz="3200" u="sng" dirty="0" smtClean="0"/>
              <a:t> Minor</a:t>
            </a:r>
            <a:endParaRPr lang="en-US" sz="3200" u="sng" dirty="0"/>
          </a:p>
          <a:p>
            <a:endParaRPr lang="en-US" sz="2000" dirty="0"/>
          </a:p>
          <a:p>
            <a:r>
              <a:rPr lang="en-US" sz="2000" dirty="0"/>
              <a:t>Origin: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Ribs 3-5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Insertion: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Coracoid process of the scapula</a:t>
            </a:r>
          </a:p>
          <a:p>
            <a:pPr lvl="1"/>
            <a:endParaRPr lang="en-US" sz="2000" dirty="0"/>
          </a:p>
          <a:p>
            <a:r>
              <a:rPr lang="en-US" sz="2000" dirty="0"/>
              <a:t>Actions: </a:t>
            </a:r>
            <a:endParaRPr lang="en-US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Scapular depression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Scapular abduction/protraction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Scapular downward rotation</a:t>
            </a:r>
            <a:endParaRPr lang="en-US" sz="2000" dirty="0"/>
          </a:p>
        </p:txBody>
      </p:sp>
      <p:pic>
        <p:nvPicPr>
          <p:cNvPr id="7" name="Picture 6" descr="021034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6512" b="11629"/>
          <a:stretch/>
        </p:blipFill>
        <p:spPr bwMode="auto">
          <a:xfrm>
            <a:off x="5156995" y="178587"/>
            <a:ext cx="2282030" cy="18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3988" y="609600"/>
            <a:ext cx="1223412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Depression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021035"/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0286" t="42240" r="-826" b="11171"/>
          <a:stretch/>
        </p:blipFill>
        <p:spPr bwMode="auto">
          <a:xfrm>
            <a:off x="6164160" y="2514600"/>
            <a:ext cx="1760640" cy="21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0210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1601" t="44951" r="-401" b="13121"/>
          <a:stretch/>
        </p:blipFill>
        <p:spPr bwMode="auto">
          <a:xfrm>
            <a:off x="4191000" y="4447311"/>
            <a:ext cx="1931991" cy="23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64849" y="2297668"/>
            <a:ext cx="236475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Abduction / Protraction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6248400"/>
            <a:ext cx="206338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Downward Rotation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11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0" u="sng" cap="none" dirty="0" err="1" smtClean="0">
                <a:latin typeface="Times New Roman" pitchFamily="18" charset="0"/>
                <a:cs typeface="Times New Roman" pitchFamily="18" charset="0"/>
              </a:rPr>
              <a:t>Scapulothoracic</a:t>
            </a:r>
            <a:r>
              <a:rPr lang="en-US" sz="3200" b="0" u="sng" cap="none" dirty="0" smtClean="0">
                <a:latin typeface="Times New Roman" pitchFamily="18" charset="0"/>
                <a:cs typeface="Times New Roman" pitchFamily="18" charset="0"/>
              </a:rPr>
              <a:t> Joint Muscles</a:t>
            </a:r>
            <a:endParaRPr lang="en-US" sz="3200" b="0" u="sng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 smtClean="0"/>
              <a:t>Trapezius</a:t>
            </a:r>
          </a:p>
          <a:p>
            <a:pPr marL="114300" indent="0">
              <a:buNone/>
            </a:pPr>
            <a:r>
              <a:rPr lang="en-US" sz="2000" dirty="0" err="1" smtClean="0"/>
              <a:t>Levator</a:t>
            </a:r>
            <a:r>
              <a:rPr lang="en-US" sz="2000" dirty="0" smtClean="0"/>
              <a:t> Scapula</a:t>
            </a:r>
          </a:p>
          <a:p>
            <a:pPr marL="114300" indent="0">
              <a:buNone/>
            </a:pPr>
            <a:r>
              <a:rPr lang="en-US" sz="2000" dirty="0" smtClean="0"/>
              <a:t>Rhomboids</a:t>
            </a:r>
            <a:endParaRPr lang="en-US" sz="2000" dirty="0"/>
          </a:p>
          <a:p>
            <a:pPr marL="114300" indent="0">
              <a:buNone/>
            </a:pPr>
            <a:r>
              <a:rPr lang="en-US" sz="2000" dirty="0" err="1" smtClean="0"/>
              <a:t>Serratus</a:t>
            </a:r>
            <a:r>
              <a:rPr lang="en-US" sz="2000" dirty="0" smtClean="0"/>
              <a:t> Anterior</a:t>
            </a:r>
          </a:p>
          <a:p>
            <a:pPr marL="114300" indent="0">
              <a:buNone/>
            </a:pPr>
            <a:r>
              <a:rPr lang="en-US" sz="2000" dirty="0" err="1" smtClean="0"/>
              <a:t>Pectoralis</a:t>
            </a:r>
            <a:r>
              <a:rPr lang="en-US" sz="2000" dirty="0" smtClean="0"/>
              <a:t> Minor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97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21042a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8754"/>
          <a:stretch/>
        </p:blipFill>
        <p:spPr bwMode="auto">
          <a:xfrm>
            <a:off x="2209800" y="1383268"/>
            <a:ext cx="4217939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60971" y="2831068"/>
            <a:ext cx="10870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Trapezius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537936"/>
            <a:ext cx="16914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Levator</a:t>
            </a:r>
            <a:r>
              <a:rPr lang="en-US" dirty="0" smtClean="0"/>
              <a:t> Scapula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2995136"/>
            <a:ext cx="12490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Rhomboids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5498068"/>
            <a:ext cx="17684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Serratus</a:t>
            </a:r>
            <a:r>
              <a:rPr lang="en-US" dirty="0" smtClean="0"/>
              <a:t> Anterior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22441" y="6183868"/>
            <a:ext cx="15580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Posterior View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Scapulothoracic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Joint Muscles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2921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Scapulothoracic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Joint Muscles</a:t>
            </a:r>
            <a:endParaRPr lang="en-US" sz="3200" u="sng" dirty="0"/>
          </a:p>
        </p:txBody>
      </p:sp>
      <p:pic>
        <p:nvPicPr>
          <p:cNvPr id="10" name="Picture 9" descr="021042b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" b="9549"/>
          <a:stretch/>
        </p:blipFill>
        <p:spPr bwMode="auto">
          <a:xfrm>
            <a:off x="1611963" y="1524000"/>
            <a:ext cx="5413612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8439" y="2678668"/>
            <a:ext cx="17299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Pectoralis</a:t>
            </a:r>
            <a:r>
              <a:rPr lang="en-US" dirty="0" smtClean="0"/>
              <a:t> Minor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2373868"/>
            <a:ext cx="17684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Serratus</a:t>
            </a:r>
            <a:r>
              <a:rPr lang="en-US" dirty="0" smtClean="0"/>
              <a:t> Anterior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32371" y="2297668"/>
            <a:ext cx="10870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Trapezius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08911" y="1828800"/>
            <a:ext cx="16914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Levator</a:t>
            </a:r>
            <a:r>
              <a:rPr lang="en-US" dirty="0" smtClean="0"/>
              <a:t> Scapula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22441" y="6183868"/>
            <a:ext cx="15067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Anterior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7566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0" u="sng" cap="none" dirty="0" smtClean="0">
                <a:latin typeface="Times New Roman" pitchFamily="18" charset="0"/>
                <a:cs typeface="Times New Roman" pitchFamily="18" charset="0"/>
              </a:rPr>
              <a:t>Agonists of the </a:t>
            </a:r>
            <a:r>
              <a:rPr lang="en-US" sz="3200" b="0" u="sng" cap="none" dirty="0" err="1" smtClean="0">
                <a:latin typeface="Times New Roman" pitchFamily="18" charset="0"/>
                <a:cs typeface="Times New Roman" pitchFamily="18" charset="0"/>
              </a:rPr>
              <a:t>Scapulothoracic</a:t>
            </a:r>
            <a:r>
              <a:rPr lang="en-US" sz="3200" b="0" u="sng" cap="none" dirty="0" smtClean="0">
                <a:latin typeface="Times New Roman" pitchFamily="18" charset="0"/>
                <a:cs typeface="Times New Roman" pitchFamily="18" charset="0"/>
              </a:rPr>
              <a:t> Joint</a:t>
            </a:r>
            <a:endParaRPr lang="en-US" sz="3200" b="0" u="sng" cap="none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75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u="sng" dirty="0"/>
              <a:t>Agonists </a:t>
            </a:r>
            <a:r>
              <a:rPr lang="en-US" sz="3200" u="sng" dirty="0" smtClean="0"/>
              <a:t>of the </a:t>
            </a:r>
            <a:r>
              <a:rPr lang="en-US" sz="3200" u="sng" dirty="0" err="1" smtClean="0"/>
              <a:t>Scapulothoracic</a:t>
            </a:r>
            <a:r>
              <a:rPr lang="en-US" sz="3200" u="sng" dirty="0" smtClean="0"/>
              <a:t> Joint</a:t>
            </a:r>
            <a:endParaRPr lang="en-US" sz="3200" u="sng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400" b="0" u="sng" dirty="0" smtClean="0"/>
              <a:t>Depression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Lower Trapezius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err="1" smtClean="0"/>
              <a:t>Serratus</a:t>
            </a:r>
            <a:r>
              <a:rPr lang="en-US" sz="2000" dirty="0" smtClean="0"/>
              <a:t> Anterior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err="1" smtClean="0"/>
              <a:t>Pectoralis</a:t>
            </a:r>
            <a:r>
              <a:rPr lang="en-US" sz="2000" dirty="0" smtClean="0"/>
              <a:t> Minor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sz="2400" b="0" u="sng" dirty="0" smtClean="0"/>
              <a:t>Elevation</a:t>
            </a:r>
            <a:endParaRPr lang="en-US" b="0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000" dirty="0"/>
              <a:t>Upper </a:t>
            </a:r>
            <a:r>
              <a:rPr lang="en-US" sz="2000" dirty="0" smtClean="0"/>
              <a:t>Trapezius</a:t>
            </a:r>
            <a:endParaRPr lang="en-US" sz="2000" dirty="0"/>
          </a:p>
          <a:p>
            <a:pPr marL="571500" indent="-457200">
              <a:buFont typeface="+mj-lt"/>
              <a:buAutoNum type="arabicPeriod"/>
            </a:pPr>
            <a:r>
              <a:rPr lang="en-US" sz="2000" dirty="0" err="1"/>
              <a:t>Levator</a:t>
            </a:r>
            <a:r>
              <a:rPr lang="en-US" sz="2000" dirty="0"/>
              <a:t> </a:t>
            </a:r>
            <a:r>
              <a:rPr lang="en-US" sz="2000" dirty="0" smtClean="0"/>
              <a:t>Scapula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/>
              <a:t>Rhomboids</a:t>
            </a:r>
          </a:p>
          <a:p>
            <a:pPr marL="571500" indent="-45720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9" name="Picture 8" descr="021034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6512" b="11629"/>
          <a:stretch/>
        </p:blipFill>
        <p:spPr bwMode="auto">
          <a:xfrm>
            <a:off x="1676400" y="3429000"/>
            <a:ext cx="4205288" cy="341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5220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u="sng" dirty="0"/>
              <a:t>Agonists </a:t>
            </a:r>
            <a:r>
              <a:rPr lang="en-US" sz="3200" u="sng" dirty="0" smtClean="0"/>
              <a:t>of the </a:t>
            </a:r>
            <a:r>
              <a:rPr lang="en-US" sz="3200" u="sng" dirty="0" err="1" smtClean="0"/>
              <a:t>Scapulothoracic</a:t>
            </a:r>
            <a:r>
              <a:rPr lang="en-US" sz="3200" u="sng" dirty="0" smtClean="0"/>
              <a:t> Joint</a:t>
            </a:r>
            <a:endParaRPr lang="en-US" sz="3200" u="sng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400" b="0" u="sng" dirty="0" smtClean="0"/>
              <a:t>Depression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Lower Trapezius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err="1" smtClean="0"/>
              <a:t>Serratus</a:t>
            </a:r>
            <a:r>
              <a:rPr lang="en-US" sz="2000" dirty="0" smtClean="0"/>
              <a:t> Anterior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err="1" smtClean="0"/>
              <a:t>Pectoralis</a:t>
            </a:r>
            <a:r>
              <a:rPr lang="en-US" sz="2000" dirty="0" smtClean="0"/>
              <a:t> Minor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sz="2400" b="0" u="sng" dirty="0" smtClean="0"/>
              <a:t>Elevation</a:t>
            </a:r>
            <a:endParaRPr lang="en-US" b="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96498" y="3429000"/>
            <a:ext cx="2104502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200" y="3429000"/>
            <a:ext cx="2819058" cy="335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971800" y="3429000"/>
            <a:ext cx="2322226" cy="3352800"/>
          </a:xfrm>
          <a:prstGeom prst="rect">
            <a:avLst/>
          </a:prstGeom>
        </p:spPr>
      </p:pic>
      <p:sp>
        <p:nvSpPr>
          <p:cNvPr id="12" name="Content Placeholder 7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000" dirty="0"/>
              <a:t>Upper </a:t>
            </a:r>
            <a:r>
              <a:rPr lang="en-US" sz="2000" dirty="0" smtClean="0"/>
              <a:t>Trapezius</a:t>
            </a:r>
            <a:endParaRPr lang="en-US" sz="2000" dirty="0"/>
          </a:p>
          <a:p>
            <a:pPr marL="571500" indent="-457200">
              <a:buFont typeface="+mj-lt"/>
              <a:buAutoNum type="arabicPeriod"/>
            </a:pPr>
            <a:r>
              <a:rPr lang="en-US" sz="2000" dirty="0" err="1"/>
              <a:t>Levator</a:t>
            </a:r>
            <a:r>
              <a:rPr lang="en-US" sz="2000" dirty="0"/>
              <a:t> </a:t>
            </a:r>
            <a:r>
              <a:rPr lang="en-US" sz="2000" dirty="0" smtClean="0"/>
              <a:t>Scapula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/>
              <a:t>Rhomboids</a:t>
            </a:r>
          </a:p>
          <a:p>
            <a:pPr marL="571500" indent="-4572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0809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u="sng" dirty="0"/>
              <a:t>Agonists of the </a:t>
            </a:r>
            <a:r>
              <a:rPr lang="en-US" sz="3200" u="sng" dirty="0" err="1"/>
              <a:t>Scapulothoracic</a:t>
            </a:r>
            <a:r>
              <a:rPr lang="en-US" sz="3200" u="sng" dirty="0"/>
              <a:t> Joint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400" b="0" u="sng" dirty="0" smtClean="0"/>
              <a:t>Retraction/Adduction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Middle Trapezius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Rhomboids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sz="2400" b="0" u="sng" dirty="0" smtClean="0"/>
              <a:t>Protraction/Abduction</a:t>
            </a:r>
            <a:endParaRPr lang="en-US" b="0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000" dirty="0" err="1" smtClean="0"/>
              <a:t>Serratus</a:t>
            </a:r>
            <a:r>
              <a:rPr lang="en-US" sz="2000" dirty="0" smtClean="0"/>
              <a:t> Anterior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err="1" smtClean="0"/>
              <a:t>Pectoralis</a:t>
            </a:r>
            <a:r>
              <a:rPr lang="en-US" sz="2000" dirty="0" smtClean="0"/>
              <a:t> Minor</a:t>
            </a:r>
            <a:endParaRPr lang="en-US" sz="2000" dirty="0"/>
          </a:p>
        </p:txBody>
      </p:sp>
      <p:pic>
        <p:nvPicPr>
          <p:cNvPr id="11" name="Picture 10" descr="021035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2240" b="11171"/>
          <a:stretch/>
        </p:blipFill>
        <p:spPr bwMode="auto">
          <a:xfrm>
            <a:off x="838200" y="3062546"/>
            <a:ext cx="6151418" cy="369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3963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u="sng" dirty="0"/>
              <a:t>Agonists of the </a:t>
            </a:r>
            <a:r>
              <a:rPr lang="en-US" sz="3200" u="sng" dirty="0" err="1"/>
              <a:t>Scapulothoracic</a:t>
            </a:r>
            <a:r>
              <a:rPr lang="en-US" sz="3200" u="sng" dirty="0"/>
              <a:t> Joint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400" b="0" u="sng" dirty="0" smtClean="0"/>
              <a:t>Retraction/Adduction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Middle Trapezius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Rhomboids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sz="2400" b="0" u="sng" dirty="0" smtClean="0"/>
              <a:t>Protraction/Abduction</a:t>
            </a:r>
            <a:endParaRPr lang="en-US" b="0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000" dirty="0" err="1" smtClean="0"/>
              <a:t>Serratus</a:t>
            </a:r>
            <a:r>
              <a:rPr lang="en-US" sz="2000" dirty="0" smtClean="0"/>
              <a:t> Anterior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err="1" smtClean="0"/>
              <a:t>Pectoralis</a:t>
            </a:r>
            <a:r>
              <a:rPr lang="en-US" sz="2000" dirty="0" smtClean="0"/>
              <a:t> Minor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0871" y="2957513"/>
            <a:ext cx="2569529" cy="37480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44115" y="2957513"/>
            <a:ext cx="2266285" cy="37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4792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u="sng" dirty="0"/>
              <a:t>Agonists of the </a:t>
            </a:r>
            <a:r>
              <a:rPr lang="en-US" sz="3200" u="sng" dirty="0" err="1"/>
              <a:t>Scapulothoracic</a:t>
            </a:r>
            <a:r>
              <a:rPr lang="en-US" sz="3200" u="sng" dirty="0"/>
              <a:t> Joint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400" b="0" u="sng" dirty="0" smtClean="0"/>
              <a:t>Upward Rotation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Upper and Lower Trapezius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err="1" smtClean="0"/>
              <a:t>Serratus</a:t>
            </a:r>
            <a:r>
              <a:rPr lang="en-US" sz="2000" dirty="0" smtClean="0"/>
              <a:t> Anterior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sz="2400" b="0" u="sng" dirty="0" smtClean="0"/>
              <a:t>Downward Rotation</a:t>
            </a:r>
            <a:endParaRPr lang="en-US" b="0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Rhomboids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err="1" smtClean="0"/>
              <a:t>Levator</a:t>
            </a:r>
            <a:r>
              <a:rPr lang="en-US" sz="2000" dirty="0" smtClean="0"/>
              <a:t> Scapula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err="1" smtClean="0"/>
              <a:t>Pectoralis</a:t>
            </a:r>
            <a:r>
              <a:rPr lang="en-US" sz="2000" dirty="0" smtClean="0"/>
              <a:t> Minor</a:t>
            </a:r>
            <a:endParaRPr lang="en-US" sz="2000" dirty="0"/>
          </a:p>
        </p:txBody>
      </p:sp>
      <p:pic>
        <p:nvPicPr>
          <p:cNvPr id="9" name="Picture 8" descr="02103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1601" t="44951" r="-401" b="13121"/>
          <a:stretch/>
        </p:blipFill>
        <p:spPr bwMode="auto">
          <a:xfrm>
            <a:off x="2667000" y="3298825"/>
            <a:ext cx="2819400" cy="340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721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Autofit/>
          </a:bodyPr>
          <a:lstStyle/>
          <a:p>
            <a:pPr algn="ctr"/>
            <a:r>
              <a:rPr lang="en-US" sz="3200" b="0" u="sng" cap="none" dirty="0" smtClean="0">
                <a:latin typeface="Times New Roman" pitchFamily="18" charset="0"/>
                <a:cs typeface="Times New Roman" pitchFamily="18" charset="0"/>
              </a:rPr>
              <a:t>Classroom Rules</a:t>
            </a:r>
            <a:endParaRPr lang="en-US" sz="3200" b="0" u="sng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>
          <a:xfrm>
            <a:off x="457200" y="1524000"/>
            <a:ext cx="7772400" cy="5562600"/>
          </a:xfrm>
        </p:spPr>
        <p:txBody>
          <a:bodyPr>
            <a:noAutofit/>
          </a:bodyPr>
          <a:lstStyle/>
          <a:p>
            <a:pPr indent="-334963">
              <a:spcAft>
                <a:spcPts val="1425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Punctuality- everybody's time is precious:</a:t>
            </a:r>
          </a:p>
          <a:p>
            <a:pPr marL="705167" lvl="1" indent="-342900">
              <a:spcAft>
                <a:spcPts val="1138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Be ready to learn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by the start of class,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we'll have you out of here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on time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705167" lvl="1" indent="-342900">
              <a:spcAft>
                <a:spcPts val="1138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Tardiness: arriving late, late return after breaks, leaving early</a:t>
            </a:r>
          </a:p>
          <a:p>
            <a:pPr indent="-334963">
              <a:spcAft>
                <a:spcPts val="1425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following are not allowed:</a:t>
            </a:r>
          </a:p>
          <a:p>
            <a:pPr marL="705167" lvl="1" indent="-342900">
              <a:spcAft>
                <a:spcPts val="1138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Bare feet</a:t>
            </a:r>
          </a:p>
          <a:p>
            <a:pPr marL="705167" lvl="1" indent="-342900">
              <a:spcAft>
                <a:spcPts val="1138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Side talking</a:t>
            </a:r>
          </a:p>
          <a:p>
            <a:pPr marL="705167" lvl="1" indent="-342900">
              <a:spcAft>
                <a:spcPts val="1138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Lying down</a:t>
            </a:r>
          </a:p>
          <a:p>
            <a:pPr marL="705167" lvl="1" indent="-342900">
              <a:spcAft>
                <a:spcPts val="1138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Inappropriate clothing</a:t>
            </a:r>
          </a:p>
          <a:p>
            <a:pPr marL="705167" lvl="1" indent="-342900">
              <a:spcAft>
                <a:spcPts val="1138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Food or drink except water</a:t>
            </a:r>
          </a:p>
          <a:p>
            <a:pPr marL="705167" lvl="1" indent="-342900">
              <a:spcAft>
                <a:spcPts val="1138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Phones in classrooms, clinic or bathrooms</a:t>
            </a:r>
          </a:p>
          <a:p>
            <a:pPr indent="-334963">
              <a:spcAft>
                <a:spcPts val="1425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You will receive one verbal warning, then you'll have to leave the room.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790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u="sng" dirty="0"/>
              <a:t>Agonists of the </a:t>
            </a:r>
            <a:r>
              <a:rPr lang="en-US" sz="3200" u="sng" dirty="0" err="1"/>
              <a:t>Scapulothoracic</a:t>
            </a:r>
            <a:r>
              <a:rPr lang="en-US" sz="3200" u="sng" dirty="0"/>
              <a:t> Joint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400" b="0" u="sng" dirty="0" smtClean="0"/>
              <a:t>Upward Rotation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Upper and Lower Trapezius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err="1" smtClean="0"/>
              <a:t>Serratus</a:t>
            </a:r>
            <a:r>
              <a:rPr lang="en-US" sz="2000" dirty="0" smtClean="0"/>
              <a:t> Anterior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sz="2400" b="0" u="sng" dirty="0" smtClean="0"/>
              <a:t>Downward Rotation</a:t>
            </a:r>
            <a:endParaRPr lang="en-US" b="0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Rhomboids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err="1" smtClean="0"/>
              <a:t>Levator</a:t>
            </a:r>
            <a:r>
              <a:rPr lang="en-US" sz="2000" dirty="0" smtClean="0"/>
              <a:t> Scapula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err="1" smtClean="0"/>
              <a:t>Pectoralis</a:t>
            </a:r>
            <a:r>
              <a:rPr lang="en-US" sz="2000" dirty="0" smtClean="0"/>
              <a:t> Minor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14400" y="3505200"/>
            <a:ext cx="2675098" cy="327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16254" y="3505200"/>
            <a:ext cx="2784646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3824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0" u="sng" cap="none" dirty="0" err="1" smtClean="0">
                <a:latin typeface="Times New Roman" pitchFamily="18" charset="0"/>
                <a:cs typeface="Times New Roman" pitchFamily="18" charset="0"/>
              </a:rPr>
              <a:t>Glenohumeral</a:t>
            </a:r>
            <a:r>
              <a:rPr lang="en-US" sz="3200" b="0" u="sng" cap="none" dirty="0" smtClean="0">
                <a:latin typeface="Times New Roman" pitchFamily="18" charset="0"/>
                <a:cs typeface="Times New Roman" pitchFamily="18" charset="0"/>
              </a:rPr>
              <a:t> Joint Muscles</a:t>
            </a:r>
            <a:endParaRPr lang="en-US" sz="3200" b="0" u="sng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 smtClean="0"/>
              <a:t>Deltoid</a:t>
            </a:r>
          </a:p>
          <a:p>
            <a:pPr marL="114300" indent="0">
              <a:buNone/>
            </a:pPr>
            <a:r>
              <a:rPr lang="en-US" sz="2000" dirty="0" err="1" smtClean="0"/>
              <a:t>Pectoralis</a:t>
            </a:r>
            <a:r>
              <a:rPr lang="en-US" sz="2000" dirty="0" smtClean="0"/>
              <a:t> Major</a:t>
            </a:r>
          </a:p>
          <a:p>
            <a:pPr marL="114300" indent="0">
              <a:buNone/>
            </a:pPr>
            <a:r>
              <a:rPr lang="en-US" sz="2000" dirty="0" err="1" smtClean="0"/>
              <a:t>Latissimus</a:t>
            </a:r>
            <a:r>
              <a:rPr lang="en-US" sz="2000" dirty="0" smtClean="0"/>
              <a:t> </a:t>
            </a:r>
            <a:r>
              <a:rPr lang="en-US" sz="2000" dirty="0" err="1" smtClean="0"/>
              <a:t>Dorsi</a:t>
            </a:r>
            <a:endParaRPr lang="en-US" sz="2000" dirty="0" smtClean="0"/>
          </a:p>
          <a:p>
            <a:pPr marL="114300" indent="0">
              <a:buNone/>
            </a:pPr>
            <a:r>
              <a:rPr lang="en-US" sz="2000" dirty="0" err="1" smtClean="0"/>
              <a:t>Teres</a:t>
            </a:r>
            <a:r>
              <a:rPr lang="en-US" sz="2000" dirty="0" smtClean="0"/>
              <a:t> Major</a:t>
            </a:r>
          </a:p>
          <a:p>
            <a:pPr marL="114300" indent="0">
              <a:buNone/>
            </a:pPr>
            <a:r>
              <a:rPr lang="en-US" sz="2000" dirty="0" smtClean="0"/>
              <a:t>Triceps</a:t>
            </a:r>
          </a:p>
          <a:p>
            <a:pPr marL="114300" indent="0">
              <a:buNone/>
            </a:pPr>
            <a:r>
              <a:rPr lang="en-US" sz="2000" dirty="0" smtClean="0"/>
              <a:t>Supraspinatus</a:t>
            </a:r>
          </a:p>
          <a:p>
            <a:pPr marL="114300" indent="0">
              <a:buNone/>
            </a:pPr>
            <a:r>
              <a:rPr lang="en-US" sz="2000" dirty="0" err="1" smtClean="0"/>
              <a:t>Subscapularis</a:t>
            </a:r>
            <a:endParaRPr lang="en-US" sz="2000" dirty="0" smtClean="0"/>
          </a:p>
          <a:p>
            <a:pPr marL="114300" indent="0">
              <a:buNone/>
            </a:pPr>
            <a:r>
              <a:rPr lang="en-US" sz="2000" dirty="0" err="1" smtClean="0"/>
              <a:t>Infraspinatus</a:t>
            </a:r>
            <a:endParaRPr lang="en-US" sz="2000" dirty="0" smtClean="0"/>
          </a:p>
          <a:p>
            <a:pPr marL="114300" indent="0">
              <a:buNone/>
            </a:pPr>
            <a:r>
              <a:rPr lang="en-US" sz="2000" dirty="0" err="1" smtClean="0"/>
              <a:t>Teres</a:t>
            </a:r>
            <a:r>
              <a:rPr lang="en-US" sz="2000" dirty="0" smtClean="0"/>
              <a:t> Minor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303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0" u="sng" cap="none" dirty="0" err="1" smtClean="0">
                <a:latin typeface="Times New Roman" pitchFamily="18" charset="0"/>
                <a:cs typeface="Times New Roman" pitchFamily="18" charset="0"/>
              </a:rPr>
              <a:t>Glenohumeral</a:t>
            </a:r>
            <a:r>
              <a:rPr lang="en-US" sz="3200" b="0" u="sng" cap="none" dirty="0" smtClean="0">
                <a:latin typeface="Times New Roman" pitchFamily="18" charset="0"/>
                <a:cs typeface="Times New Roman" pitchFamily="18" charset="0"/>
              </a:rPr>
              <a:t> Joint Muscles</a:t>
            </a:r>
            <a:endParaRPr lang="en-US" sz="3200" b="0" u="sng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021048a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53" r="47071" b="10001"/>
          <a:stretch/>
        </p:blipFill>
        <p:spPr bwMode="auto">
          <a:xfrm>
            <a:off x="1066800" y="1262412"/>
            <a:ext cx="3048000" cy="518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021048a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6859" r="-35" b="10001"/>
          <a:stretch/>
        </p:blipFill>
        <p:spPr bwMode="auto">
          <a:xfrm>
            <a:off x="4615543" y="1262413"/>
            <a:ext cx="3145306" cy="521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00" y="6477000"/>
            <a:ext cx="170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Posterior View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505476" y="1688068"/>
            <a:ext cx="14798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Supraspinatus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2069068"/>
            <a:ext cx="13901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Infraspinatus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93478" y="2526268"/>
            <a:ext cx="11079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1078" y="2450068"/>
            <a:ext cx="13163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Teres</a:t>
            </a:r>
            <a:r>
              <a:rPr lang="en-US" dirty="0" smtClean="0"/>
              <a:t> Minor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4302" y="2831068"/>
            <a:ext cx="13034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Teres</a:t>
            </a:r>
            <a:r>
              <a:rPr lang="en-US" dirty="0" smtClean="0"/>
              <a:t> Major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0473" y="5924490"/>
            <a:ext cx="192552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Latissimus</a:t>
            </a:r>
            <a:r>
              <a:rPr lang="en-US" sz="2000" dirty="0" smtClean="0"/>
              <a:t> </a:t>
            </a:r>
            <a:r>
              <a:rPr lang="en-US" sz="2000" dirty="0" err="1" smtClean="0"/>
              <a:t>Dorsi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010400" y="2419290"/>
            <a:ext cx="95250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Deltoid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554205" y="5695890"/>
            <a:ext cx="17609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Triceps </a:t>
            </a:r>
            <a:r>
              <a:rPr lang="en-US" sz="2000" dirty="0" err="1" smtClean="0"/>
              <a:t>Brachii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472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0" u="sng" cap="none" dirty="0" err="1" smtClean="0">
                <a:latin typeface="Times New Roman" pitchFamily="18" charset="0"/>
                <a:cs typeface="Times New Roman" pitchFamily="18" charset="0"/>
              </a:rPr>
              <a:t>Glenohumeral</a:t>
            </a:r>
            <a:r>
              <a:rPr lang="en-US" sz="3200" b="0" u="sng" cap="none" dirty="0" smtClean="0">
                <a:latin typeface="Times New Roman" pitchFamily="18" charset="0"/>
                <a:cs typeface="Times New Roman" pitchFamily="18" charset="0"/>
              </a:rPr>
              <a:t> Joint Muscles</a:t>
            </a:r>
            <a:endParaRPr lang="en-US" sz="3200" b="0" u="sng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021048b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" r="44077" b="10361"/>
          <a:stretch/>
        </p:blipFill>
        <p:spPr bwMode="auto">
          <a:xfrm>
            <a:off x="2819400" y="1371599"/>
            <a:ext cx="3225740" cy="476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05200" y="6477000"/>
            <a:ext cx="165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Anterior View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476495" y="2495490"/>
            <a:ext cx="95250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Deltoid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1806714"/>
            <a:ext cx="119295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Pectoralis</a:t>
            </a:r>
            <a:endParaRPr lang="en-US" sz="2000" dirty="0" smtClean="0"/>
          </a:p>
          <a:p>
            <a:r>
              <a:rPr lang="en-US" sz="2000" dirty="0" smtClean="0"/>
              <a:t>Major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5467290"/>
            <a:ext cx="17609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Triceps </a:t>
            </a:r>
            <a:r>
              <a:rPr lang="en-US" sz="2000" dirty="0" err="1" smtClean="0"/>
              <a:t>Brachii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5848290"/>
            <a:ext cx="169950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  <a:r>
              <a:rPr lang="en-US" sz="2000" dirty="0" smtClean="0"/>
              <a:t>iceps </a:t>
            </a:r>
            <a:r>
              <a:rPr lang="en-US" sz="2000" dirty="0" err="1" smtClean="0"/>
              <a:t>Brachii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21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u="sng" dirty="0"/>
              <a:t>Agonists </a:t>
            </a:r>
            <a:r>
              <a:rPr lang="en-US" sz="3200" u="sng" dirty="0" smtClean="0"/>
              <a:t>of the </a:t>
            </a:r>
            <a:r>
              <a:rPr lang="en-US" sz="3200" u="sng" dirty="0" err="1" smtClean="0"/>
              <a:t>Glenohumeral</a:t>
            </a:r>
            <a:r>
              <a:rPr lang="en-US" sz="3200" u="sng" dirty="0" smtClean="0"/>
              <a:t> Joint</a:t>
            </a:r>
            <a:endParaRPr lang="en-US" sz="3200" u="sng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400" b="0" u="sng" dirty="0" smtClean="0"/>
              <a:t>Flexion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038600" y="1535113"/>
            <a:ext cx="4038600" cy="639762"/>
          </a:xfrm>
        </p:spPr>
        <p:txBody>
          <a:bodyPr/>
          <a:lstStyle/>
          <a:p>
            <a:pPr algn="l"/>
            <a:r>
              <a:rPr lang="en-US" sz="2400" b="0" u="sng" dirty="0" smtClean="0"/>
              <a:t>Extension</a:t>
            </a:r>
            <a:endParaRPr lang="en-US" b="0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038601" y="2174875"/>
            <a:ext cx="4267200" cy="3951288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Posterior Deltoid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err="1" smtClean="0"/>
              <a:t>Latissimus</a:t>
            </a:r>
            <a:r>
              <a:rPr lang="en-US" sz="2000" dirty="0" smtClean="0"/>
              <a:t> </a:t>
            </a:r>
            <a:r>
              <a:rPr lang="en-US" sz="2000" dirty="0" err="1" smtClean="0"/>
              <a:t>Dorsi</a:t>
            </a:r>
            <a:r>
              <a:rPr lang="en-US" sz="2000" dirty="0" smtClean="0"/>
              <a:t> / </a:t>
            </a:r>
            <a:r>
              <a:rPr lang="en-US" sz="2000" dirty="0" err="1" smtClean="0"/>
              <a:t>Teres</a:t>
            </a:r>
            <a:r>
              <a:rPr lang="en-US" sz="2000" dirty="0" smtClean="0"/>
              <a:t> Major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err="1" smtClean="0"/>
              <a:t>Pectoralis</a:t>
            </a:r>
            <a:r>
              <a:rPr lang="en-US" sz="2000" dirty="0" smtClean="0"/>
              <a:t> Major (sternal head)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Triceps </a:t>
            </a:r>
            <a:r>
              <a:rPr lang="en-US" sz="2000" dirty="0" err="1" smtClean="0"/>
              <a:t>Brachii</a:t>
            </a:r>
            <a:r>
              <a:rPr lang="en-US" sz="2000" dirty="0" smtClean="0"/>
              <a:t> (long head)</a:t>
            </a:r>
            <a:endParaRPr lang="en-US" sz="2000" dirty="0"/>
          </a:p>
        </p:txBody>
      </p:sp>
      <p:pic>
        <p:nvPicPr>
          <p:cNvPr id="10" name="Picture 9" descr="021027b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2769" t="22148" r="32759" b="57850"/>
          <a:stretch/>
        </p:blipFill>
        <p:spPr bwMode="auto">
          <a:xfrm>
            <a:off x="2329543" y="4145280"/>
            <a:ext cx="3766457" cy="263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-76200" y="2174875"/>
            <a:ext cx="4267200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buFont typeface="+mj-lt"/>
              <a:buAutoNum type="arabicPeriod"/>
            </a:pPr>
            <a:r>
              <a:rPr lang="en-US" sz="2000" smtClean="0"/>
              <a:t>Anterior Deltoid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smtClean="0"/>
              <a:t>Pectoralis Major (clavicular head)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04227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u="sng" dirty="0"/>
              <a:t>Agonists </a:t>
            </a:r>
            <a:r>
              <a:rPr lang="en-US" sz="3200" u="sng" dirty="0" smtClean="0"/>
              <a:t>of the </a:t>
            </a:r>
            <a:r>
              <a:rPr lang="en-US" sz="3200" u="sng" dirty="0" err="1" smtClean="0"/>
              <a:t>Glenohumeral</a:t>
            </a:r>
            <a:r>
              <a:rPr lang="en-US" sz="3200" u="sng" dirty="0" smtClean="0"/>
              <a:t> Joint</a:t>
            </a:r>
            <a:endParaRPr lang="en-US" sz="3200" u="sng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400" b="0" u="sng" dirty="0" smtClean="0"/>
              <a:t>Flexion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038600" y="1535113"/>
            <a:ext cx="4038600" cy="639762"/>
          </a:xfrm>
        </p:spPr>
        <p:txBody>
          <a:bodyPr/>
          <a:lstStyle/>
          <a:p>
            <a:pPr algn="l"/>
            <a:r>
              <a:rPr lang="en-US" sz="2400" b="0" u="sng" dirty="0" smtClean="0"/>
              <a:t>Extension</a:t>
            </a:r>
            <a:endParaRPr lang="en-US" b="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943600" y="4191000"/>
            <a:ext cx="2453659" cy="25165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733800" y="4191000"/>
            <a:ext cx="1886034" cy="251657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609600" y="4495800"/>
            <a:ext cx="3733800" cy="2086535"/>
            <a:chOff x="-609600" y="4495800"/>
            <a:chExt cx="3733800" cy="208653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-609600" y="4495800"/>
              <a:ext cx="3733800" cy="208653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-609600" y="5257800"/>
              <a:ext cx="1447800" cy="13245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9100" y="6172200"/>
              <a:ext cx="723900" cy="331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ontent Placeholder 4"/>
          <p:cNvSpPr>
            <a:spLocks noGrp="1"/>
          </p:cNvSpPr>
          <p:nvPr>
            <p:ph sz="half" idx="2"/>
          </p:nvPr>
        </p:nvSpPr>
        <p:spPr>
          <a:xfrm>
            <a:off x="-76200" y="2174875"/>
            <a:ext cx="4267200" cy="3951288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Anterior Deltoid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err="1" smtClean="0"/>
              <a:t>Pectoralis</a:t>
            </a:r>
            <a:r>
              <a:rPr lang="en-US" sz="2000" dirty="0" smtClean="0"/>
              <a:t> Major (</a:t>
            </a:r>
            <a:r>
              <a:rPr lang="en-US" sz="2000" dirty="0" err="1" smtClean="0"/>
              <a:t>clavicular</a:t>
            </a:r>
            <a:r>
              <a:rPr lang="en-US" sz="2000" dirty="0" smtClean="0"/>
              <a:t> head)</a:t>
            </a:r>
            <a:endParaRPr lang="en-US" sz="2000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4"/>
          </p:nvPr>
        </p:nvSpPr>
        <p:spPr>
          <a:xfrm>
            <a:off x="4038601" y="2174875"/>
            <a:ext cx="4267200" cy="3951288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000" dirty="0"/>
              <a:t>Posterior Deltoid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err="1"/>
              <a:t>Latissimus</a:t>
            </a:r>
            <a:r>
              <a:rPr lang="en-US" sz="2000" dirty="0"/>
              <a:t> </a:t>
            </a:r>
            <a:r>
              <a:rPr lang="en-US" sz="2000" dirty="0" err="1"/>
              <a:t>Dorsi</a:t>
            </a:r>
            <a:r>
              <a:rPr lang="en-US" sz="2000" dirty="0"/>
              <a:t> / </a:t>
            </a:r>
            <a:r>
              <a:rPr lang="en-US" sz="2000" dirty="0" err="1"/>
              <a:t>Teres</a:t>
            </a:r>
            <a:r>
              <a:rPr lang="en-US" sz="2000" dirty="0"/>
              <a:t> Major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err="1"/>
              <a:t>Pectoralis</a:t>
            </a:r>
            <a:r>
              <a:rPr lang="en-US" sz="2000" dirty="0"/>
              <a:t> Major (</a:t>
            </a:r>
            <a:r>
              <a:rPr lang="en-US" sz="2000" dirty="0" smtClean="0"/>
              <a:t>sternal head)</a:t>
            </a:r>
            <a:endParaRPr lang="en-US" sz="2000" dirty="0"/>
          </a:p>
          <a:p>
            <a:pPr marL="571500" indent="-457200">
              <a:buFont typeface="+mj-lt"/>
              <a:buAutoNum type="arabicPeriod"/>
            </a:pPr>
            <a:r>
              <a:rPr lang="en-US" sz="2000" dirty="0"/>
              <a:t>Triceps </a:t>
            </a:r>
            <a:r>
              <a:rPr lang="en-US" sz="2000" dirty="0" err="1"/>
              <a:t>Brachii</a:t>
            </a:r>
            <a:r>
              <a:rPr lang="en-US" sz="2000" dirty="0"/>
              <a:t> (</a:t>
            </a:r>
            <a:r>
              <a:rPr lang="en-US" sz="2000" dirty="0" smtClean="0"/>
              <a:t>long head)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36877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u="sng" dirty="0"/>
              <a:t>Agonists of the </a:t>
            </a:r>
            <a:r>
              <a:rPr lang="en-US" sz="3200" u="sng" dirty="0" err="1"/>
              <a:t>Glenohumeral</a:t>
            </a:r>
            <a:r>
              <a:rPr lang="en-US" sz="3200" u="sng" dirty="0"/>
              <a:t> Joint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400" b="0" u="sng" dirty="0" smtClean="0"/>
              <a:t>Abduction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Deltoid (all fibers)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Supraspinatus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sz="2400" b="0" u="sng" dirty="0" smtClean="0"/>
              <a:t>Adduction</a:t>
            </a:r>
            <a:endParaRPr lang="en-US" b="0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4114800" cy="3951288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000" dirty="0" err="1" smtClean="0"/>
              <a:t>Pectoralis</a:t>
            </a:r>
            <a:r>
              <a:rPr lang="en-US" sz="2000" dirty="0" smtClean="0"/>
              <a:t> Major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err="1" smtClean="0"/>
              <a:t>Latissimus</a:t>
            </a:r>
            <a:r>
              <a:rPr lang="en-US" sz="2000" dirty="0" smtClean="0"/>
              <a:t> </a:t>
            </a:r>
            <a:r>
              <a:rPr lang="en-US" sz="2000" dirty="0" err="1" smtClean="0"/>
              <a:t>Dorsi</a:t>
            </a:r>
            <a:r>
              <a:rPr lang="en-US" sz="2000" dirty="0"/>
              <a:t> </a:t>
            </a:r>
            <a:r>
              <a:rPr lang="en-US" sz="2000" dirty="0" smtClean="0"/>
              <a:t>/ </a:t>
            </a:r>
            <a:r>
              <a:rPr lang="en-US" sz="2000" dirty="0" err="1" smtClean="0"/>
              <a:t>Teres</a:t>
            </a:r>
            <a:r>
              <a:rPr lang="en-US" sz="2000" dirty="0" smtClean="0"/>
              <a:t> Major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Triceps </a:t>
            </a:r>
            <a:r>
              <a:rPr lang="en-US" sz="2000" dirty="0" err="1" smtClean="0"/>
              <a:t>Brachii</a:t>
            </a:r>
            <a:r>
              <a:rPr lang="en-US" sz="2000" dirty="0" smtClean="0"/>
              <a:t> (long head)</a:t>
            </a:r>
            <a:endParaRPr lang="en-US" sz="2000" dirty="0"/>
          </a:p>
        </p:txBody>
      </p:sp>
      <p:pic>
        <p:nvPicPr>
          <p:cNvPr id="9" name="Picture 8" descr="02102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" t="44451" r="61601" b="15876"/>
          <a:stretch/>
        </p:blipFill>
        <p:spPr bwMode="auto">
          <a:xfrm>
            <a:off x="1905000" y="3743324"/>
            <a:ext cx="3886200" cy="303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815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u="sng" dirty="0"/>
              <a:t>Agonists of the </a:t>
            </a:r>
            <a:r>
              <a:rPr lang="en-US" sz="3200" u="sng" dirty="0" err="1"/>
              <a:t>Glenohumeral</a:t>
            </a:r>
            <a:r>
              <a:rPr lang="en-US" sz="3200" u="sng" dirty="0"/>
              <a:t> Joint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400" b="0" u="sng" dirty="0" smtClean="0"/>
              <a:t>Abduction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000" dirty="0"/>
              <a:t>Deltoid (all fibers)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/>
              <a:t>Supraspinatus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sz="2400" b="0" u="sng" dirty="0" smtClean="0"/>
              <a:t>Adduction</a:t>
            </a:r>
            <a:endParaRPr lang="en-US" b="0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4267200" cy="3951288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000" dirty="0" err="1"/>
              <a:t>Pectoralis</a:t>
            </a:r>
            <a:r>
              <a:rPr lang="en-US" sz="2000" dirty="0"/>
              <a:t> Major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err="1"/>
              <a:t>Latissimus</a:t>
            </a:r>
            <a:r>
              <a:rPr lang="en-US" sz="2000" dirty="0"/>
              <a:t> </a:t>
            </a:r>
            <a:r>
              <a:rPr lang="en-US" sz="2000" dirty="0" err="1"/>
              <a:t>Dorsi</a:t>
            </a:r>
            <a:r>
              <a:rPr lang="en-US" sz="2000" dirty="0"/>
              <a:t> / </a:t>
            </a:r>
            <a:r>
              <a:rPr lang="en-US" sz="2000" dirty="0" err="1"/>
              <a:t>Teres</a:t>
            </a:r>
            <a:r>
              <a:rPr lang="en-US" sz="2000" dirty="0"/>
              <a:t> Major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/>
              <a:t>Triceps </a:t>
            </a:r>
            <a:r>
              <a:rPr lang="en-US" sz="2000" dirty="0" err="1"/>
              <a:t>Brachii</a:t>
            </a:r>
            <a:r>
              <a:rPr lang="en-US" sz="2000" dirty="0"/>
              <a:t> (long head)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86000" y="4762500"/>
            <a:ext cx="2975480" cy="2019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8601" y="3028259"/>
            <a:ext cx="2590800" cy="2534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761206" y="4762500"/>
            <a:ext cx="2620794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9305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u="sng" dirty="0"/>
              <a:t>Agonists of the </a:t>
            </a:r>
            <a:r>
              <a:rPr lang="en-US" sz="3200" u="sng" dirty="0" err="1"/>
              <a:t>Glenohumeral</a:t>
            </a:r>
            <a:r>
              <a:rPr lang="en-US" sz="3200" u="sng" dirty="0"/>
              <a:t> Joint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400" b="0" u="sng" dirty="0" smtClean="0"/>
              <a:t>Medial Rotation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Anterior Deltoid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err="1" smtClean="0"/>
              <a:t>Subscapularis</a:t>
            </a:r>
            <a:endParaRPr lang="en-US" sz="2000" dirty="0" smtClean="0"/>
          </a:p>
          <a:p>
            <a:pPr marL="571500" indent="-457200">
              <a:buFont typeface="+mj-lt"/>
              <a:buAutoNum type="arabicPeriod"/>
            </a:pPr>
            <a:r>
              <a:rPr lang="en-US" sz="2000" dirty="0" err="1" smtClean="0"/>
              <a:t>Pectoralis</a:t>
            </a:r>
            <a:r>
              <a:rPr lang="en-US" sz="2000" dirty="0" smtClean="0"/>
              <a:t> Major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sz="2400" b="0" u="sng" dirty="0" smtClean="0"/>
              <a:t>Lateral Rotation</a:t>
            </a:r>
            <a:endParaRPr lang="en-US" b="0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Posterior Deltoid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err="1" smtClean="0"/>
              <a:t>Infraspinatus</a:t>
            </a:r>
            <a:r>
              <a:rPr lang="en-US" sz="2000" dirty="0"/>
              <a:t> </a:t>
            </a:r>
            <a:r>
              <a:rPr lang="en-US" sz="2000" dirty="0" smtClean="0"/>
              <a:t>/ </a:t>
            </a:r>
            <a:r>
              <a:rPr lang="en-US" sz="2000" dirty="0" err="1" smtClean="0"/>
              <a:t>Teres</a:t>
            </a:r>
            <a:r>
              <a:rPr lang="en-US" sz="2000" dirty="0" smtClean="0"/>
              <a:t> Minor</a:t>
            </a:r>
            <a:endParaRPr lang="en-US" sz="2000" dirty="0"/>
          </a:p>
        </p:txBody>
      </p:sp>
      <p:pic>
        <p:nvPicPr>
          <p:cNvPr id="10" name="Picture 9" descr="02103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4399" r="8000" b="58073"/>
          <a:stretch/>
        </p:blipFill>
        <p:spPr bwMode="auto">
          <a:xfrm>
            <a:off x="2590799" y="3657600"/>
            <a:ext cx="253824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4241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u="sng" dirty="0"/>
              <a:t>Agonists of the </a:t>
            </a:r>
            <a:r>
              <a:rPr lang="en-US" sz="3200" u="sng" dirty="0" err="1"/>
              <a:t>Glenohumeral</a:t>
            </a:r>
            <a:r>
              <a:rPr lang="en-US" sz="3200" u="sng" dirty="0"/>
              <a:t> Joint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400" b="0" u="sng" dirty="0" smtClean="0"/>
              <a:t>Medial Rotation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Anterior Deltoid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err="1" smtClean="0"/>
              <a:t>Subscapularis</a:t>
            </a:r>
            <a:endParaRPr lang="en-US" sz="2000" dirty="0" smtClean="0"/>
          </a:p>
          <a:p>
            <a:pPr marL="571500" indent="-457200">
              <a:buFont typeface="+mj-lt"/>
              <a:buAutoNum type="arabicPeriod"/>
            </a:pPr>
            <a:r>
              <a:rPr lang="en-US" sz="2000" dirty="0" err="1" smtClean="0"/>
              <a:t>Pectoralis</a:t>
            </a:r>
            <a:r>
              <a:rPr lang="en-US" sz="2000" dirty="0" smtClean="0"/>
              <a:t> Major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sz="2400" b="0" u="sng" dirty="0" smtClean="0"/>
              <a:t>Lateral Rotation</a:t>
            </a:r>
            <a:endParaRPr lang="en-US" b="0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000" dirty="0"/>
              <a:t>Posterior Deltoid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err="1"/>
              <a:t>Infraspinatus</a:t>
            </a:r>
            <a:r>
              <a:rPr lang="en-US" sz="2000" dirty="0"/>
              <a:t> / </a:t>
            </a:r>
            <a:r>
              <a:rPr lang="en-US" sz="2000" dirty="0" err="1"/>
              <a:t>Teres</a:t>
            </a:r>
            <a:r>
              <a:rPr lang="en-US" sz="2000" dirty="0"/>
              <a:t> Minor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0" y="3581400"/>
            <a:ext cx="3296766" cy="26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1352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0" u="sng" cap="none" dirty="0" smtClean="0">
                <a:latin typeface="Times New Roman" pitchFamily="18" charset="0"/>
                <a:cs typeface="Times New Roman" pitchFamily="18" charset="0"/>
              </a:rPr>
              <a:t>New Muscles</a:t>
            </a:r>
            <a:endParaRPr lang="en-US" sz="3200" b="0" u="sng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2438400" cy="639762"/>
          </a:xfrm>
        </p:spPr>
        <p:txBody>
          <a:bodyPr/>
          <a:lstStyle/>
          <a:p>
            <a:r>
              <a:rPr lang="en-US" sz="2400" dirty="0" smtClean="0"/>
              <a:t>Rotator Cuff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 smtClean="0"/>
              <a:t>	Supraspinatus</a:t>
            </a:r>
          </a:p>
          <a:p>
            <a:pPr marL="114300" indent="0"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Infraspinatus</a:t>
            </a:r>
            <a:endParaRPr lang="en-US" sz="2000" dirty="0"/>
          </a:p>
          <a:p>
            <a:pPr marL="114300" indent="0"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Teres</a:t>
            </a:r>
            <a:r>
              <a:rPr lang="en-US" sz="2000" dirty="0" smtClean="0"/>
              <a:t> Minor</a:t>
            </a:r>
          </a:p>
          <a:p>
            <a:pPr marL="114300" indent="0">
              <a:buNone/>
            </a:pPr>
            <a:r>
              <a:rPr lang="en-US" sz="2000" dirty="0"/>
              <a:t>	</a:t>
            </a:r>
            <a:r>
              <a:rPr lang="en-US" sz="2000" dirty="0" err="1" smtClean="0"/>
              <a:t>Subscapularis</a:t>
            </a:r>
            <a:endParaRPr lang="en-US" sz="2000" dirty="0" smtClean="0"/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r>
              <a:rPr lang="en-US" sz="2000" dirty="0" smtClean="0"/>
              <a:t>Know these OIA’s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dirty="0" smtClean="0"/>
              <a:t>Other Scapular Muscles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962400" cy="3951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 err="1" smtClean="0"/>
              <a:t>Pectoralis</a:t>
            </a:r>
            <a:r>
              <a:rPr lang="en-US" sz="2000" dirty="0" smtClean="0"/>
              <a:t> Minor</a:t>
            </a:r>
          </a:p>
          <a:p>
            <a:pPr marL="114300" indent="0">
              <a:buNone/>
            </a:pPr>
            <a:r>
              <a:rPr lang="en-US" sz="2000" dirty="0" err="1" smtClean="0"/>
              <a:t>Serratus</a:t>
            </a:r>
            <a:r>
              <a:rPr lang="en-US" sz="2000" dirty="0" smtClean="0"/>
              <a:t> Anterior</a:t>
            </a:r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endParaRPr lang="en-US" sz="2000" dirty="0" smtClean="0"/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r>
              <a:rPr lang="en-US" sz="2000" dirty="0" smtClean="0"/>
              <a:t>Don’t need to know these OIA’s yet</a:t>
            </a:r>
            <a:endParaRPr lang="en-US" sz="20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09600" y="2327275"/>
            <a:ext cx="685800" cy="1711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endParaRPr lang="en-US" sz="2000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09600" y="2215356"/>
            <a:ext cx="609600" cy="1747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en-US" sz="2000" dirty="0" smtClean="0"/>
              <a:t>S</a:t>
            </a:r>
          </a:p>
          <a:p>
            <a:pPr marL="114300" indent="0" algn="ctr">
              <a:buFont typeface="Arial" pitchFamily="34" charset="0"/>
              <a:buNone/>
            </a:pPr>
            <a:r>
              <a:rPr lang="en-US" sz="2000" dirty="0" smtClean="0"/>
              <a:t>I</a:t>
            </a:r>
          </a:p>
          <a:p>
            <a:pPr marL="114300" indent="0" algn="ctr">
              <a:buFont typeface="Arial" pitchFamily="34" charset="0"/>
              <a:buNone/>
            </a:pPr>
            <a:r>
              <a:rPr lang="en-US" sz="2000" dirty="0" smtClean="0"/>
              <a:t>T</a:t>
            </a:r>
          </a:p>
          <a:p>
            <a:pPr marL="114300" indent="0" algn="ctr">
              <a:buFont typeface="Arial" pitchFamily="34" charset="0"/>
              <a:buNone/>
            </a:pPr>
            <a:r>
              <a:rPr lang="en-US" sz="20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524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3657600"/>
            <a:ext cx="8458200" cy="2593975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Anatomy and Kinesiology of the Shoulder Girdle</a:t>
            </a:r>
            <a:endParaRPr lang="en-US" sz="3200" b="0" u="sng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021002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3" b="51432"/>
          <a:stretch/>
        </p:blipFill>
        <p:spPr bwMode="auto">
          <a:xfrm>
            <a:off x="1477215" y="1066800"/>
            <a:ext cx="568558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605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Use the following slides </a:t>
            </a:r>
            <a:br>
              <a:rPr lang="en-US" sz="3200" dirty="0" smtClean="0"/>
            </a:br>
            <a:r>
              <a:rPr lang="en-US" sz="3200" dirty="0" smtClean="0"/>
              <a:t>if needed to review muscles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34484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0" u="sng" cap="none" dirty="0" smtClean="0">
                <a:latin typeface="Times New Roman" pitchFamily="18" charset="0"/>
                <a:cs typeface="Times New Roman" pitchFamily="18" charset="0"/>
              </a:rPr>
              <a:t>Trapezius in context</a:t>
            </a:r>
            <a:endParaRPr lang="en-US" sz="3200" b="0" u="sng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5704"/>
          <a:stretch/>
        </p:blipFill>
        <p:spPr bwMode="auto">
          <a:xfrm>
            <a:off x="2895600" y="1127760"/>
            <a:ext cx="3665537" cy="557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200400" y="1127760"/>
            <a:ext cx="990600" cy="10058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716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0" u="sng" cap="none" dirty="0" smtClean="0">
                <a:latin typeface="Times New Roman" pitchFamily="18" charset="0"/>
                <a:cs typeface="Times New Roman" pitchFamily="18" charset="0"/>
              </a:rPr>
              <a:t>Trapezius in context</a:t>
            </a:r>
            <a:endParaRPr lang="en-US" sz="3200" b="0" u="sng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557" t="-2" r="35371" b="67540"/>
          <a:stretch/>
        </p:blipFill>
        <p:spPr bwMode="auto">
          <a:xfrm>
            <a:off x="5486400" y="1600200"/>
            <a:ext cx="3474720" cy="413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6163516" y="2704425"/>
            <a:ext cx="2332336" cy="2824109"/>
          </a:xfrm>
          <a:custGeom>
            <a:avLst/>
            <a:gdLst>
              <a:gd name="connsiteX0" fmla="*/ 5995 w 2332336"/>
              <a:gd name="connsiteY0" fmla="*/ 1183568 h 2824109"/>
              <a:gd name="connsiteX1" fmla="*/ 73230 w 2332336"/>
              <a:gd name="connsiteY1" fmla="*/ 1170121 h 2824109"/>
              <a:gd name="connsiteX2" fmla="*/ 100124 w 2332336"/>
              <a:gd name="connsiteY2" fmla="*/ 1129780 h 2824109"/>
              <a:gd name="connsiteX3" fmla="*/ 140465 w 2332336"/>
              <a:gd name="connsiteY3" fmla="*/ 1116333 h 2824109"/>
              <a:gd name="connsiteX4" fmla="*/ 167359 w 2332336"/>
              <a:gd name="connsiteY4" fmla="*/ 1075991 h 2824109"/>
              <a:gd name="connsiteX5" fmla="*/ 207700 w 2332336"/>
              <a:gd name="connsiteY5" fmla="*/ 1062544 h 2824109"/>
              <a:gd name="connsiteX6" fmla="*/ 234595 w 2332336"/>
              <a:gd name="connsiteY6" fmla="*/ 1035650 h 2824109"/>
              <a:gd name="connsiteX7" fmla="*/ 274936 w 2332336"/>
              <a:gd name="connsiteY7" fmla="*/ 1022203 h 2824109"/>
              <a:gd name="connsiteX8" fmla="*/ 315277 w 2332336"/>
              <a:gd name="connsiteY8" fmla="*/ 995309 h 2824109"/>
              <a:gd name="connsiteX9" fmla="*/ 342171 w 2332336"/>
              <a:gd name="connsiteY9" fmla="*/ 954968 h 2824109"/>
              <a:gd name="connsiteX10" fmla="*/ 463195 w 2332336"/>
              <a:gd name="connsiteY10" fmla="*/ 860839 h 2824109"/>
              <a:gd name="connsiteX11" fmla="*/ 503536 w 2332336"/>
              <a:gd name="connsiteY11" fmla="*/ 847391 h 2824109"/>
              <a:gd name="connsiteX12" fmla="*/ 530430 w 2332336"/>
              <a:gd name="connsiteY12" fmla="*/ 807050 h 2824109"/>
              <a:gd name="connsiteX13" fmla="*/ 624559 w 2332336"/>
              <a:gd name="connsiteY13" fmla="*/ 753262 h 2824109"/>
              <a:gd name="connsiteX14" fmla="*/ 705242 w 2332336"/>
              <a:gd name="connsiteY14" fmla="*/ 726368 h 2824109"/>
              <a:gd name="connsiteX15" fmla="*/ 772477 w 2332336"/>
              <a:gd name="connsiteY15" fmla="*/ 659133 h 2824109"/>
              <a:gd name="connsiteX16" fmla="*/ 812818 w 2332336"/>
              <a:gd name="connsiteY16" fmla="*/ 632239 h 2824109"/>
              <a:gd name="connsiteX17" fmla="*/ 839712 w 2332336"/>
              <a:gd name="connsiteY17" fmla="*/ 591897 h 2824109"/>
              <a:gd name="connsiteX18" fmla="*/ 866606 w 2332336"/>
              <a:gd name="connsiteY18" fmla="*/ 511215 h 2824109"/>
              <a:gd name="connsiteX19" fmla="*/ 880053 w 2332336"/>
              <a:gd name="connsiteY19" fmla="*/ 309509 h 2824109"/>
              <a:gd name="connsiteX20" fmla="*/ 866606 w 2332336"/>
              <a:gd name="connsiteY20" fmla="*/ 54015 h 2824109"/>
              <a:gd name="connsiteX21" fmla="*/ 906948 w 2332336"/>
              <a:gd name="connsiteY21" fmla="*/ 40568 h 2824109"/>
              <a:gd name="connsiteX22" fmla="*/ 1135548 w 2332336"/>
              <a:gd name="connsiteY22" fmla="*/ 27121 h 2824109"/>
              <a:gd name="connsiteX23" fmla="*/ 1417936 w 2332336"/>
              <a:gd name="connsiteY23" fmla="*/ 27121 h 2824109"/>
              <a:gd name="connsiteX24" fmla="*/ 1444830 w 2332336"/>
              <a:gd name="connsiteY24" fmla="*/ 67462 h 2824109"/>
              <a:gd name="connsiteX25" fmla="*/ 1458277 w 2332336"/>
              <a:gd name="connsiteY25" fmla="*/ 336403 h 2824109"/>
              <a:gd name="connsiteX26" fmla="*/ 1471724 w 2332336"/>
              <a:gd name="connsiteY26" fmla="*/ 403639 h 2824109"/>
              <a:gd name="connsiteX27" fmla="*/ 1498618 w 2332336"/>
              <a:gd name="connsiteY27" fmla="*/ 605344 h 2824109"/>
              <a:gd name="connsiteX28" fmla="*/ 1525512 w 2332336"/>
              <a:gd name="connsiteY28" fmla="*/ 645686 h 2824109"/>
              <a:gd name="connsiteX29" fmla="*/ 1538959 w 2332336"/>
              <a:gd name="connsiteY29" fmla="*/ 686027 h 2824109"/>
              <a:gd name="connsiteX30" fmla="*/ 1619642 w 2332336"/>
              <a:gd name="connsiteY30" fmla="*/ 753262 h 2824109"/>
              <a:gd name="connsiteX31" fmla="*/ 1700324 w 2332336"/>
              <a:gd name="connsiteY31" fmla="*/ 820497 h 2824109"/>
              <a:gd name="connsiteX32" fmla="*/ 1794453 w 2332336"/>
              <a:gd name="connsiteY32" fmla="*/ 874286 h 2824109"/>
              <a:gd name="connsiteX33" fmla="*/ 1848242 w 2332336"/>
              <a:gd name="connsiteY33" fmla="*/ 941521 h 2824109"/>
              <a:gd name="connsiteX34" fmla="*/ 1928924 w 2332336"/>
              <a:gd name="connsiteY34" fmla="*/ 995309 h 2824109"/>
              <a:gd name="connsiteX35" fmla="*/ 2009606 w 2332336"/>
              <a:gd name="connsiteY35" fmla="*/ 1049097 h 2824109"/>
              <a:gd name="connsiteX36" fmla="*/ 2049948 w 2332336"/>
              <a:gd name="connsiteY36" fmla="*/ 1075991 h 2824109"/>
              <a:gd name="connsiteX37" fmla="*/ 2211312 w 2332336"/>
              <a:gd name="connsiteY37" fmla="*/ 1129780 h 2824109"/>
              <a:gd name="connsiteX38" fmla="*/ 2251653 w 2332336"/>
              <a:gd name="connsiteY38" fmla="*/ 1143227 h 2824109"/>
              <a:gd name="connsiteX39" fmla="*/ 2291995 w 2332336"/>
              <a:gd name="connsiteY39" fmla="*/ 1156674 h 2824109"/>
              <a:gd name="connsiteX40" fmla="*/ 2332336 w 2332336"/>
              <a:gd name="connsiteY40" fmla="*/ 1183568 h 2824109"/>
              <a:gd name="connsiteX41" fmla="*/ 2291995 w 2332336"/>
              <a:gd name="connsiteY41" fmla="*/ 1210462 h 2824109"/>
              <a:gd name="connsiteX42" fmla="*/ 2211312 w 2332336"/>
              <a:gd name="connsiteY42" fmla="*/ 1237356 h 2824109"/>
              <a:gd name="connsiteX43" fmla="*/ 2184418 w 2332336"/>
              <a:gd name="connsiteY43" fmla="*/ 1277697 h 2824109"/>
              <a:gd name="connsiteX44" fmla="*/ 2144077 w 2332336"/>
              <a:gd name="connsiteY44" fmla="*/ 1291144 h 2824109"/>
              <a:gd name="connsiteX45" fmla="*/ 2117183 w 2332336"/>
              <a:gd name="connsiteY45" fmla="*/ 1318039 h 2824109"/>
              <a:gd name="connsiteX46" fmla="*/ 2036500 w 2332336"/>
              <a:gd name="connsiteY46" fmla="*/ 1425615 h 2824109"/>
              <a:gd name="connsiteX47" fmla="*/ 1955818 w 2332336"/>
              <a:gd name="connsiteY47" fmla="*/ 1479403 h 2824109"/>
              <a:gd name="connsiteX48" fmla="*/ 1915477 w 2332336"/>
              <a:gd name="connsiteY48" fmla="*/ 1546639 h 2824109"/>
              <a:gd name="connsiteX49" fmla="*/ 1848242 w 2332336"/>
              <a:gd name="connsiteY49" fmla="*/ 1613874 h 2824109"/>
              <a:gd name="connsiteX50" fmla="*/ 1807900 w 2332336"/>
              <a:gd name="connsiteY50" fmla="*/ 1748344 h 2824109"/>
              <a:gd name="connsiteX51" fmla="*/ 1767559 w 2332336"/>
              <a:gd name="connsiteY51" fmla="*/ 1802133 h 2824109"/>
              <a:gd name="connsiteX52" fmla="*/ 1727218 w 2332336"/>
              <a:gd name="connsiteY52" fmla="*/ 1882815 h 2824109"/>
              <a:gd name="connsiteX53" fmla="*/ 1713771 w 2332336"/>
              <a:gd name="connsiteY53" fmla="*/ 1923156 h 2824109"/>
              <a:gd name="connsiteX54" fmla="*/ 1619642 w 2332336"/>
              <a:gd name="connsiteY54" fmla="*/ 2044180 h 2824109"/>
              <a:gd name="connsiteX55" fmla="*/ 1538959 w 2332336"/>
              <a:gd name="connsiteY55" fmla="*/ 2124862 h 2824109"/>
              <a:gd name="connsiteX56" fmla="*/ 1458277 w 2332336"/>
              <a:gd name="connsiteY56" fmla="*/ 2259333 h 2824109"/>
              <a:gd name="connsiteX57" fmla="*/ 1431383 w 2332336"/>
              <a:gd name="connsiteY57" fmla="*/ 2340015 h 2824109"/>
              <a:gd name="connsiteX58" fmla="*/ 1404489 w 2332336"/>
              <a:gd name="connsiteY58" fmla="*/ 2487933 h 2824109"/>
              <a:gd name="connsiteX59" fmla="*/ 1350700 w 2332336"/>
              <a:gd name="connsiteY59" fmla="*/ 2568615 h 2824109"/>
              <a:gd name="connsiteX60" fmla="*/ 1310359 w 2332336"/>
              <a:gd name="connsiteY60" fmla="*/ 2649297 h 2824109"/>
              <a:gd name="connsiteX61" fmla="*/ 1256571 w 2332336"/>
              <a:gd name="connsiteY61" fmla="*/ 2743427 h 2824109"/>
              <a:gd name="connsiteX62" fmla="*/ 1175889 w 2332336"/>
              <a:gd name="connsiteY62" fmla="*/ 2824109 h 2824109"/>
              <a:gd name="connsiteX63" fmla="*/ 1081759 w 2332336"/>
              <a:gd name="connsiteY63" fmla="*/ 2716533 h 2824109"/>
              <a:gd name="connsiteX64" fmla="*/ 1054865 w 2332336"/>
              <a:gd name="connsiteY64" fmla="*/ 2676191 h 2824109"/>
              <a:gd name="connsiteX65" fmla="*/ 1001077 w 2332336"/>
              <a:gd name="connsiteY65" fmla="*/ 2541721 h 2824109"/>
              <a:gd name="connsiteX66" fmla="*/ 987630 w 2332336"/>
              <a:gd name="connsiteY66" fmla="*/ 2501380 h 2824109"/>
              <a:gd name="connsiteX67" fmla="*/ 933842 w 2332336"/>
              <a:gd name="connsiteY67" fmla="*/ 2461039 h 2824109"/>
              <a:gd name="connsiteX68" fmla="*/ 906948 w 2332336"/>
              <a:gd name="connsiteY68" fmla="*/ 2434144 h 2824109"/>
              <a:gd name="connsiteX69" fmla="*/ 893500 w 2332336"/>
              <a:gd name="connsiteY69" fmla="*/ 2393803 h 2824109"/>
              <a:gd name="connsiteX70" fmla="*/ 826265 w 2332336"/>
              <a:gd name="connsiteY70" fmla="*/ 2299674 h 2824109"/>
              <a:gd name="connsiteX71" fmla="*/ 799371 w 2332336"/>
              <a:gd name="connsiteY71" fmla="*/ 2218991 h 2824109"/>
              <a:gd name="connsiteX72" fmla="*/ 759030 w 2332336"/>
              <a:gd name="connsiteY72" fmla="*/ 2138309 h 2824109"/>
              <a:gd name="connsiteX73" fmla="*/ 732136 w 2332336"/>
              <a:gd name="connsiteY73" fmla="*/ 2097968 h 2824109"/>
              <a:gd name="connsiteX74" fmla="*/ 705242 w 2332336"/>
              <a:gd name="connsiteY74" fmla="*/ 2044180 h 2824109"/>
              <a:gd name="connsiteX75" fmla="*/ 678348 w 2332336"/>
              <a:gd name="connsiteY75" fmla="*/ 2003839 h 2824109"/>
              <a:gd name="connsiteX76" fmla="*/ 597665 w 2332336"/>
              <a:gd name="connsiteY76" fmla="*/ 1869368 h 2824109"/>
              <a:gd name="connsiteX77" fmla="*/ 570771 w 2332336"/>
              <a:gd name="connsiteY77" fmla="*/ 1829027 h 2824109"/>
              <a:gd name="connsiteX78" fmla="*/ 543877 w 2332336"/>
              <a:gd name="connsiteY78" fmla="*/ 1788686 h 2824109"/>
              <a:gd name="connsiteX79" fmla="*/ 463195 w 2332336"/>
              <a:gd name="connsiteY79" fmla="*/ 1708003 h 2824109"/>
              <a:gd name="connsiteX80" fmla="*/ 436300 w 2332336"/>
              <a:gd name="connsiteY80" fmla="*/ 1681109 h 2824109"/>
              <a:gd name="connsiteX81" fmla="*/ 382512 w 2332336"/>
              <a:gd name="connsiteY81" fmla="*/ 1600427 h 2824109"/>
              <a:gd name="connsiteX82" fmla="*/ 369065 w 2332336"/>
              <a:gd name="connsiteY82" fmla="*/ 1560086 h 2824109"/>
              <a:gd name="connsiteX83" fmla="*/ 342171 w 2332336"/>
              <a:gd name="connsiteY83" fmla="*/ 1533191 h 2824109"/>
              <a:gd name="connsiteX84" fmla="*/ 261489 w 2332336"/>
              <a:gd name="connsiteY84" fmla="*/ 1452509 h 2824109"/>
              <a:gd name="connsiteX85" fmla="*/ 207700 w 2332336"/>
              <a:gd name="connsiteY85" fmla="*/ 1398721 h 2824109"/>
              <a:gd name="connsiteX86" fmla="*/ 153912 w 2332336"/>
              <a:gd name="connsiteY86" fmla="*/ 1318039 h 2824109"/>
              <a:gd name="connsiteX87" fmla="*/ 73230 w 2332336"/>
              <a:gd name="connsiteY87" fmla="*/ 1277697 h 2824109"/>
              <a:gd name="connsiteX88" fmla="*/ 5995 w 2332336"/>
              <a:gd name="connsiteY88" fmla="*/ 1210462 h 2824109"/>
              <a:gd name="connsiteX89" fmla="*/ 5995 w 2332336"/>
              <a:gd name="connsiteY89" fmla="*/ 1183568 h 282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332336" h="2824109">
                <a:moveTo>
                  <a:pt x="5995" y="1183568"/>
                </a:moveTo>
                <a:cubicBezTo>
                  <a:pt x="17201" y="1176844"/>
                  <a:pt x="53386" y="1181461"/>
                  <a:pt x="73230" y="1170121"/>
                </a:cubicBezTo>
                <a:cubicBezTo>
                  <a:pt x="87262" y="1162103"/>
                  <a:pt x="87504" y="1139876"/>
                  <a:pt x="100124" y="1129780"/>
                </a:cubicBezTo>
                <a:cubicBezTo>
                  <a:pt x="111192" y="1120925"/>
                  <a:pt x="127018" y="1120815"/>
                  <a:pt x="140465" y="1116333"/>
                </a:cubicBezTo>
                <a:cubicBezTo>
                  <a:pt x="149430" y="1102886"/>
                  <a:pt x="154739" y="1086087"/>
                  <a:pt x="167359" y="1075991"/>
                </a:cubicBezTo>
                <a:cubicBezTo>
                  <a:pt x="178427" y="1067136"/>
                  <a:pt x="195546" y="1069837"/>
                  <a:pt x="207700" y="1062544"/>
                </a:cubicBezTo>
                <a:cubicBezTo>
                  <a:pt x="218572" y="1056021"/>
                  <a:pt x="223723" y="1042173"/>
                  <a:pt x="234595" y="1035650"/>
                </a:cubicBezTo>
                <a:cubicBezTo>
                  <a:pt x="246749" y="1028357"/>
                  <a:pt x="262258" y="1028542"/>
                  <a:pt x="274936" y="1022203"/>
                </a:cubicBezTo>
                <a:cubicBezTo>
                  <a:pt x="289391" y="1014975"/>
                  <a:pt x="301830" y="1004274"/>
                  <a:pt x="315277" y="995309"/>
                </a:cubicBezTo>
                <a:cubicBezTo>
                  <a:pt x="324242" y="981862"/>
                  <a:pt x="331825" y="967383"/>
                  <a:pt x="342171" y="954968"/>
                </a:cubicBezTo>
                <a:cubicBezTo>
                  <a:pt x="368947" y="922837"/>
                  <a:pt x="428593" y="872374"/>
                  <a:pt x="463195" y="860839"/>
                </a:cubicBezTo>
                <a:lnTo>
                  <a:pt x="503536" y="847391"/>
                </a:lnTo>
                <a:cubicBezTo>
                  <a:pt x="512501" y="833944"/>
                  <a:pt x="519002" y="818478"/>
                  <a:pt x="530430" y="807050"/>
                </a:cubicBezTo>
                <a:cubicBezTo>
                  <a:pt x="546602" y="790878"/>
                  <a:pt x="606981" y="760293"/>
                  <a:pt x="624559" y="753262"/>
                </a:cubicBezTo>
                <a:cubicBezTo>
                  <a:pt x="650880" y="742733"/>
                  <a:pt x="705242" y="726368"/>
                  <a:pt x="705242" y="726368"/>
                </a:cubicBezTo>
                <a:cubicBezTo>
                  <a:pt x="812818" y="654651"/>
                  <a:pt x="682830" y="748780"/>
                  <a:pt x="772477" y="659133"/>
                </a:cubicBezTo>
                <a:cubicBezTo>
                  <a:pt x="783905" y="647705"/>
                  <a:pt x="799371" y="641204"/>
                  <a:pt x="812818" y="632239"/>
                </a:cubicBezTo>
                <a:cubicBezTo>
                  <a:pt x="821783" y="618792"/>
                  <a:pt x="833148" y="606666"/>
                  <a:pt x="839712" y="591897"/>
                </a:cubicBezTo>
                <a:cubicBezTo>
                  <a:pt x="851225" y="565992"/>
                  <a:pt x="866606" y="511215"/>
                  <a:pt x="866606" y="511215"/>
                </a:cubicBezTo>
                <a:cubicBezTo>
                  <a:pt x="871088" y="443980"/>
                  <a:pt x="880053" y="376894"/>
                  <a:pt x="880053" y="309509"/>
                </a:cubicBezTo>
                <a:cubicBezTo>
                  <a:pt x="880053" y="224226"/>
                  <a:pt x="858120" y="138874"/>
                  <a:pt x="866606" y="54015"/>
                </a:cubicBezTo>
                <a:cubicBezTo>
                  <a:pt x="868016" y="39911"/>
                  <a:pt x="892844" y="41978"/>
                  <a:pt x="906948" y="40568"/>
                </a:cubicBezTo>
                <a:cubicBezTo>
                  <a:pt x="982901" y="32973"/>
                  <a:pt x="1059348" y="31603"/>
                  <a:pt x="1135548" y="27121"/>
                </a:cubicBezTo>
                <a:cubicBezTo>
                  <a:pt x="1240378" y="-7822"/>
                  <a:pt x="1231124" y="-10241"/>
                  <a:pt x="1417936" y="27121"/>
                </a:cubicBezTo>
                <a:cubicBezTo>
                  <a:pt x="1433783" y="30290"/>
                  <a:pt x="1435865" y="54015"/>
                  <a:pt x="1444830" y="67462"/>
                </a:cubicBezTo>
                <a:cubicBezTo>
                  <a:pt x="1449312" y="157109"/>
                  <a:pt x="1451119" y="246930"/>
                  <a:pt x="1458277" y="336403"/>
                </a:cubicBezTo>
                <a:cubicBezTo>
                  <a:pt x="1460100" y="359186"/>
                  <a:pt x="1468889" y="380960"/>
                  <a:pt x="1471724" y="403639"/>
                </a:cubicBezTo>
                <a:cubicBezTo>
                  <a:pt x="1474793" y="428193"/>
                  <a:pt x="1477662" y="556446"/>
                  <a:pt x="1498618" y="605344"/>
                </a:cubicBezTo>
                <a:cubicBezTo>
                  <a:pt x="1504984" y="620199"/>
                  <a:pt x="1518284" y="631231"/>
                  <a:pt x="1525512" y="645686"/>
                </a:cubicBezTo>
                <a:cubicBezTo>
                  <a:pt x="1531851" y="658364"/>
                  <a:pt x="1531096" y="674233"/>
                  <a:pt x="1538959" y="686027"/>
                </a:cubicBezTo>
                <a:cubicBezTo>
                  <a:pt x="1568424" y="730225"/>
                  <a:pt x="1582432" y="722254"/>
                  <a:pt x="1619642" y="753262"/>
                </a:cubicBezTo>
                <a:cubicBezTo>
                  <a:pt x="1723186" y="839548"/>
                  <a:pt x="1600160" y="753721"/>
                  <a:pt x="1700324" y="820497"/>
                </a:cubicBezTo>
                <a:cubicBezTo>
                  <a:pt x="1752428" y="898655"/>
                  <a:pt x="1693647" y="831084"/>
                  <a:pt x="1794453" y="874286"/>
                </a:cubicBezTo>
                <a:cubicBezTo>
                  <a:pt x="1814740" y="882981"/>
                  <a:pt x="1837306" y="928398"/>
                  <a:pt x="1848242" y="941521"/>
                </a:cubicBezTo>
                <a:cubicBezTo>
                  <a:pt x="1909985" y="1015613"/>
                  <a:pt x="1862060" y="958162"/>
                  <a:pt x="1928924" y="995309"/>
                </a:cubicBezTo>
                <a:cubicBezTo>
                  <a:pt x="1957179" y="1011006"/>
                  <a:pt x="1982712" y="1031168"/>
                  <a:pt x="2009606" y="1049097"/>
                </a:cubicBezTo>
                <a:cubicBezTo>
                  <a:pt x="2023053" y="1058062"/>
                  <a:pt x="2034616" y="1070880"/>
                  <a:pt x="2049948" y="1075991"/>
                </a:cubicBezTo>
                <a:lnTo>
                  <a:pt x="2211312" y="1129780"/>
                </a:lnTo>
                <a:lnTo>
                  <a:pt x="2251653" y="1143227"/>
                </a:lnTo>
                <a:lnTo>
                  <a:pt x="2291995" y="1156674"/>
                </a:lnTo>
                <a:cubicBezTo>
                  <a:pt x="2305442" y="1165639"/>
                  <a:pt x="2332336" y="1167407"/>
                  <a:pt x="2332336" y="1183568"/>
                </a:cubicBezTo>
                <a:cubicBezTo>
                  <a:pt x="2332336" y="1199729"/>
                  <a:pt x="2306763" y="1203898"/>
                  <a:pt x="2291995" y="1210462"/>
                </a:cubicBezTo>
                <a:cubicBezTo>
                  <a:pt x="2266089" y="1221976"/>
                  <a:pt x="2211312" y="1237356"/>
                  <a:pt x="2211312" y="1237356"/>
                </a:cubicBezTo>
                <a:cubicBezTo>
                  <a:pt x="2202347" y="1250803"/>
                  <a:pt x="2197038" y="1267601"/>
                  <a:pt x="2184418" y="1277697"/>
                </a:cubicBezTo>
                <a:cubicBezTo>
                  <a:pt x="2173350" y="1286552"/>
                  <a:pt x="2156231" y="1283851"/>
                  <a:pt x="2144077" y="1291144"/>
                </a:cubicBezTo>
                <a:cubicBezTo>
                  <a:pt x="2133206" y="1297667"/>
                  <a:pt x="2126148" y="1309074"/>
                  <a:pt x="2117183" y="1318039"/>
                </a:cubicBezTo>
                <a:cubicBezTo>
                  <a:pt x="2079286" y="1431730"/>
                  <a:pt x="2118943" y="1376150"/>
                  <a:pt x="2036500" y="1425615"/>
                </a:cubicBezTo>
                <a:cubicBezTo>
                  <a:pt x="2008784" y="1442245"/>
                  <a:pt x="1955818" y="1479403"/>
                  <a:pt x="1955818" y="1479403"/>
                </a:cubicBezTo>
                <a:cubicBezTo>
                  <a:pt x="1932466" y="1549459"/>
                  <a:pt x="1957667" y="1493901"/>
                  <a:pt x="1915477" y="1546639"/>
                </a:cubicBezTo>
                <a:cubicBezTo>
                  <a:pt x="1864252" y="1610671"/>
                  <a:pt x="1917396" y="1567771"/>
                  <a:pt x="1848242" y="1613874"/>
                </a:cubicBezTo>
                <a:cubicBezTo>
                  <a:pt x="1776492" y="1721499"/>
                  <a:pt x="1877124" y="1557981"/>
                  <a:pt x="1807900" y="1748344"/>
                </a:cubicBezTo>
                <a:cubicBezTo>
                  <a:pt x="1800241" y="1769407"/>
                  <a:pt x="1781006" y="1784203"/>
                  <a:pt x="1767559" y="1802133"/>
                </a:cubicBezTo>
                <a:cubicBezTo>
                  <a:pt x="1733760" y="1903531"/>
                  <a:pt x="1779353" y="1778545"/>
                  <a:pt x="1727218" y="1882815"/>
                </a:cubicBezTo>
                <a:cubicBezTo>
                  <a:pt x="1720879" y="1895493"/>
                  <a:pt x="1720655" y="1910765"/>
                  <a:pt x="1713771" y="1923156"/>
                </a:cubicBezTo>
                <a:cubicBezTo>
                  <a:pt x="1645798" y="2045509"/>
                  <a:pt x="1684978" y="1965776"/>
                  <a:pt x="1619642" y="2044180"/>
                </a:cubicBezTo>
                <a:cubicBezTo>
                  <a:pt x="1554100" y="2122831"/>
                  <a:pt x="1642033" y="2047558"/>
                  <a:pt x="1538959" y="2124862"/>
                </a:cubicBezTo>
                <a:cubicBezTo>
                  <a:pt x="1507386" y="2172222"/>
                  <a:pt x="1478953" y="2207644"/>
                  <a:pt x="1458277" y="2259333"/>
                </a:cubicBezTo>
                <a:cubicBezTo>
                  <a:pt x="1447749" y="2285654"/>
                  <a:pt x="1431383" y="2340015"/>
                  <a:pt x="1431383" y="2340015"/>
                </a:cubicBezTo>
                <a:cubicBezTo>
                  <a:pt x="1429820" y="2350953"/>
                  <a:pt x="1417169" y="2462573"/>
                  <a:pt x="1404489" y="2487933"/>
                </a:cubicBezTo>
                <a:cubicBezTo>
                  <a:pt x="1390034" y="2516843"/>
                  <a:pt x="1350700" y="2568615"/>
                  <a:pt x="1350700" y="2568615"/>
                </a:cubicBezTo>
                <a:cubicBezTo>
                  <a:pt x="1316899" y="2670017"/>
                  <a:pt x="1362495" y="2545024"/>
                  <a:pt x="1310359" y="2649297"/>
                </a:cubicBezTo>
                <a:cubicBezTo>
                  <a:pt x="1274447" y="2721122"/>
                  <a:pt x="1329731" y="2662138"/>
                  <a:pt x="1256571" y="2743427"/>
                </a:cubicBezTo>
                <a:cubicBezTo>
                  <a:pt x="1231128" y="2771697"/>
                  <a:pt x="1175889" y="2824109"/>
                  <a:pt x="1175889" y="2824109"/>
                </a:cubicBezTo>
                <a:cubicBezTo>
                  <a:pt x="1108655" y="2779286"/>
                  <a:pt x="1144511" y="2810661"/>
                  <a:pt x="1081759" y="2716533"/>
                </a:cubicBezTo>
                <a:cubicBezTo>
                  <a:pt x="1072794" y="2703086"/>
                  <a:pt x="1059976" y="2691523"/>
                  <a:pt x="1054865" y="2676191"/>
                </a:cubicBezTo>
                <a:cubicBezTo>
                  <a:pt x="993650" y="2492547"/>
                  <a:pt x="1060435" y="2680223"/>
                  <a:pt x="1001077" y="2541721"/>
                </a:cubicBezTo>
                <a:cubicBezTo>
                  <a:pt x="995493" y="2528693"/>
                  <a:pt x="996704" y="2512269"/>
                  <a:pt x="987630" y="2501380"/>
                </a:cubicBezTo>
                <a:cubicBezTo>
                  <a:pt x="973282" y="2484163"/>
                  <a:pt x="951059" y="2475387"/>
                  <a:pt x="933842" y="2461039"/>
                </a:cubicBezTo>
                <a:cubicBezTo>
                  <a:pt x="924102" y="2452923"/>
                  <a:pt x="915913" y="2443109"/>
                  <a:pt x="906948" y="2434144"/>
                </a:cubicBezTo>
                <a:cubicBezTo>
                  <a:pt x="902465" y="2420697"/>
                  <a:pt x="901363" y="2405597"/>
                  <a:pt x="893500" y="2393803"/>
                </a:cubicBezTo>
                <a:cubicBezTo>
                  <a:pt x="828521" y="2296336"/>
                  <a:pt x="872694" y="2415747"/>
                  <a:pt x="826265" y="2299674"/>
                </a:cubicBezTo>
                <a:cubicBezTo>
                  <a:pt x="815736" y="2273353"/>
                  <a:pt x="815096" y="2242579"/>
                  <a:pt x="799371" y="2218991"/>
                </a:cubicBezTo>
                <a:cubicBezTo>
                  <a:pt x="722297" y="2103379"/>
                  <a:pt x="814703" y="2249655"/>
                  <a:pt x="759030" y="2138309"/>
                </a:cubicBezTo>
                <a:cubicBezTo>
                  <a:pt x="751802" y="2123854"/>
                  <a:pt x="740154" y="2112000"/>
                  <a:pt x="732136" y="2097968"/>
                </a:cubicBezTo>
                <a:cubicBezTo>
                  <a:pt x="722191" y="2080564"/>
                  <a:pt x="715187" y="2061584"/>
                  <a:pt x="705242" y="2044180"/>
                </a:cubicBezTo>
                <a:cubicBezTo>
                  <a:pt x="697224" y="2030148"/>
                  <a:pt x="686366" y="2017871"/>
                  <a:pt x="678348" y="2003839"/>
                </a:cubicBezTo>
                <a:cubicBezTo>
                  <a:pt x="595649" y="1859117"/>
                  <a:pt x="729244" y="2066736"/>
                  <a:pt x="597665" y="1869368"/>
                </a:cubicBezTo>
                <a:lnTo>
                  <a:pt x="570771" y="1829027"/>
                </a:lnTo>
                <a:cubicBezTo>
                  <a:pt x="561806" y="1815580"/>
                  <a:pt x="555305" y="1800114"/>
                  <a:pt x="543877" y="1788686"/>
                </a:cubicBezTo>
                <a:lnTo>
                  <a:pt x="463195" y="1708003"/>
                </a:lnTo>
                <a:cubicBezTo>
                  <a:pt x="454230" y="1699038"/>
                  <a:pt x="443333" y="1691658"/>
                  <a:pt x="436300" y="1681109"/>
                </a:cubicBezTo>
                <a:cubicBezTo>
                  <a:pt x="418371" y="1654215"/>
                  <a:pt x="392733" y="1631091"/>
                  <a:pt x="382512" y="1600427"/>
                </a:cubicBezTo>
                <a:cubicBezTo>
                  <a:pt x="378030" y="1586980"/>
                  <a:pt x="376358" y="1572240"/>
                  <a:pt x="369065" y="1560086"/>
                </a:cubicBezTo>
                <a:cubicBezTo>
                  <a:pt x="362542" y="1549214"/>
                  <a:pt x="350287" y="1542931"/>
                  <a:pt x="342171" y="1533191"/>
                </a:cubicBezTo>
                <a:cubicBezTo>
                  <a:pt x="279626" y="1458136"/>
                  <a:pt x="329497" y="1497848"/>
                  <a:pt x="261489" y="1452509"/>
                </a:cubicBezTo>
                <a:cubicBezTo>
                  <a:pt x="225630" y="1344933"/>
                  <a:pt x="279419" y="1470439"/>
                  <a:pt x="207700" y="1398721"/>
                </a:cubicBezTo>
                <a:cubicBezTo>
                  <a:pt x="184844" y="1375866"/>
                  <a:pt x="184576" y="1328261"/>
                  <a:pt x="153912" y="1318039"/>
                </a:cubicBezTo>
                <a:cubicBezTo>
                  <a:pt x="98239" y="1299480"/>
                  <a:pt x="125365" y="1312454"/>
                  <a:pt x="73230" y="1277697"/>
                </a:cubicBezTo>
                <a:cubicBezTo>
                  <a:pt x="46336" y="1237356"/>
                  <a:pt x="50818" y="1232874"/>
                  <a:pt x="5995" y="1210462"/>
                </a:cubicBezTo>
                <a:cubicBezTo>
                  <a:pt x="1986" y="1208457"/>
                  <a:pt x="-5211" y="1190292"/>
                  <a:pt x="5995" y="118356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1836" t="-2" r="15535" b="67540"/>
          <a:stretch/>
        </p:blipFill>
        <p:spPr bwMode="auto">
          <a:xfrm>
            <a:off x="320040" y="1600200"/>
            <a:ext cx="4937760" cy="413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895210" y="2704425"/>
            <a:ext cx="2332336" cy="2824109"/>
          </a:xfrm>
          <a:custGeom>
            <a:avLst/>
            <a:gdLst>
              <a:gd name="connsiteX0" fmla="*/ 5995 w 2332336"/>
              <a:gd name="connsiteY0" fmla="*/ 1183568 h 2824109"/>
              <a:gd name="connsiteX1" fmla="*/ 73230 w 2332336"/>
              <a:gd name="connsiteY1" fmla="*/ 1170121 h 2824109"/>
              <a:gd name="connsiteX2" fmla="*/ 100124 w 2332336"/>
              <a:gd name="connsiteY2" fmla="*/ 1129780 h 2824109"/>
              <a:gd name="connsiteX3" fmla="*/ 140465 w 2332336"/>
              <a:gd name="connsiteY3" fmla="*/ 1116333 h 2824109"/>
              <a:gd name="connsiteX4" fmla="*/ 167359 w 2332336"/>
              <a:gd name="connsiteY4" fmla="*/ 1075991 h 2824109"/>
              <a:gd name="connsiteX5" fmla="*/ 207700 w 2332336"/>
              <a:gd name="connsiteY5" fmla="*/ 1062544 h 2824109"/>
              <a:gd name="connsiteX6" fmla="*/ 234595 w 2332336"/>
              <a:gd name="connsiteY6" fmla="*/ 1035650 h 2824109"/>
              <a:gd name="connsiteX7" fmla="*/ 274936 w 2332336"/>
              <a:gd name="connsiteY7" fmla="*/ 1022203 h 2824109"/>
              <a:gd name="connsiteX8" fmla="*/ 315277 w 2332336"/>
              <a:gd name="connsiteY8" fmla="*/ 995309 h 2824109"/>
              <a:gd name="connsiteX9" fmla="*/ 342171 w 2332336"/>
              <a:gd name="connsiteY9" fmla="*/ 954968 h 2824109"/>
              <a:gd name="connsiteX10" fmla="*/ 463195 w 2332336"/>
              <a:gd name="connsiteY10" fmla="*/ 860839 h 2824109"/>
              <a:gd name="connsiteX11" fmla="*/ 503536 w 2332336"/>
              <a:gd name="connsiteY11" fmla="*/ 847391 h 2824109"/>
              <a:gd name="connsiteX12" fmla="*/ 530430 w 2332336"/>
              <a:gd name="connsiteY12" fmla="*/ 807050 h 2824109"/>
              <a:gd name="connsiteX13" fmla="*/ 624559 w 2332336"/>
              <a:gd name="connsiteY13" fmla="*/ 753262 h 2824109"/>
              <a:gd name="connsiteX14" fmla="*/ 705242 w 2332336"/>
              <a:gd name="connsiteY14" fmla="*/ 726368 h 2824109"/>
              <a:gd name="connsiteX15" fmla="*/ 772477 w 2332336"/>
              <a:gd name="connsiteY15" fmla="*/ 659133 h 2824109"/>
              <a:gd name="connsiteX16" fmla="*/ 812818 w 2332336"/>
              <a:gd name="connsiteY16" fmla="*/ 632239 h 2824109"/>
              <a:gd name="connsiteX17" fmla="*/ 839712 w 2332336"/>
              <a:gd name="connsiteY17" fmla="*/ 591897 h 2824109"/>
              <a:gd name="connsiteX18" fmla="*/ 866606 w 2332336"/>
              <a:gd name="connsiteY18" fmla="*/ 511215 h 2824109"/>
              <a:gd name="connsiteX19" fmla="*/ 880053 w 2332336"/>
              <a:gd name="connsiteY19" fmla="*/ 309509 h 2824109"/>
              <a:gd name="connsiteX20" fmla="*/ 866606 w 2332336"/>
              <a:gd name="connsiteY20" fmla="*/ 54015 h 2824109"/>
              <a:gd name="connsiteX21" fmla="*/ 906948 w 2332336"/>
              <a:gd name="connsiteY21" fmla="*/ 40568 h 2824109"/>
              <a:gd name="connsiteX22" fmla="*/ 1135548 w 2332336"/>
              <a:gd name="connsiteY22" fmla="*/ 27121 h 2824109"/>
              <a:gd name="connsiteX23" fmla="*/ 1417936 w 2332336"/>
              <a:gd name="connsiteY23" fmla="*/ 27121 h 2824109"/>
              <a:gd name="connsiteX24" fmla="*/ 1444830 w 2332336"/>
              <a:gd name="connsiteY24" fmla="*/ 67462 h 2824109"/>
              <a:gd name="connsiteX25" fmla="*/ 1458277 w 2332336"/>
              <a:gd name="connsiteY25" fmla="*/ 336403 h 2824109"/>
              <a:gd name="connsiteX26" fmla="*/ 1471724 w 2332336"/>
              <a:gd name="connsiteY26" fmla="*/ 403639 h 2824109"/>
              <a:gd name="connsiteX27" fmla="*/ 1498618 w 2332336"/>
              <a:gd name="connsiteY27" fmla="*/ 605344 h 2824109"/>
              <a:gd name="connsiteX28" fmla="*/ 1525512 w 2332336"/>
              <a:gd name="connsiteY28" fmla="*/ 645686 h 2824109"/>
              <a:gd name="connsiteX29" fmla="*/ 1538959 w 2332336"/>
              <a:gd name="connsiteY29" fmla="*/ 686027 h 2824109"/>
              <a:gd name="connsiteX30" fmla="*/ 1619642 w 2332336"/>
              <a:gd name="connsiteY30" fmla="*/ 753262 h 2824109"/>
              <a:gd name="connsiteX31" fmla="*/ 1700324 w 2332336"/>
              <a:gd name="connsiteY31" fmla="*/ 820497 h 2824109"/>
              <a:gd name="connsiteX32" fmla="*/ 1794453 w 2332336"/>
              <a:gd name="connsiteY32" fmla="*/ 874286 h 2824109"/>
              <a:gd name="connsiteX33" fmla="*/ 1848242 w 2332336"/>
              <a:gd name="connsiteY33" fmla="*/ 941521 h 2824109"/>
              <a:gd name="connsiteX34" fmla="*/ 1928924 w 2332336"/>
              <a:gd name="connsiteY34" fmla="*/ 995309 h 2824109"/>
              <a:gd name="connsiteX35" fmla="*/ 2009606 w 2332336"/>
              <a:gd name="connsiteY35" fmla="*/ 1049097 h 2824109"/>
              <a:gd name="connsiteX36" fmla="*/ 2049948 w 2332336"/>
              <a:gd name="connsiteY36" fmla="*/ 1075991 h 2824109"/>
              <a:gd name="connsiteX37" fmla="*/ 2211312 w 2332336"/>
              <a:gd name="connsiteY37" fmla="*/ 1129780 h 2824109"/>
              <a:gd name="connsiteX38" fmla="*/ 2251653 w 2332336"/>
              <a:gd name="connsiteY38" fmla="*/ 1143227 h 2824109"/>
              <a:gd name="connsiteX39" fmla="*/ 2291995 w 2332336"/>
              <a:gd name="connsiteY39" fmla="*/ 1156674 h 2824109"/>
              <a:gd name="connsiteX40" fmla="*/ 2332336 w 2332336"/>
              <a:gd name="connsiteY40" fmla="*/ 1183568 h 2824109"/>
              <a:gd name="connsiteX41" fmla="*/ 2291995 w 2332336"/>
              <a:gd name="connsiteY41" fmla="*/ 1210462 h 2824109"/>
              <a:gd name="connsiteX42" fmla="*/ 2211312 w 2332336"/>
              <a:gd name="connsiteY42" fmla="*/ 1237356 h 2824109"/>
              <a:gd name="connsiteX43" fmla="*/ 2184418 w 2332336"/>
              <a:gd name="connsiteY43" fmla="*/ 1277697 h 2824109"/>
              <a:gd name="connsiteX44" fmla="*/ 2144077 w 2332336"/>
              <a:gd name="connsiteY44" fmla="*/ 1291144 h 2824109"/>
              <a:gd name="connsiteX45" fmla="*/ 2117183 w 2332336"/>
              <a:gd name="connsiteY45" fmla="*/ 1318039 h 2824109"/>
              <a:gd name="connsiteX46" fmla="*/ 2036500 w 2332336"/>
              <a:gd name="connsiteY46" fmla="*/ 1425615 h 2824109"/>
              <a:gd name="connsiteX47" fmla="*/ 1955818 w 2332336"/>
              <a:gd name="connsiteY47" fmla="*/ 1479403 h 2824109"/>
              <a:gd name="connsiteX48" fmla="*/ 1915477 w 2332336"/>
              <a:gd name="connsiteY48" fmla="*/ 1546639 h 2824109"/>
              <a:gd name="connsiteX49" fmla="*/ 1848242 w 2332336"/>
              <a:gd name="connsiteY49" fmla="*/ 1613874 h 2824109"/>
              <a:gd name="connsiteX50" fmla="*/ 1807900 w 2332336"/>
              <a:gd name="connsiteY50" fmla="*/ 1748344 h 2824109"/>
              <a:gd name="connsiteX51" fmla="*/ 1767559 w 2332336"/>
              <a:gd name="connsiteY51" fmla="*/ 1802133 h 2824109"/>
              <a:gd name="connsiteX52" fmla="*/ 1727218 w 2332336"/>
              <a:gd name="connsiteY52" fmla="*/ 1882815 h 2824109"/>
              <a:gd name="connsiteX53" fmla="*/ 1713771 w 2332336"/>
              <a:gd name="connsiteY53" fmla="*/ 1923156 h 2824109"/>
              <a:gd name="connsiteX54" fmla="*/ 1619642 w 2332336"/>
              <a:gd name="connsiteY54" fmla="*/ 2044180 h 2824109"/>
              <a:gd name="connsiteX55" fmla="*/ 1538959 w 2332336"/>
              <a:gd name="connsiteY55" fmla="*/ 2124862 h 2824109"/>
              <a:gd name="connsiteX56" fmla="*/ 1458277 w 2332336"/>
              <a:gd name="connsiteY56" fmla="*/ 2259333 h 2824109"/>
              <a:gd name="connsiteX57" fmla="*/ 1431383 w 2332336"/>
              <a:gd name="connsiteY57" fmla="*/ 2340015 h 2824109"/>
              <a:gd name="connsiteX58" fmla="*/ 1404489 w 2332336"/>
              <a:gd name="connsiteY58" fmla="*/ 2487933 h 2824109"/>
              <a:gd name="connsiteX59" fmla="*/ 1350700 w 2332336"/>
              <a:gd name="connsiteY59" fmla="*/ 2568615 h 2824109"/>
              <a:gd name="connsiteX60" fmla="*/ 1310359 w 2332336"/>
              <a:gd name="connsiteY60" fmla="*/ 2649297 h 2824109"/>
              <a:gd name="connsiteX61" fmla="*/ 1256571 w 2332336"/>
              <a:gd name="connsiteY61" fmla="*/ 2743427 h 2824109"/>
              <a:gd name="connsiteX62" fmla="*/ 1175889 w 2332336"/>
              <a:gd name="connsiteY62" fmla="*/ 2824109 h 2824109"/>
              <a:gd name="connsiteX63" fmla="*/ 1081759 w 2332336"/>
              <a:gd name="connsiteY63" fmla="*/ 2716533 h 2824109"/>
              <a:gd name="connsiteX64" fmla="*/ 1054865 w 2332336"/>
              <a:gd name="connsiteY64" fmla="*/ 2676191 h 2824109"/>
              <a:gd name="connsiteX65" fmla="*/ 1001077 w 2332336"/>
              <a:gd name="connsiteY65" fmla="*/ 2541721 h 2824109"/>
              <a:gd name="connsiteX66" fmla="*/ 987630 w 2332336"/>
              <a:gd name="connsiteY66" fmla="*/ 2501380 h 2824109"/>
              <a:gd name="connsiteX67" fmla="*/ 933842 w 2332336"/>
              <a:gd name="connsiteY67" fmla="*/ 2461039 h 2824109"/>
              <a:gd name="connsiteX68" fmla="*/ 906948 w 2332336"/>
              <a:gd name="connsiteY68" fmla="*/ 2434144 h 2824109"/>
              <a:gd name="connsiteX69" fmla="*/ 893500 w 2332336"/>
              <a:gd name="connsiteY69" fmla="*/ 2393803 h 2824109"/>
              <a:gd name="connsiteX70" fmla="*/ 826265 w 2332336"/>
              <a:gd name="connsiteY70" fmla="*/ 2299674 h 2824109"/>
              <a:gd name="connsiteX71" fmla="*/ 799371 w 2332336"/>
              <a:gd name="connsiteY71" fmla="*/ 2218991 h 2824109"/>
              <a:gd name="connsiteX72" fmla="*/ 759030 w 2332336"/>
              <a:gd name="connsiteY72" fmla="*/ 2138309 h 2824109"/>
              <a:gd name="connsiteX73" fmla="*/ 732136 w 2332336"/>
              <a:gd name="connsiteY73" fmla="*/ 2097968 h 2824109"/>
              <a:gd name="connsiteX74" fmla="*/ 705242 w 2332336"/>
              <a:gd name="connsiteY74" fmla="*/ 2044180 h 2824109"/>
              <a:gd name="connsiteX75" fmla="*/ 678348 w 2332336"/>
              <a:gd name="connsiteY75" fmla="*/ 2003839 h 2824109"/>
              <a:gd name="connsiteX76" fmla="*/ 597665 w 2332336"/>
              <a:gd name="connsiteY76" fmla="*/ 1869368 h 2824109"/>
              <a:gd name="connsiteX77" fmla="*/ 570771 w 2332336"/>
              <a:gd name="connsiteY77" fmla="*/ 1829027 h 2824109"/>
              <a:gd name="connsiteX78" fmla="*/ 543877 w 2332336"/>
              <a:gd name="connsiteY78" fmla="*/ 1788686 h 2824109"/>
              <a:gd name="connsiteX79" fmla="*/ 463195 w 2332336"/>
              <a:gd name="connsiteY79" fmla="*/ 1708003 h 2824109"/>
              <a:gd name="connsiteX80" fmla="*/ 436300 w 2332336"/>
              <a:gd name="connsiteY80" fmla="*/ 1681109 h 2824109"/>
              <a:gd name="connsiteX81" fmla="*/ 382512 w 2332336"/>
              <a:gd name="connsiteY81" fmla="*/ 1600427 h 2824109"/>
              <a:gd name="connsiteX82" fmla="*/ 369065 w 2332336"/>
              <a:gd name="connsiteY82" fmla="*/ 1560086 h 2824109"/>
              <a:gd name="connsiteX83" fmla="*/ 342171 w 2332336"/>
              <a:gd name="connsiteY83" fmla="*/ 1533191 h 2824109"/>
              <a:gd name="connsiteX84" fmla="*/ 261489 w 2332336"/>
              <a:gd name="connsiteY84" fmla="*/ 1452509 h 2824109"/>
              <a:gd name="connsiteX85" fmla="*/ 207700 w 2332336"/>
              <a:gd name="connsiteY85" fmla="*/ 1398721 h 2824109"/>
              <a:gd name="connsiteX86" fmla="*/ 153912 w 2332336"/>
              <a:gd name="connsiteY86" fmla="*/ 1318039 h 2824109"/>
              <a:gd name="connsiteX87" fmla="*/ 73230 w 2332336"/>
              <a:gd name="connsiteY87" fmla="*/ 1277697 h 2824109"/>
              <a:gd name="connsiteX88" fmla="*/ 5995 w 2332336"/>
              <a:gd name="connsiteY88" fmla="*/ 1210462 h 2824109"/>
              <a:gd name="connsiteX89" fmla="*/ 5995 w 2332336"/>
              <a:gd name="connsiteY89" fmla="*/ 1183568 h 282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332336" h="2824109">
                <a:moveTo>
                  <a:pt x="5995" y="1183568"/>
                </a:moveTo>
                <a:cubicBezTo>
                  <a:pt x="17201" y="1176844"/>
                  <a:pt x="53386" y="1181461"/>
                  <a:pt x="73230" y="1170121"/>
                </a:cubicBezTo>
                <a:cubicBezTo>
                  <a:pt x="87262" y="1162103"/>
                  <a:pt x="87504" y="1139876"/>
                  <a:pt x="100124" y="1129780"/>
                </a:cubicBezTo>
                <a:cubicBezTo>
                  <a:pt x="111192" y="1120925"/>
                  <a:pt x="127018" y="1120815"/>
                  <a:pt x="140465" y="1116333"/>
                </a:cubicBezTo>
                <a:cubicBezTo>
                  <a:pt x="149430" y="1102886"/>
                  <a:pt x="154739" y="1086087"/>
                  <a:pt x="167359" y="1075991"/>
                </a:cubicBezTo>
                <a:cubicBezTo>
                  <a:pt x="178427" y="1067136"/>
                  <a:pt x="195546" y="1069837"/>
                  <a:pt x="207700" y="1062544"/>
                </a:cubicBezTo>
                <a:cubicBezTo>
                  <a:pt x="218572" y="1056021"/>
                  <a:pt x="223723" y="1042173"/>
                  <a:pt x="234595" y="1035650"/>
                </a:cubicBezTo>
                <a:cubicBezTo>
                  <a:pt x="246749" y="1028357"/>
                  <a:pt x="262258" y="1028542"/>
                  <a:pt x="274936" y="1022203"/>
                </a:cubicBezTo>
                <a:cubicBezTo>
                  <a:pt x="289391" y="1014975"/>
                  <a:pt x="301830" y="1004274"/>
                  <a:pt x="315277" y="995309"/>
                </a:cubicBezTo>
                <a:cubicBezTo>
                  <a:pt x="324242" y="981862"/>
                  <a:pt x="331825" y="967383"/>
                  <a:pt x="342171" y="954968"/>
                </a:cubicBezTo>
                <a:cubicBezTo>
                  <a:pt x="368947" y="922837"/>
                  <a:pt x="428593" y="872374"/>
                  <a:pt x="463195" y="860839"/>
                </a:cubicBezTo>
                <a:lnTo>
                  <a:pt x="503536" y="847391"/>
                </a:lnTo>
                <a:cubicBezTo>
                  <a:pt x="512501" y="833944"/>
                  <a:pt x="519002" y="818478"/>
                  <a:pt x="530430" y="807050"/>
                </a:cubicBezTo>
                <a:cubicBezTo>
                  <a:pt x="546602" y="790878"/>
                  <a:pt x="606981" y="760293"/>
                  <a:pt x="624559" y="753262"/>
                </a:cubicBezTo>
                <a:cubicBezTo>
                  <a:pt x="650880" y="742733"/>
                  <a:pt x="705242" y="726368"/>
                  <a:pt x="705242" y="726368"/>
                </a:cubicBezTo>
                <a:cubicBezTo>
                  <a:pt x="812818" y="654651"/>
                  <a:pt x="682830" y="748780"/>
                  <a:pt x="772477" y="659133"/>
                </a:cubicBezTo>
                <a:cubicBezTo>
                  <a:pt x="783905" y="647705"/>
                  <a:pt x="799371" y="641204"/>
                  <a:pt x="812818" y="632239"/>
                </a:cubicBezTo>
                <a:cubicBezTo>
                  <a:pt x="821783" y="618792"/>
                  <a:pt x="833148" y="606666"/>
                  <a:pt x="839712" y="591897"/>
                </a:cubicBezTo>
                <a:cubicBezTo>
                  <a:pt x="851225" y="565992"/>
                  <a:pt x="866606" y="511215"/>
                  <a:pt x="866606" y="511215"/>
                </a:cubicBezTo>
                <a:cubicBezTo>
                  <a:pt x="871088" y="443980"/>
                  <a:pt x="880053" y="376894"/>
                  <a:pt x="880053" y="309509"/>
                </a:cubicBezTo>
                <a:cubicBezTo>
                  <a:pt x="880053" y="224226"/>
                  <a:pt x="858120" y="138874"/>
                  <a:pt x="866606" y="54015"/>
                </a:cubicBezTo>
                <a:cubicBezTo>
                  <a:pt x="868016" y="39911"/>
                  <a:pt x="892844" y="41978"/>
                  <a:pt x="906948" y="40568"/>
                </a:cubicBezTo>
                <a:cubicBezTo>
                  <a:pt x="982901" y="32973"/>
                  <a:pt x="1059348" y="31603"/>
                  <a:pt x="1135548" y="27121"/>
                </a:cubicBezTo>
                <a:cubicBezTo>
                  <a:pt x="1240378" y="-7822"/>
                  <a:pt x="1231124" y="-10241"/>
                  <a:pt x="1417936" y="27121"/>
                </a:cubicBezTo>
                <a:cubicBezTo>
                  <a:pt x="1433783" y="30290"/>
                  <a:pt x="1435865" y="54015"/>
                  <a:pt x="1444830" y="67462"/>
                </a:cubicBezTo>
                <a:cubicBezTo>
                  <a:pt x="1449312" y="157109"/>
                  <a:pt x="1451119" y="246930"/>
                  <a:pt x="1458277" y="336403"/>
                </a:cubicBezTo>
                <a:cubicBezTo>
                  <a:pt x="1460100" y="359186"/>
                  <a:pt x="1468889" y="380960"/>
                  <a:pt x="1471724" y="403639"/>
                </a:cubicBezTo>
                <a:cubicBezTo>
                  <a:pt x="1474793" y="428193"/>
                  <a:pt x="1477662" y="556446"/>
                  <a:pt x="1498618" y="605344"/>
                </a:cubicBezTo>
                <a:cubicBezTo>
                  <a:pt x="1504984" y="620199"/>
                  <a:pt x="1518284" y="631231"/>
                  <a:pt x="1525512" y="645686"/>
                </a:cubicBezTo>
                <a:cubicBezTo>
                  <a:pt x="1531851" y="658364"/>
                  <a:pt x="1531096" y="674233"/>
                  <a:pt x="1538959" y="686027"/>
                </a:cubicBezTo>
                <a:cubicBezTo>
                  <a:pt x="1568424" y="730225"/>
                  <a:pt x="1582432" y="722254"/>
                  <a:pt x="1619642" y="753262"/>
                </a:cubicBezTo>
                <a:cubicBezTo>
                  <a:pt x="1723186" y="839548"/>
                  <a:pt x="1600160" y="753721"/>
                  <a:pt x="1700324" y="820497"/>
                </a:cubicBezTo>
                <a:cubicBezTo>
                  <a:pt x="1752428" y="898655"/>
                  <a:pt x="1693647" y="831084"/>
                  <a:pt x="1794453" y="874286"/>
                </a:cubicBezTo>
                <a:cubicBezTo>
                  <a:pt x="1814740" y="882981"/>
                  <a:pt x="1837306" y="928398"/>
                  <a:pt x="1848242" y="941521"/>
                </a:cubicBezTo>
                <a:cubicBezTo>
                  <a:pt x="1909985" y="1015613"/>
                  <a:pt x="1862060" y="958162"/>
                  <a:pt x="1928924" y="995309"/>
                </a:cubicBezTo>
                <a:cubicBezTo>
                  <a:pt x="1957179" y="1011006"/>
                  <a:pt x="1982712" y="1031168"/>
                  <a:pt x="2009606" y="1049097"/>
                </a:cubicBezTo>
                <a:cubicBezTo>
                  <a:pt x="2023053" y="1058062"/>
                  <a:pt x="2034616" y="1070880"/>
                  <a:pt x="2049948" y="1075991"/>
                </a:cubicBezTo>
                <a:lnTo>
                  <a:pt x="2211312" y="1129780"/>
                </a:lnTo>
                <a:lnTo>
                  <a:pt x="2251653" y="1143227"/>
                </a:lnTo>
                <a:lnTo>
                  <a:pt x="2291995" y="1156674"/>
                </a:lnTo>
                <a:cubicBezTo>
                  <a:pt x="2305442" y="1165639"/>
                  <a:pt x="2332336" y="1167407"/>
                  <a:pt x="2332336" y="1183568"/>
                </a:cubicBezTo>
                <a:cubicBezTo>
                  <a:pt x="2332336" y="1199729"/>
                  <a:pt x="2306763" y="1203898"/>
                  <a:pt x="2291995" y="1210462"/>
                </a:cubicBezTo>
                <a:cubicBezTo>
                  <a:pt x="2266089" y="1221976"/>
                  <a:pt x="2211312" y="1237356"/>
                  <a:pt x="2211312" y="1237356"/>
                </a:cubicBezTo>
                <a:cubicBezTo>
                  <a:pt x="2202347" y="1250803"/>
                  <a:pt x="2197038" y="1267601"/>
                  <a:pt x="2184418" y="1277697"/>
                </a:cubicBezTo>
                <a:cubicBezTo>
                  <a:pt x="2173350" y="1286552"/>
                  <a:pt x="2156231" y="1283851"/>
                  <a:pt x="2144077" y="1291144"/>
                </a:cubicBezTo>
                <a:cubicBezTo>
                  <a:pt x="2133206" y="1297667"/>
                  <a:pt x="2126148" y="1309074"/>
                  <a:pt x="2117183" y="1318039"/>
                </a:cubicBezTo>
                <a:cubicBezTo>
                  <a:pt x="2079286" y="1431730"/>
                  <a:pt x="2118943" y="1376150"/>
                  <a:pt x="2036500" y="1425615"/>
                </a:cubicBezTo>
                <a:cubicBezTo>
                  <a:pt x="2008784" y="1442245"/>
                  <a:pt x="1955818" y="1479403"/>
                  <a:pt x="1955818" y="1479403"/>
                </a:cubicBezTo>
                <a:cubicBezTo>
                  <a:pt x="1932466" y="1549459"/>
                  <a:pt x="1957667" y="1493901"/>
                  <a:pt x="1915477" y="1546639"/>
                </a:cubicBezTo>
                <a:cubicBezTo>
                  <a:pt x="1864252" y="1610671"/>
                  <a:pt x="1917396" y="1567771"/>
                  <a:pt x="1848242" y="1613874"/>
                </a:cubicBezTo>
                <a:cubicBezTo>
                  <a:pt x="1776492" y="1721499"/>
                  <a:pt x="1877124" y="1557981"/>
                  <a:pt x="1807900" y="1748344"/>
                </a:cubicBezTo>
                <a:cubicBezTo>
                  <a:pt x="1800241" y="1769407"/>
                  <a:pt x="1781006" y="1784203"/>
                  <a:pt x="1767559" y="1802133"/>
                </a:cubicBezTo>
                <a:cubicBezTo>
                  <a:pt x="1733760" y="1903531"/>
                  <a:pt x="1779353" y="1778545"/>
                  <a:pt x="1727218" y="1882815"/>
                </a:cubicBezTo>
                <a:cubicBezTo>
                  <a:pt x="1720879" y="1895493"/>
                  <a:pt x="1720655" y="1910765"/>
                  <a:pt x="1713771" y="1923156"/>
                </a:cubicBezTo>
                <a:cubicBezTo>
                  <a:pt x="1645798" y="2045509"/>
                  <a:pt x="1684978" y="1965776"/>
                  <a:pt x="1619642" y="2044180"/>
                </a:cubicBezTo>
                <a:cubicBezTo>
                  <a:pt x="1554100" y="2122831"/>
                  <a:pt x="1642033" y="2047558"/>
                  <a:pt x="1538959" y="2124862"/>
                </a:cubicBezTo>
                <a:cubicBezTo>
                  <a:pt x="1507386" y="2172222"/>
                  <a:pt x="1478953" y="2207644"/>
                  <a:pt x="1458277" y="2259333"/>
                </a:cubicBezTo>
                <a:cubicBezTo>
                  <a:pt x="1447749" y="2285654"/>
                  <a:pt x="1431383" y="2340015"/>
                  <a:pt x="1431383" y="2340015"/>
                </a:cubicBezTo>
                <a:cubicBezTo>
                  <a:pt x="1429820" y="2350953"/>
                  <a:pt x="1417169" y="2462573"/>
                  <a:pt x="1404489" y="2487933"/>
                </a:cubicBezTo>
                <a:cubicBezTo>
                  <a:pt x="1390034" y="2516843"/>
                  <a:pt x="1350700" y="2568615"/>
                  <a:pt x="1350700" y="2568615"/>
                </a:cubicBezTo>
                <a:cubicBezTo>
                  <a:pt x="1316899" y="2670017"/>
                  <a:pt x="1362495" y="2545024"/>
                  <a:pt x="1310359" y="2649297"/>
                </a:cubicBezTo>
                <a:cubicBezTo>
                  <a:pt x="1274447" y="2721122"/>
                  <a:pt x="1329731" y="2662138"/>
                  <a:pt x="1256571" y="2743427"/>
                </a:cubicBezTo>
                <a:cubicBezTo>
                  <a:pt x="1231128" y="2771697"/>
                  <a:pt x="1175889" y="2824109"/>
                  <a:pt x="1175889" y="2824109"/>
                </a:cubicBezTo>
                <a:cubicBezTo>
                  <a:pt x="1108655" y="2779286"/>
                  <a:pt x="1144511" y="2810661"/>
                  <a:pt x="1081759" y="2716533"/>
                </a:cubicBezTo>
                <a:cubicBezTo>
                  <a:pt x="1072794" y="2703086"/>
                  <a:pt x="1059976" y="2691523"/>
                  <a:pt x="1054865" y="2676191"/>
                </a:cubicBezTo>
                <a:cubicBezTo>
                  <a:pt x="993650" y="2492547"/>
                  <a:pt x="1060435" y="2680223"/>
                  <a:pt x="1001077" y="2541721"/>
                </a:cubicBezTo>
                <a:cubicBezTo>
                  <a:pt x="995493" y="2528693"/>
                  <a:pt x="996704" y="2512269"/>
                  <a:pt x="987630" y="2501380"/>
                </a:cubicBezTo>
                <a:cubicBezTo>
                  <a:pt x="973282" y="2484163"/>
                  <a:pt x="951059" y="2475387"/>
                  <a:pt x="933842" y="2461039"/>
                </a:cubicBezTo>
                <a:cubicBezTo>
                  <a:pt x="924102" y="2452923"/>
                  <a:pt x="915913" y="2443109"/>
                  <a:pt x="906948" y="2434144"/>
                </a:cubicBezTo>
                <a:cubicBezTo>
                  <a:pt x="902465" y="2420697"/>
                  <a:pt x="901363" y="2405597"/>
                  <a:pt x="893500" y="2393803"/>
                </a:cubicBezTo>
                <a:cubicBezTo>
                  <a:pt x="828521" y="2296336"/>
                  <a:pt x="872694" y="2415747"/>
                  <a:pt x="826265" y="2299674"/>
                </a:cubicBezTo>
                <a:cubicBezTo>
                  <a:pt x="815736" y="2273353"/>
                  <a:pt x="815096" y="2242579"/>
                  <a:pt x="799371" y="2218991"/>
                </a:cubicBezTo>
                <a:cubicBezTo>
                  <a:pt x="722297" y="2103379"/>
                  <a:pt x="814703" y="2249655"/>
                  <a:pt x="759030" y="2138309"/>
                </a:cubicBezTo>
                <a:cubicBezTo>
                  <a:pt x="751802" y="2123854"/>
                  <a:pt x="740154" y="2112000"/>
                  <a:pt x="732136" y="2097968"/>
                </a:cubicBezTo>
                <a:cubicBezTo>
                  <a:pt x="722191" y="2080564"/>
                  <a:pt x="715187" y="2061584"/>
                  <a:pt x="705242" y="2044180"/>
                </a:cubicBezTo>
                <a:cubicBezTo>
                  <a:pt x="697224" y="2030148"/>
                  <a:pt x="686366" y="2017871"/>
                  <a:pt x="678348" y="2003839"/>
                </a:cubicBezTo>
                <a:cubicBezTo>
                  <a:pt x="595649" y="1859117"/>
                  <a:pt x="729244" y="2066736"/>
                  <a:pt x="597665" y="1869368"/>
                </a:cubicBezTo>
                <a:lnTo>
                  <a:pt x="570771" y="1829027"/>
                </a:lnTo>
                <a:cubicBezTo>
                  <a:pt x="561806" y="1815580"/>
                  <a:pt x="555305" y="1800114"/>
                  <a:pt x="543877" y="1788686"/>
                </a:cubicBezTo>
                <a:lnTo>
                  <a:pt x="463195" y="1708003"/>
                </a:lnTo>
                <a:cubicBezTo>
                  <a:pt x="454230" y="1699038"/>
                  <a:pt x="443333" y="1691658"/>
                  <a:pt x="436300" y="1681109"/>
                </a:cubicBezTo>
                <a:cubicBezTo>
                  <a:pt x="418371" y="1654215"/>
                  <a:pt x="392733" y="1631091"/>
                  <a:pt x="382512" y="1600427"/>
                </a:cubicBezTo>
                <a:cubicBezTo>
                  <a:pt x="378030" y="1586980"/>
                  <a:pt x="376358" y="1572240"/>
                  <a:pt x="369065" y="1560086"/>
                </a:cubicBezTo>
                <a:cubicBezTo>
                  <a:pt x="362542" y="1549214"/>
                  <a:pt x="350287" y="1542931"/>
                  <a:pt x="342171" y="1533191"/>
                </a:cubicBezTo>
                <a:cubicBezTo>
                  <a:pt x="279626" y="1458136"/>
                  <a:pt x="329497" y="1497848"/>
                  <a:pt x="261489" y="1452509"/>
                </a:cubicBezTo>
                <a:cubicBezTo>
                  <a:pt x="225630" y="1344933"/>
                  <a:pt x="279419" y="1470439"/>
                  <a:pt x="207700" y="1398721"/>
                </a:cubicBezTo>
                <a:cubicBezTo>
                  <a:pt x="184844" y="1375866"/>
                  <a:pt x="184576" y="1328261"/>
                  <a:pt x="153912" y="1318039"/>
                </a:cubicBezTo>
                <a:cubicBezTo>
                  <a:pt x="98239" y="1299480"/>
                  <a:pt x="125365" y="1312454"/>
                  <a:pt x="73230" y="1277697"/>
                </a:cubicBezTo>
                <a:cubicBezTo>
                  <a:pt x="46336" y="1237356"/>
                  <a:pt x="50818" y="1232874"/>
                  <a:pt x="5995" y="1210462"/>
                </a:cubicBezTo>
                <a:cubicBezTo>
                  <a:pt x="1986" y="1208457"/>
                  <a:pt x="-5211" y="1190292"/>
                  <a:pt x="5995" y="1183568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690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52400" y="152400"/>
            <a:ext cx="3886200" cy="655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u="sng" dirty="0" smtClean="0"/>
              <a:t>Trapezius</a:t>
            </a:r>
            <a:endParaRPr lang="en-US" sz="1400" u="sng" dirty="0"/>
          </a:p>
          <a:p>
            <a:pPr marL="0" indent="0">
              <a:buNone/>
            </a:pPr>
            <a:r>
              <a:rPr lang="en-US" sz="1400" dirty="0"/>
              <a:t>Origin: </a:t>
            </a:r>
          </a:p>
          <a:p>
            <a:r>
              <a:rPr lang="en-US" sz="1400" dirty="0"/>
              <a:t>Occiput</a:t>
            </a:r>
          </a:p>
          <a:p>
            <a:r>
              <a:rPr lang="en-US" sz="1400" dirty="0" err="1"/>
              <a:t>Ligamentum</a:t>
            </a:r>
            <a:r>
              <a:rPr lang="en-US" sz="1400" dirty="0"/>
              <a:t> </a:t>
            </a:r>
            <a:r>
              <a:rPr lang="en-US" sz="1400" dirty="0" err="1" smtClean="0"/>
              <a:t>nuchae</a:t>
            </a:r>
            <a:r>
              <a:rPr lang="en-US" sz="1400" dirty="0" smtClean="0"/>
              <a:t> (nuchal ligament)</a:t>
            </a:r>
            <a:endParaRPr lang="en-US" sz="1400" dirty="0"/>
          </a:p>
          <a:p>
            <a:r>
              <a:rPr lang="en-US" sz="1400" dirty="0" err="1"/>
              <a:t>Spinous</a:t>
            </a:r>
            <a:r>
              <a:rPr lang="en-US" sz="1400" dirty="0"/>
              <a:t> processes of C7-T12</a:t>
            </a:r>
          </a:p>
          <a:p>
            <a:pPr marL="0" indent="0">
              <a:buNone/>
            </a:pPr>
            <a:r>
              <a:rPr lang="en-US" sz="1400" dirty="0"/>
              <a:t>Insertion: </a:t>
            </a:r>
          </a:p>
          <a:p>
            <a:r>
              <a:rPr lang="en-US" sz="1400" dirty="0"/>
              <a:t>Lateral one-third of clavicle</a:t>
            </a:r>
          </a:p>
          <a:p>
            <a:r>
              <a:rPr lang="en-US" sz="1400" dirty="0"/>
              <a:t>Acromion process</a:t>
            </a:r>
          </a:p>
          <a:p>
            <a:r>
              <a:rPr lang="en-US" sz="1400" dirty="0"/>
              <a:t>Spine of the scapula  </a:t>
            </a:r>
          </a:p>
          <a:p>
            <a:pPr marL="0" indent="0">
              <a:buNone/>
            </a:pPr>
            <a:r>
              <a:rPr lang="en-US" sz="1400" dirty="0"/>
              <a:t>Actions:</a:t>
            </a:r>
          </a:p>
          <a:p>
            <a:r>
              <a:rPr lang="en-US" sz="1400" dirty="0" smtClean="0"/>
              <a:t>Upper:</a:t>
            </a:r>
          </a:p>
          <a:p>
            <a:pPr lvl="1"/>
            <a:r>
              <a:rPr lang="en-US" sz="1400" dirty="0" smtClean="0"/>
              <a:t>Elevate </a:t>
            </a:r>
            <a:r>
              <a:rPr lang="en-US" sz="1400" dirty="0"/>
              <a:t>the </a:t>
            </a:r>
            <a:r>
              <a:rPr lang="en-US" sz="1400" dirty="0" smtClean="0"/>
              <a:t>scapula</a:t>
            </a:r>
          </a:p>
          <a:p>
            <a:pPr lvl="1"/>
            <a:r>
              <a:rPr lang="en-US" sz="1400" dirty="0" smtClean="0"/>
              <a:t>Upwardly </a:t>
            </a:r>
            <a:r>
              <a:rPr lang="en-US" sz="1400" dirty="0"/>
              <a:t>rotate the </a:t>
            </a:r>
            <a:r>
              <a:rPr lang="en-US" sz="1400" dirty="0" smtClean="0"/>
              <a:t>scapula</a:t>
            </a:r>
          </a:p>
          <a:p>
            <a:pPr lvl="1"/>
            <a:r>
              <a:rPr lang="en-US" sz="1400" dirty="0" smtClean="0"/>
              <a:t>Laterally </a:t>
            </a:r>
            <a:r>
              <a:rPr lang="en-US" sz="1400" dirty="0"/>
              <a:t>flex head and </a:t>
            </a:r>
            <a:r>
              <a:rPr lang="en-US" sz="1400" dirty="0" smtClean="0"/>
              <a:t>neck</a:t>
            </a:r>
          </a:p>
          <a:p>
            <a:pPr lvl="1"/>
            <a:r>
              <a:rPr lang="en-US" sz="1400" dirty="0" smtClean="0"/>
              <a:t>Rotate </a:t>
            </a:r>
            <a:r>
              <a:rPr lang="en-US" sz="1400" dirty="0"/>
              <a:t>head and neck to opposite </a:t>
            </a:r>
            <a:r>
              <a:rPr lang="en-US" sz="1400" dirty="0" smtClean="0"/>
              <a:t>side</a:t>
            </a:r>
          </a:p>
          <a:p>
            <a:pPr lvl="1"/>
            <a:r>
              <a:rPr lang="en-US" sz="1400" dirty="0" smtClean="0"/>
              <a:t>Extend </a:t>
            </a:r>
            <a:r>
              <a:rPr lang="en-US" sz="1400" dirty="0"/>
              <a:t>head and neck</a:t>
            </a:r>
          </a:p>
          <a:p>
            <a:r>
              <a:rPr lang="en-US" sz="1400" dirty="0" smtClean="0"/>
              <a:t>Middle:</a:t>
            </a:r>
          </a:p>
          <a:p>
            <a:pPr lvl="1"/>
            <a:r>
              <a:rPr lang="en-US" sz="1400" dirty="0" smtClean="0"/>
              <a:t>Adduct </a:t>
            </a:r>
            <a:r>
              <a:rPr lang="en-US" sz="1400" dirty="0"/>
              <a:t>the scapula</a:t>
            </a:r>
          </a:p>
          <a:p>
            <a:r>
              <a:rPr lang="en-US" sz="1400" dirty="0" smtClean="0"/>
              <a:t>Lower:</a:t>
            </a:r>
          </a:p>
          <a:p>
            <a:pPr lvl="1"/>
            <a:r>
              <a:rPr lang="en-US" sz="1400" dirty="0" smtClean="0"/>
              <a:t>Depress </a:t>
            </a:r>
            <a:r>
              <a:rPr lang="en-US" sz="1400" dirty="0"/>
              <a:t>the </a:t>
            </a:r>
            <a:r>
              <a:rPr lang="en-US" sz="1400" dirty="0" smtClean="0"/>
              <a:t>scapula</a:t>
            </a:r>
          </a:p>
          <a:p>
            <a:pPr lvl="1"/>
            <a:r>
              <a:rPr lang="en-US" sz="1400" dirty="0" smtClean="0"/>
              <a:t>Upwardly </a:t>
            </a:r>
            <a:r>
              <a:rPr lang="en-US" sz="1400" dirty="0"/>
              <a:t>rotate the scapula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5989"/>
          <a:stretch/>
        </p:blipFill>
        <p:spPr bwMode="auto">
          <a:xfrm>
            <a:off x="3962400" y="152400"/>
            <a:ext cx="4724400" cy="630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5943600" y="13716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72200" y="1371600"/>
            <a:ext cx="0" cy="426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7207624" y="2904565"/>
            <a:ext cx="941294" cy="739588"/>
          </a:xfrm>
          <a:custGeom>
            <a:avLst/>
            <a:gdLst>
              <a:gd name="connsiteX0" fmla="*/ 941294 w 941294"/>
              <a:gd name="connsiteY0" fmla="*/ 0 h 739588"/>
              <a:gd name="connsiteX1" fmla="*/ 887505 w 941294"/>
              <a:gd name="connsiteY1" fmla="*/ 94129 h 739588"/>
              <a:gd name="connsiteX2" fmla="*/ 847164 w 941294"/>
              <a:gd name="connsiteY2" fmla="*/ 107576 h 739588"/>
              <a:gd name="connsiteX3" fmla="*/ 793376 w 941294"/>
              <a:gd name="connsiteY3" fmla="*/ 147917 h 739588"/>
              <a:gd name="connsiteX4" fmla="*/ 457200 w 941294"/>
              <a:gd name="connsiteY4" fmla="*/ 188259 h 739588"/>
              <a:gd name="connsiteX5" fmla="*/ 363070 w 941294"/>
              <a:gd name="connsiteY5" fmla="*/ 215153 h 739588"/>
              <a:gd name="connsiteX6" fmla="*/ 268941 w 941294"/>
              <a:gd name="connsiteY6" fmla="*/ 309282 h 739588"/>
              <a:gd name="connsiteX7" fmla="*/ 201705 w 941294"/>
              <a:gd name="connsiteY7" fmla="*/ 430306 h 739588"/>
              <a:gd name="connsiteX8" fmla="*/ 161364 w 941294"/>
              <a:gd name="connsiteY8" fmla="*/ 470647 h 739588"/>
              <a:gd name="connsiteX9" fmla="*/ 107576 w 941294"/>
              <a:gd name="connsiteY9" fmla="*/ 510988 h 739588"/>
              <a:gd name="connsiteX10" fmla="*/ 67235 w 941294"/>
              <a:gd name="connsiteY10" fmla="*/ 564776 h 739588"/>
              <a:gd name="connsiteX11" fmla="*/ 53788 w 941294"/>
              <a:gd name="connsiteY11" fmla="*/ 605117 h 739588"/>
              <a:gd name="connsiteX12" fmla="*/ 40341 w 941294"/>
              <a:gd name="connsiteY12" fmla="*/ 658906 h 739588"/>
              <a:gd name="connsiteX13" fmla="*/ 13447 w 941294"/>
              <a:gd name="connsiteY13" fmla="*/ 699247 h 739588"/>
              <a:gd name="connsiteX14" fmla="*/ 0 w 941294"/>
              <a:gd name="connsiteY14" fmla="*/ 739588 h 73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41294" h="739588">
                <a:moveTo>
                  <a:pt x="941294" y="0"/>
                </a:moveTo>
                <a:cubicBezTo>
                  <a:pt x="927312" y="34956"/>
                  <a:pt x="922214" y="73304"/>
                  <a:pt x="887505" y="94129"/>
                </a:cubicBezTo>
                <a:cubicBezTo>
                  <a:pt x="875351" y="101422"/>
                  <a:pt x="860611" y="103094"/>
                  <a:pt x="847164" y="107576"/>
                </a:cubicBezTo>
                <a:cubicBezTo>
                  <a:pt x="829235" y="121023"/>
                  <a:pt x="813422" y="137894"/>
                  <a:pt x="793376" y="147917"/>
                </a:cubicBezTo>
                <a:cubicBezTo>
                  <a:pt x="691988" y="198611"/>
                  <a:pt x="559902" y="182853"/>
                  <a:pt x="457200" y="188259"/>
                </a:cubicBezTo>
                <a:cubicBezTo>
                  <a:pt x="456735" y="188375"/>
                  <a:pt x="369501" y="208722"/>
                  <a:pt x="363070" y="215153"/>
                </a:cubicBezTo>
                <a:cubicBezTo>
                  <a:pt x="255182" y="323041"/>
                  <a:pt x="360223" y="278855"/>
                  <a:pt x="268941" y="309282"/>
                </a:cubicBezTo>
                <a:cubicBezTo>
                  <a:pt x="252031" y="360011"/>
                  <a:pt x="247944" y="384067"/>
                  <a:pt x="201705" y="430306"/>
                </a:cubicBezTo>
                <a:cubicBezTo>
                  <a:pt x="188258" y="443753"/>
                  <a:pt x="175803" y="458271"/>
                  <a:pt x="161364" y="470647"/>
                </a:cubicBezTo>
                <a:cubicBezTo>
                  <a:pt x="144348" y="485232"/>
                  <a:pt x="123423" y="495141"/>
                  <a:pt x="107576" y="510988"/>
                </a:cubicBezTo>
                <a:cubicBezTo>
                  <a:pt x="91729" y="526835"/>
                  <a:pt x="80682" y="546847"/>
                  <a:pt x="67235" y="564776"/>
                </a:cubicBezTo>
                <a:cubicBezTo>
                  <a:pt x="62753" y="578223"/>
                  <a:pt x="57682" y="591488"/>
                  <a:pt x="53788" y="605117"/>
                </a:cubicBezTo>
                <a:cubicBezTo>
                  <a:pt x="48711" y="622887"/>
                  <a:pt x="47621" y="641919"/>
                  <a:pt x="40341" y="658906"/>
                </a:cubicBezTo>
                <a:cubicBezTo>
                  <a:pt x="33975" y="673761"/>
                  <a:pt x="20675" y="684792"/>
                  <a:pt x="13447" y="699247"/>
                </a:cubicBezTo>
                <a:cubicBezTo>
                  <a:pt x="7108" y="711925"/>
                  <a:pt x="0" y="739588"/>
                  <a:pt x="0" y="73958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7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52400" y="152400"/>
            <a:ext cx="3886200" cy="655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u="sng" dirty="0" smtClean="0"/>
              <a:t>Trapezius</a:t>
            </a:r>
            <a:endParaRPr lang="en-US" sz="1400" u="sng" dirty="0"/>
          </a:p>
          <a:p>
            <a:pPr marL="0" indent="0">
              <a:buNone/>
            </a:pPr>
            <a:r>
              <a:rPr lang="en-US" sz="1400" dirty="0"/>
              <a:t>Origin: </a:t>
            </a:r>
          </a:p>
          <a:p>
            <a:r>
              <a:rPr lang="en-US" sz="1400" dirty="0"/>
              <a:t>Occiput</a:t>
            </a:r>
          </a:p>
          <a:p>
            <a:r>
              <a:rPr lang="en-US" sz="1400" dirty="0" err="1"/>
              <a:t>Ligamentum</a:t>
            </a:r>
            <a:r>
              <a:rPr lang="en-US" sz="1400" dirty="0"/>
              <a:t> </a:t>
            </a:r>
            <a:r>
              <a:rPr lang="en-US" sz="1400" dirty="0" err="1"/>
              <a:t>nuchae</a:t>
            </a:r>
            <a:endParaRPr lang="en-US" sz="1400" dirty="0"/>
          </a:p>
          <a:p>
            <a:r>
              <a:rPr lang="en-US" sz="1400" dirty="0" err="1"/>
              <a:t>Spinous</a:t>
            </a:r>
            <a:r>
              <a:rPr lang="en-US" sz="1400" dirty="0"/>
              <a:t> processes of C7-T12</a:t>
            </a:r>
          </a:p>
          <a:p>
            <a:pPr marL="0" indent="0">
              <a:buNone/>
            </a:pPr>
            <a:r>
              <a:rPr lang="en-US" sz="1400" dirty="0"/>
              <a:t>Insertion: </a:t>
            </a:r>
          </a:p>
          <a:p>
            <a:r>
              <a:rPr lang="en-US" sz="1400" dirty="0"/>
              <a:t>Lateral one-third of clavicle</a:t>
            </a:r>
          </a:p>
          <a:p>
            <a:r>
              <a:rPr lang="en-US" sz="1400" dirty="0"/>
              <a:t>Acromion process</a:t>
            </a:r>
          </a:p>
          <a:p>
            <a:r>
              <a:rPr lang="en-US" sz="1400" dirty="0"/>
              <a:t>Spine of the scapula  </a:t>
            </a:r>
          </a:p>
          <a:p>
            <a:pPr marL="0" indent="0">
              <a:buNone/>
            </a:pPr>
            <a:r>
              <a:rPr lang="en-US" sz="1400" dirty="0"/>
              <a:t>Actions:</a:t>
            </a:r>
          </a:p>
          <a:p>
            <a:r>
              <a:rPr lang="en-US" sz="1400" dirty="0" smtClean="0"/>
              <a:t>Upper:</a:t>
            </a:r>
          </a:p>
          <a:p>
            <a:pPr lvl="1"/>
            <a:r>
              <a:rPr lang="en-US" sz="1400" dirty="0" smtClean="0"/>
              <a:t>Elevate </a:t>
            </a:r>
            <a:r>
              <a:rPr lang="en-US" sz="1400" dirty="0"/>
              <a:t>the </a:t>
            </a:r>
            <a:r>
              <a:rPr lang="en-US" sz="1400" dirty="0" smtClean="0"/>
              <a:t>scapula</a:t>
            </a:r>
          </a:p>
          <a:p>
            <a:pPr lvl="1"/>
            <a:r>
              <a:rPr lang="en-US" sz="1400" dirty="0" smtClean="0"/>
              <a:t>Upwardly </a:t>
            </a:r>
            <a:r>
              <a:rPr lang="en-US" sz="1400" dirty="0"/>
              <a:t>rotate the </a:t>
            </a:r>
            <a:r>
              <a:rPr lang="en-US" sz="1400" dirty="0" smtClean="0"/>
              <a:t>scapula</a:t>
            </a:r>
          </a:p>
          <a:p>
            <a:pPr lvl="1"/>
            <a:r>
              <a:rPr lang="en-US" sz="1400" dirty="0" smtClean="0"/>
              <a:t>Laterally </a:t>
            </a:r>
            <a:r>
              <a:rPr lang="en-US" sz="1400" dirty="0"/>
              <a:t>flex head and </a:t>
            </a:r>
            <a:r>
              <a:rPr lang="en-US" sz="1400" dirty="0" smtClean="0"/>
              <a:t>neck</a:t>
            </a:r>
          </a:p>
          <a:p>
            <a:pPr lvl="1"/>
            <a:r>
              <a:rPr lang="en-US" sz="1400" dirty="0" smtClean="0"/>
              <a:t>Rotate </a:t>
            </a:r>
            <a:r>
              <a:rPr lang="en-US" sz="1400" dirty="0"/>
              <a:t>head and neck to opposite </a:t>
            </a:r>
            <a:r>
              <a:rPr lang="en-US" sz="1400" dirty="0" smtClean="0"/>
              <a:t>side</a:t>
            </a:r>
          </a:p>
          <a:p>
            <a:pPr lvl="1"/>
            <a:r>
              <a:rPr lang="en-US" sz="1400" dirty="0" smtClean="0"/>
              <a:t>Extend </a:t>
            </a:r>
            <a:r>
              <a:rPr lang="en-US" sz="1400" dirty="0"/>
              <a:t>head and neck</a:t>
            </a:r>
          </a:p>
          <a:p>
            <a:r>
              <a:rPr lang="en-US" sz="1400" dirty="0" smtClean="0"/>
              <a:t>Middle:</a:t>
            </a:r>
          </a:p>
          <a:p>
            <a:pPr lvl="1"/>
            <a:r>
              <a:rPr lang="en-US" sz="1400" dirty="0" smtClean="0"/>
              <a:t>Adduct </a:t>
            </a:r>
            <a:r>
              <a:rPr lang="en-US" sz="1400" dirty="0"/>
              <a:t>the scapula</a:t>
            </a:r>
          </a:p>
          <a:p>
            <a:r>
              <a:rPr lang="en-US" sz="1400" dirty="0" smtClean="0"/>
              <a:t>Lower:</a:t>
            </a:r>
          </a:p>
          <a:p>
            <a:pPr lvl="1"/>
            <a:r>
              <a:rPr lang="en-US" sz="1400" dirty="0" smtClean="0"/>
              <a:t>Depress </a:t>
            </a:r>
            <a:r>
              <a:rPr lang="en-US" sz="1400" dirty="0"/>
              <a:t>the </a:t>
            </a:r>
            <a:r>
              <a:rPr lang="en-US" sz="1400" dirty="0" smtClean="0"/>
              <a:t>scapula</a:t>
            </a:r>
          </a:p>
          <a:p>
            <a:pPr lvl="1"/>
            <a:r>
              <a:rPr lang="en-US" sz="1400" dirty="0" smtClean="0"/>
              <a:t>Upwardly </a:t>
            </a:r>
            <a:r>
              <a:rPr lang="en-US" sz="1400" dirty="0"/>
              <a:t>rotate the scapula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5696"/>
          <a:stretch/>
        </p:blipFill>
        <p:spPr bwMode="auto">
          <a:xfrm>
            <a:off x="5105400" y="152399"/>
            <a:ext cx="2971800" cy="668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5311588" y="3092824"/>
            <a:ext cx="1304365" cy="538304"/>
          </a:xfrm>
          <a:custGeom>
            <a:avLst/>
            <a:gdLst>
              <a:gd name="connsiteX0" fmla="*/ 1304365 w 1304365"/>
              <a:gd name="connsiteY0" fmla="*/ 0 h 538304"/>
              <a:gd name="connsiteX1" fmla="*/ 1156447 w 1304365"/>
              <a:gd name="connsiteY1" fmla="*/ 13447 h 538304"/>
              <a:gd name="connsiteX2" fmla="*/ 1102659 w 1304365"/>
              <a:gd name="connsiteY2" fmla="*/ 94129 h 538304"/>
              <a:gd name="connsiteX3" fmla="*/ 1062318 w 1304365"/>
              <a:gd name="connsiteY3" fmla="*/ 121023 h 538304"/>
              <a:gd name="connsiteX4" fmla="*/ 1021977 w 1304365"/>
              <a:gd name="connsiteY4" fmla="*/ 201705 h 538304"/>
              <a:gd name="connsiteX5" fmla="*/ 1008530 w 1304365"/>
              <a:gd name="connsiteY5" fmla="*/ 295835 h 538304"/>
              <a:gd name="connsiteX6" fmla="*/ 968188 w 1304365"/>
              <a:gd name="connsiteY6" fmla="*/ 336176 h 538304"/>
              <a:gd name="connsiteX7" fmla="*/ 887506 w 1304365"/>
              <a:gd name="connsiteY7" fmla="*/ 363070 h 538304"/>
              <a:gd name="connsiteX8" fmla="*/ 793377 w 1304365"/>
              <a:gd name="connsiteY8" fmla="*/ 389964 h 538304"/>
              <a:gd name="connsiteX9" fmla="*/ 699247 w 1304365"/>
              <a:gd name="connsiteY9" fmla="*/ 363070 h 538304"/>
              <a:gd name="connsiteX10" fmla="*/ 578224 w 1304365"/>
              <a:gd name="connsiteY10" fmla="*/ 349623 h 538304"/>
              <a:gd name="connsiteX11" fmla="*/ 336177 w 1304365"/>
              <a:gd name="connsiteY11" fmla="*/ 349623 h 538304"/>
              <a:gd name="connsiteX12" fmla="*/ 255494 w 1304365"/>
              <a:gd name="connsiteY12" fmla="*/ 376517 h 538304"/>
              <a:gd name="connsiteX13" fmla="*/ 215153 w 1304365"/>
              <a:gd name="connsiteY13" fmla="*/ 403411 h 538304"/>
              <a:gd name="connsiteX14" fmla="*/ 174812 w 1304365"/>
              <a:gd name="connsiteY14" fmla="*/ 443752 h 538304"/>
              <a:gd name="connsiteX15" fmla="*/ 134471 w 1304365"/>
              <a:gd name="connsiteY15" fmla="*/ 457200 h 538304"/>
              <a:gd name="connsiteX16" fmla="*/ 53788 w 1304365"/>
              <a:gd name="connsiteY16" fmla="*/ 497541 h 538304"/>
              <a:gd name="connsiteX17" fmla="*/ 0 w 1304365"/>
              <a:gd name="connsiteY17" fmla="*/ 537882 h 53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04365" h="538304">
                <a:moveTo>
                  <a:pt x="1304365" y="0"/>
                </a:moveTo>
                <a:cubicBezTo>
                  <a:pt x="1255059" y="4482"/>
                  <a:pt x="1201312" y="-7490"/>
                  <a:pt x="1156447" y="13447"/>
                </a:cubicBezTo>
                <a:cubicBezTo>
                  <a:pt x="1127157" y="27116"/>
                  <a:pt x="1129553" y="76200"/>
                  <a:pt x="1102659" y="94129"/>
                </a:cubicBezTo>
                <a:lnTo>
                  <a:pt x="1062318" y="121023"/>
                </a:lnTo>
                <a:cubicBezTo>
                  <a:pt x="1039652" y="155021"/>
                  <a:pt x="1029930" y="161939"/>
                  <a:pt x="1021977" y="201705"/>
                </a:cubicBezTo>
                <a:cubicBezTo>
                  <a:pt x="1015761" y="232785"/>
                  <a:pt x="1020301" y="266407"/>
                  <a:pt x="1008530" y="295835"/>
                </a:cubicBezTo>
                <a:cubicBezTo>
                  <a:pt x="1001467" y="313492"/>
                  <a:pt x="984812" y="326941"/>
                  <a:pt x="968188" y="336176"/>
                </a:cubicBezTo>
                <a:cubicBezTo>
                  <a:pt x="943407" y="349943"/>
                  <a:pt x="915008" y="356194"/>
                  <a:pt x="887506" y="363070"/>
                </a:cubicBezTo>
                <a:cubicBezTo>
                  <a:pt x="819967" y="379955"/>
                  <a:pt x="851251" y="370673"/>
                  <a:pt x="793377" y="389964"/>
                </a:cubicBezTo>
                <a:cubicBezTo>
                  <a:pt x="763252" y="379922"/>
                  <a:pt x="730607" y="367895"/>
                  <a:pt x="699247" y="363070"/>
                </a:cubicBezTo>
                <a:cubicBezTo>
                  <a:pt x="659130" y="356898"/>
                  <a:pt x="618565" y="354105"/>
                  <a:pt x="578224" y="349623"/>
                </a:cubicBezTo>
                <a:cubicBezTo>
                  <a:pt x="481221" y="317289"/>
                  <a:pt x="517490" y="323721"/>
                  <a:pt x="336177" y="349623"/>
                </a:cubicBezTo>
                <a:cubicBezTo>
                  <a:pt x="308113" y="353632"/>
                  <a:pt x="255494" y="376517"/>
                  <a:pt x="255494" y="376517"/>
                </a:cubicBezTo>
                <a:cubicBezTo>
                  <a:pt x="242047" y="385482"/>
                  <a:pt x="227568" y="393065"/>
                  <a:pt x="215153" y="403411"/>
                </a:cubicBezTo>
                <a:cubicBezTo>
                  <a:pt x="200544" y="415585"/>
                  <a:pt x="190635" y="433203"/>
                  <a:pt x="174812" y="443752"/>
                </a:cubicBezTo>
                <a:cubicBezTo>
                  <a:pt x="163018" y="451615"/>
                  <a:pt x="147149" y="450861"/>
                  <a:pt x="134471" y="457200"/>
                </a:cubicBezTo>
                <a:cubicBezTo>
                  <a:pt x="30211" y="509331"/>
                  <a:pt x="155179" y="463745"/>
                  <a:pt x="53788" y="497541"/>
                </a:cubicBezTo>
                <a:cubicBezTo>
                  <a:pt x="21921" y="545341"/>
                  <a:pt x="43055" y="537882"/>
                  <a:pt x="0" y="537882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098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52400" y="152400"/>
            <a:ext cx="3886200" cy="655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u="sng" dirty="0" smtClean="0"/>
              <a:t>Trapezius</a:t>
            </a:r>
            <a:endParaRPr lang="en-US" sz="1400" u="sng" dirty="0"/>
          </a:p>
          <a:p>
            <a:pPr marL="0" indent="0">
              <a:buNone/>
            </a:pPr>
            <a:r>
              <a:rPr lang="en-US" sz="1400" dirty="0"/>
              <a:t>Origin: </a:t>
            </a:r>
          </a:p>
          <a:p>
            <a:r>
              <a:rPr lang="en-US" sz="1400" dirty="0"/>
              <a:t>Occiput</a:t>
            </a:r>
          </a:p>
          <a:p>
            <a:r>
              <a:rPr lang="en-US" sz="1400" dirty="0" err="1"/>
              <a:t>Ligamentum</a:t>
            </a:r>
            <a:r>
              <a:rPr lang="en-US" sz="1400" dirty="0"/>
              <a:t> </a:t>
            </a:r>
            <a:r>
              <a:rPr lang="en-US" sz="1400" dirty="0" err="1"/>
              <a:t>nuchae</a:t>
            </a:r>
            <a:endParaRPr lang="en-US" sz="1400" dirty="0"/>
          </a:p>
          <a:p>
            <a:r>
              <a:rPr lang="en-US" sz="1400" dirty="0" err="1"/>
              <a:t>Spinous</a:t>
            </a:r>
            <a:r>
              <a:rPr lang="en-US" sz="1400" dirty="0"/>
              <a:t> processes of C7-T12</a:t>
            </a:r>
          </a:p>
          <a:p>
            <a:pPr marL="0" indent="0">
              <a:buNone/>
            </a:pPr>
            <a:r>
              <a:rPr lang="en-US" sz="1400" dirty="0"/>
              <a:t>Insertion: </a:t>
            </a:r>
          </a:p>
          <a:p>
            <a:r>
              <a:rPr lang="en-US" sz="1400" dirty="0"/>
              <a:t>Lateral one-third of clavicle</a:t>
            </a:r>
          </a:p>
          <a:p>
            <a:r>
              <a:rPr lang="en-US" sz="1400" dirty="0"/>
              <a:t>Acromion process</a:t>
            </a:r>
          </a:p>
          <a:p>
            <a:r>
              <a:rPr lang="en-US" sz="1400" dirty="0"/>
              <a:t>Spine of the scapula  </a:t>
            </a:r>
          </a:p>
          <a:p>
            <a:pPr marL="0" indent="0">
              <a:buNone/>
            </a:pPr>
            <a:r>
              <a:rPr lang="en-US" sz="1400" dirty="0"/>
              <a:t>Actions:</a:t>
            </a:r>
          </a:p>
          <a:p>
            <a:r>
              <a:rPr lang="en-US" sz="1400" dirty="0" smtClean="0"/>
              <a:t>Upper:</a:t>
            </a:r>
          </a:p>
          <a:p>
            <a:pPr lvl="1"/>
            <a:r>
              <a:rPr lang="en-US" sz="1400" dirty="0" smtClean="0"/>
              <a:t>Elevate </a:t>
            </a:r>
            <a:r>
              <a:rPr lang="en-US" sz="1400" dirty="0"/>
              <a:t>the </a:t>
            </a:r>
            <a:r>
              <a:rPr lang="en-US" sz="1400" dirty="0" smtClean="0"/>
              <a:t>scapula</a:t>
            </a:r>
          </a:p>
          <a:p>
            <a:pPr lvl="1"/>
            <a:r>
              <a:rPr lang="en-US" sz="1400" dirty="0" smtClean="0"/>
              <a:t>Upwardly </a:t>
            </a:r>
            <a:r>
              <a:rPr lang="en-US" sz="1400" dirty="0"/>
              <a:t>rotate the </a:t>
            </a:r>
            <a:r>
              <a:rPr lang="en-US" sz="1400" dirty="0" smtClean="0"/>
              <a:t>scapula</a:t>
            </a:r>
          </a:p>
          <a:p>
            <a:pPr lvl="1"/>
            <a:r>
              <a:rPr lang="en-US" sz="1400" dirty="0" smtClean="0"/>
              <a:t>Laterally </a:t>
            </a:r>
            <a:r>
              <a:rPr lang="en-US" sz="1400" dirty="0"/>
              <a:t>flex head and </a:t>
            </a:r>
            <a:r>
              <a:rPr lang="en-US" sz="1400" dirty="0" smtClean="0"/>
              <a:t>neck</a:t>
            </a:r>
          </a:p>
          <a:p>
            <a:pPr lvl="1"/>
            <a:r>
              <a:rPr lang="en-US" sz="1400" dirty="0" smtClean="0"/>
              <a:t>Rotate </a:t>
            </a:r>
            <a:r>
              <a:rPr lang="en-US" sz="1400" dirty="0"/>
              <a:t>head and neck to opposite </a:t>
            </a:r>
            <a:r>
              <a:rPr lang="en-US" sz="1400" dirty="0" smtClean="0"/>
              <a:t>side</a:t>
            </a:r>
          </a:p>
          <a:p>
            <a:pPr lvl="1"/>
            <a:r>
              <a:rPr lang="en-US" sz="1400" dirty="0" smtClean="0"/>
              <a:t>Extend </a:t>
            </a:r>
            <a:r>
              <a:rPr lang="en-US" sz="1400" dirty="0"/>
              <a:t>head and neck</a:t>
            </a:r>
          </a:p>
          <a:p>
            <a:r>
              <a:rPr lang="en-US" sz="1400" dirty="0" smtClean="0"/>
              <a:t>Middle:</a:t>
            </a:r>
          </a:p>
          <a:p>
            <a:pPr lvl="1"/>
            <a:r>
              <a:rPr lang="en-US" sz="1400" dirty="0" smtClean="0"/>
              <a:t>Adduct </a:t>
            </a:r>
            <a:r>
              <a:rPr lang="en-US" sz="1400" dirty="0"/>
              <a:t>the </a:t>
            </a:r>
            <a:r>
              <a:rPr lang="en-US" sz="1400" dirty="0" smtClean="0"/>
              <a:t>scapula (retraction)</a:t>
            </a:r>
            <a:endParaRPr lang="en-US" sz="1400" dirty="0"/>
          </a:p>
          <a:p>
            <a:r>
              <a:rPr lang="en-US" sz="1400" dirty="0" smtClean="0"/>
              <a:t>Lower:</a:t>
            </a:r>
          </a:p>
          <a:p>
            <a:pPr lvl="1"/>
            <a:r>
              <a:rPr lang="en-US" sz="1400" dirty="0" smtClean="0"/>
              <a:t>Depress </a:t>
            </a:r>
            <a:r>
              <a:rPr lang="en-US" sz="1400" dirty="0"/>
              <a:t>the </a:t>
            </a:r>
            <a:r>
              <a:rPr lang="en-US" sz="1400" dirty="0" smtClean="0"/>
              <a:t>scapula</a:t>
            </a:r>
          </a:p>
          <a:p>
            <a:pPr lvl="1"/>
            <a:r>
              <a:rPr lang="en-US" sz="1400" dirty="0" smtClean="0"/>
              <a:t>Upwardly </a:t>
            </a:r>
            <a:r>
              <a:rPr lang="en-US" sz="1400" dirty="0"/>
              <a:t>rotate the scapula</a:t>
            </a:r>
          </a:p>
        </p:txBody>
      </p:sp>
      <p:pic>
        <p:nvPicPr>
          <p:cNvPr id="5" name="Picture 4" descr="021034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6502" b="13036"/>
          <a:stretch/>
        </p:blipFill>
        <p:spPr bwMode="auto">
          <a:xfrm>
            <a:off x="2895600" y="191879"/>
            <a:ext cx="3305399" cy="259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021035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" t="42240" r="50815" b="12583"/>
          <a:stretch/>
        </p:blipFill>
        <p:spPr bwMode="auto">
          <a:xfrm>
            <a:off x="3657600" y="3200400"/>
            <a:ext cx="282892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021027b"/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8633" t="43577" r="8621" b="34995"/>
          <a:stretch/>
        </p:blipFill>
        <p:spPr bwMode="auto">
          <a:xfrm>
            <a:off x="6629400" y="76200"/>
            <a:ext cx="2266473" cy="178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0210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9207" t="7351" r="63193" b="59398"/>
          <a:stretch/>
        </p:blipFill>
        <p:spPr bwMode="auto">
          <a:xfrm>
            <a:off x="6812280" y="2011680"/>
            <a:ext cx="210312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021027b"/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" t="22145" r="67252" b="57858"/>
          <a:stretch/>
        </p:blipFill>
        <p:spPr bwMode="auto">
          <a:xfrm>
            <a:off x="6595250" y="4419600"/>
            <a:ext cx="2531464" cy="186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876800" y="762000"/>
            <a:ext cx="1143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00800" y="4267200"/>
            <a:ext cx="1143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19600" y="3048000"/>
            <a:ext cx="1143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077200" y="3810000"/>
            <a:ext cx="1143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77000" y="76200"/>
            <a:ext cx="1143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95600" y="990600"/>
            <a:ext cx="1143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069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0" u="sng" cap="none" dirty="0" smtClean="0">
                <a:latin typeface="Times New Roman" pitchFamily="18" charset="0"/>
                <a:cs typeface="Times New Roman" pitchFamily="18" charset="0"/>
              </a:rPr>
              <a:t>Rhomboids in context</a:t>
            </a:r>
            <a:endParaRPr lang="en-US" sz="3200" b="0" u="sng" cap="none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200400" y="1127760"/>
            <a:ext cx="990600" cy="10058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6035"/>
          <a:stretch/>
        </p:blipFill>
        <p:spPr bwMode="auto">
          <a:xfrm>
            <a:off x="2106612" y="995362"/>
            <a:ext cx="4979988" cy="566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352800" y="1143000"/>
            <a:ext cx="1447800" cy="26868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274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021045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7144"/>
          <a:stretch/>
        </p:blipFill>
        <p:spPr bwMode="auto">
          <a:xfrm>
            <a:off x="4343400" y="1192696"/>
            <a:ext cx="4876800" cy="551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52400" y="152400"/>
            <a:ext cx="4343400" cy="655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 smtClean="0"/>
              <a:t>Rhomboids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Origin: </a:t>
            </a:r>
          </a:p>
          <a:p>
            <a:r>
              <a:rPr lang="en-US" sz="1800" dirty="0" smtClean="0"/>
              <a:t>Major:</a:t>
            </a:r>
          </a:p>
          <a:p>
            <a:pPr lvl="1"/>
            <a:r>
              <a:rPr lang="en-US" sz="1800" dirty="0" err="1" smtClean="0"/>
              <a:t>Spinous</a:t>
            </a:r>
            <a:r>
              <a:rPr lang="en-US" sz="1800" dirty="0" smtClean="0"/>
              <a:t> processes of T2-T5</a:t>
            </a:r>
          </a:p>
          <a:p>
            <a:pPr marL="388620" indent="-342900"/>
            <a:r>
              <a:rPr lang="en-US" sz="1800" dirty="0" smtClean="0"/>
              <a:t>Minor:</a:t>
            </a:r>
          </a:p>
          <a:p>
            <a:pPr marL="708660" lvl="1" indent="-342900"/>
            <a:r>
              <a:rPr lang="en-US" sz="1800" dirty="0" err="1" smtClean="0"/>
              <a:t>Spinous</a:t>
            </a:r>
            <a:r>
              <a:rPr lang="en-US" sz="1800" dirty="0" smtClean="0"/>
              <a:t> processes of C7-T1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Insertion</a:t>
            </a:r>
            <a:r>
              <a:rPr lang="en-US" sz="1800" dirty="0"/>
              <a:t>: </a:t>
            </a:r>
          </a:p>
          <a:p>
            <a:r>
              <a:rPr lang="en-US" sz="1800" dirty="0" smtClean="0"/>
              <a:t>Major:</a:t>
            </a:r>
          </a:p>
          <a:p>
            <a:pPr lvl="1"/>
            <a:r>
              <a:rPr lang="en-US" sz="1800" dirty="0" smtClean="0"/>
              <a:t>Medial border of scapula, between the spine and inferior angle</a:t>
            </a:r>
          </a:p>
          <a:p>
            <a:r>
              <a:rPr lang="en-US" sz="1800" dirty="0" smtClean="0"/>
              <a:t>Minor:</a:t>
            </a:r>
          </a:p>
          <a:p>
            <a:pPr lvl="1"/>
            <a:r>
              <a:rPr lang="en-US" sz="1800" dirty="0" smtClean="0"/>
              <a:t>Upper portion of medial border of scapula, across from the spine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Actions</a:t>
            </a:r>
            <a:r>
              <a:rPr lang="en-US" sz="1800" dirty="0"/>
              <a:t>:</a:t>
            </a:r>
          </a:p>
          <a:p>
            <a:r>
              <a:rPr lang="en-US" sz="1800" dirty="0" smtClean="0"/>
              <a:t>Adduct the scapula</a:t>
            </a:r>
          </a:p>
          <a:p>
            <a:r>
              <a:rPr lang="en-US" sz="1800" dirty="0" smtClean="0"/>
              <a:t>Downwardly rotate the scapula</a:t>
            </a:r>
            <a:endParaRPr lang="en-US" sz="1800" dirty="0"/>
          </a:p>
        </p:txBody>
      </p:sp>
      <p:sp>
        <p:nvSpPr>
          <p:cNvPr id="15" name="Oval 14"/>
          <p:cNvSpPr/>
          <p:nvPr/>
        </p:nvSpPr>
        <p:spPr>
          <a:xfrm flipH="1">
            <a:off x="6675119" y="3855019"/>
            <a:ext cx="106681" cy="1066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H="1">
            <a:off x="6705600" y="4084319"/>
            <a:ext cx="106681" cy="1066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H="1">
            <a:off x="6751319" y="4389119"/>
            <a:ext cx="106681" cy="1066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6705600" y="4693919"/>
            <a:ext cx="106681" cy="1066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H="1">
            <a:off x="6675119" y="4998719"/>
            <a:ext cx="106681" cy="1066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562600" y="4410635"/>
            <a:ext cx="322730" cy="1304365"/>
          </a:xfrm>
          <a:custGeom>
            <a:avLst/>
            <a:gdLst>
              <a:gd name="connsiteX0" fmla="*/ 322730 w 322730"/>
              <a:gd name="connsiteY0" fmla="*/ 0 h 1304365"/>
              <a:gd name="connsiteX1" fmla="*/ 295836 w 322730"/>
              <a:gd name="connsiteY1" fmla="*/ 188259 h 1304365"/>
              <a:gd name="connsiteX2" fmla="*/ 282389 w 322730"/>
              <a:gd name="connsiteY2" fmla="*/ 389965 h 1304365"/>
              <a:gd name="connsiteX3" fmla="*/ 255495 w 322730"/>
              <a:gd name="connsiteY3" fmla="*/ 470647 h 1304365"/>
              <a:gd name="connsiteX4" fmla="*/ 242047 w 322730"/>
              <a:gd name="connsiteY4" fmla="*/ 806824 h 1304365"/>
              <a:gd name="connsiteX5" fmla="*/ 215153 w 322730"/>
              <a:gd name="connsiteY5" fmla="*/ 887506 h 1304365"/>
              <a:gd name="connsiteX6" fmla="*/ 201706 w 322730"/>
              <a:gd name="connsiteY6" fmla="*/ 981636 h 1304365"/>
              <a:gd name="connsiteX7" fmla="*/ 161365 w 322730"/>
              <a:gd name="connsiteY7" fmla="*/ 1008530 h 1304365"/>
              <a:gd name="connsiteX8" fmla="*/ 134471 w 322730"/>
              <a:gd name="connsiteY8" fmla="*/ 1089212 h 1304365"/>
              <a:gd name="connsiteX9" fmla="*/ 94130 w 322730"/>
              <a:gd name="connsiteY9" fmla="*/ 1210236 h 1304365"/>
              <a:gd name="connsiteX10" fmla="*/ 80683 w 322730"/>
              <a:gd name="connsiteY10" fmla="*/ 1250577 h 1304365"/>
              <a:gd name="connsiteX11" fmla="*/ 0 w 322730"/>
              <a:gd name="connsiteY11" fmla="*/ 1304365 h 130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2730" h="1304365">
                <a:moveTo>
                  <a:pt x="322730" y="0"/>
                </a:moveTo>
                <a:cubicBezTo>
                  <a:pt x="305177" y="87765"/>
                  <a:pt x="304962" y="78745"/>
                  <a:pt x="295836" y="188259"/>
                </a:cubicBezTo>
                <a:cubicBezTo>
                  <a:pt x="290240" y="255411"/>
                  <a:pt x="291919" y="323258"/>
                  <a:pt x="282389" y="389965"/>
                </a:cubicBezTo>
                <a:cubicBezTo>
                  <a:pt x="278380" y="418029"/>
                  <a:pt x="255495" y="470647"/>
                  <a:pt x="255495" y="470647"/>
                </a:cubicBezTo>
                <a:cubicBezTo>
                  <a:pt x="251012" y="582706"/>
                  <a:pt x="252850" y="695197"/>
                  <a:pt x="242047" y="806824"/>
                </a:cubicBezTo>
                <a:cubicBezTo>
                  <a:pt x="239316" y="835041"/>
                  <a:pt x="215153" y="887506"/>
                  <a:pt x="215153" y="887506"/>
                </a:cubicBezTo>
                <a:cubicBezTo>
                  <a:pt x="210671" y="918883"/>
                  <a:pt x="214579" y="952673"/>
                  <a:pt x="201706" y="981636"/>
                </a:cubicBezTo>
                <a:cubicBezTo>
                  <a:pt x="195142" y="996404"/>
                  <a:pt x="169930" y="994825"/>
                  <a:pt x="161365" y="1008530"/>
                </a:cubicBezTo>
                <a:cubicBezTo>
                  <a:pt x="146340" y="1032570"/>
                  <a:pt x="143436" y="1062318"/>
                  <a:pt x="134471" y="1089212"/>
                </a:cubicBezTo>
                <a:lnTo>
                  <a:pt x="94130" y="1210236"/>
                </a:lnTo>
                <a:cubicBezTo>
                  <a:pt x="89648" y="1223683"/>
                  <a:pt x="92477" y="1242715"/>
                  <a:pt x="80683" y="1250577"/>
                </a:cubicBezTo>
                <a:lnTo>
                  <a:pt x="0" y="1304365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437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21035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" t="42240" r="50815" b="12583"/>
          <a:stretch/>
        </p:blipFill>
        <p:spPr bwMode="auto">
          <a:xfrm>
            <a:off x="5172074" y="1371600"/>
            <a:ext cx="282892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5934074" y="1219200"/>
            <a:ext cx="1143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152400" y="152400"/>
            <a:ext cx="4953000" cy="6553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u="sng" dirty="0" smtClean="0"/>
              <a:t>Rhomboids</a:t>
            </a:r>
            <a:endParaRPr lang="en-US" sz="1800" dirty="0" smtClean="0"/>
          </a:p>
          <a:p>
            <a:pPr marL="0" indent="0">
              <a:buFont typeface="Wingdings"/>
              <a:buNone/>
            </a:pPr>
            <a:r>
              <a:rPr lang="en-US" sz="1800" dirty="0" smtClean="0"/>
              <a:t>Origin: </a:t>
            </a:r>
          </a:p>
          <a:p>
            <a:r>
              <a:rPr lang="en-US" sz="1800" dirty="0" smtClean="0"/>
              <a:t>Major:</a:t>
            </a:r>
          </a:p>
          <a:p>
            <a:pPr lvl="1"/>
            <a:r>
              <a:rPr lang="en-US" sz="1800" dirty="0" err="1" smtClean="0"/>
              <a:t>Spinous</a:t>
            </a:r>
            <a:r>
              <a:rPr lang="en-US" sz="1800" dirty="0" smtClean="0"/>
              <a:t> processes of T2-T5</a:t>
            </a:r>
          </a:p>
          <a:p>
            <a:pPr marL="388620" indent="-342900"/>
            <a:r>
              <a:rPr lang="en-US" sz="1800" dirty="0" smtClean="0"/>
              <a:t>Minor:</a:t>
            </a:r>
          </a:p>
          <a:p>
            <a:pPr marL="708660" lvl="1" indent="-342900"/>
            <a:r>
              <a:rPr lang="en-US" sz="1800" dirty="0" err="1" smtClean="0"/>
              <a:t>Spinous</a:t>
            </a:r>
            <a:r>
              <a:rPr lang="en-US" sz="1800" dirty="0" smtClean="0"/>
              <a:t> processes of C7-T1</a:t>
            </a:r>
          </a:p>
          <a:p>
            <a:pPr marL="0" indent="0">
              <a:buFont typeface="Wingdings"/>
              <a:buNone/>
            </a:pPr>
            <a:endParaRPr lang="en-US" sz="1800" dirty="0" smtClean="0"/>
          </a:p>
          <a:p>
            <a:pPr marL="0" indent="0">
              <a:buFont typeface="Wingdings"/>
              <a:buNone/>
            </a:pPr>
            <a:r>
              <a:rPr lang="en-US" sz="1800" dirty="0" smtClean="0"/>
              <a:t>Insertion: </a:t>
            </a:r>
          </a:p>
          <a:p>
            <a:r>
              <a:rPr lang="en-US" sz="1800" dirty="0" smtClean="0"/>
              <a:t>Major:</a:t>
            </a:r>
          </a:p>
          <a:p>
            <a:pPr lvl="1"/>
            <a:r>
              <a:rPr lang="en-US" sz="1800" dirty="0" smtClean="0"/>
              <a:t>Medial border of scapula, between the spine and inferior angle</a:t>
            </a:r>
          </a:p>
          <a:p>
            <a:r>
              <a:rPr lang="en-US" sz="1800" dirty="0" smtClean="0"/>
              <a:t>Minor:</a:t>
            </a:r>
          </a:p>
          <a:p>
            <a:pPr lvl="1"/>
            <a:r>
              <a:rPr lang="en-US" sz="1800" dirty="0" smtClean="0"/>
              <a:t>Upper portion of medial border of scapula, across from the spine</a:t>
            </a:r>
          </a:p>
          <a:p>
            <a:pPr marL="0" indent="0">
              <a:buFont typeface="Wingdings"/>
              <a:buNone/>
            </a:pPr>
            <a:endParaRPr lang="en-US" sz="1800" dirty="0" smtClean="0"/>
          </a:p>
          <a:p>
            <a:pPr marL="0" indent="0">
              <a:buFont typeface="Wingdings"/>
              <a:buNone/>
            </a:pPr>
            <a:r>
              <a:rPr lang="en-US" sz="1800" dirty="0" smtClean="0"/>
              <a:t>Actions:</a:t>
            </a:r>
          </a:p>
          <a:p>
            <a:r>
              <a:rPr lang="en-US" sz="1800" dirty="0" smtClean="0"/>
              <a:t>Adduct the scapula (retraction)</a:t>
            </a:r>
          </a:p>
          <a:p>
            <a:r>
              <a:rPr lang="en-US" sz="1800" dirty="0" smtClean="0"/>
              <a:t>Downwardly rotate the scapula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300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1048a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" t="-1" r="49306" b="35316"/>
          <a:stretch/>
        </p:blipFill>
        <p:spPr bwMode="auto">
          <a:xfrm>
            <a:off x="420107" y="1143000"/>
            <a:ext cx="4267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pPr algn="ctr"/>
            <a:r>
              <a:rPr lang="en-US" sz="3200" u="sng" dirty="0" smtClean="0"/>
              <a:t>Rotator Cuff</a:t>
            </a:r>
            <a:endParaRPr lang="en-US" sz="32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849383" y="1992868"/>
            <a:ext cx="162095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Supraspinatus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29707" y="2343090"/>
            <a:ext cx="151996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Infraspinatus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181290"/>
            <a:ext cx="159505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dirty="0" err="1" smtClean="0"/>
              <a:t>Teres</a:t>
            </a:r>
            <a:r>
              <a:rPr lang="en-US" sz="2000" dirty="0" smtClean="0"/>
              <a:t> Major)</a:t>
            </a:r>
            <a:endParaRPr lang="en-US" sz="2000" dirty="0"/>
          </a:p>
        </p:txBody>
      </p:sp>
      <p:pic>
        <p:nvPicPr>
          <p:cNvPr id="10" name="Picture 9" descr="021048b"/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3763" r="7622" b="30602"/>
          <a:stretch/>
        </p:blipFill>
        <p:spPr bwMode="auto">
          <a:xfrm>
            <a:off x="4976812" y="1143000"/>
            <a:ext cx="317658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77000" y="2330907"/>
            <a:ext cx="160653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Subscapularis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670070" y="6477000"/>
            <a:ext cx="170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Posterior View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835447" y="6477000"/>
            <a:ext cx="165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Anterior View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97004" y="2876490"/>
            <a:ext cx="110799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	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" y="5314890"/>
            <a:ext cx="209544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dirty="0" err="1" smtClean="0"/>
              <a:t>Latissimus</a:t>
            </a:r>
            <a:r>
              <a:rPr lang="en-US" sz="2000" dirty="0" smtClean="0"/>
              <a:t> </a:t>
            </a:r>
            <a:r>
              <a:rPr lang="en-US" sz="2000" dirty="0" err="1" smtClean="0"/>
              <a:t>Dorsi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01727" y="5514945"/>
            <a:ext cx="522519" cy="2000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0107" y="2800290"/>
            <a:ext cx="143956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Teres</a:t>
            </a:r>
            <a:r>
              <a:rPr lang="en-US" sz="2000" dirty="0" smtClean="0"/>
              <a:t> Minor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879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0" u="sng" cap="none" dirty="0" err="1" smtClean="0">
                <a:latin typeface="Times New Roman" pitchFamily="18" charset="0"/>
                <a:cs typeface="Times New Roman" pitchFamily="18" charset="0"/>
              </a:rPr>
              <a:t>Levator</a:t>
            </a:r>
            <a:r>
              <a:rPr lang="en-US" sz="3200" b="0" u="sng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Scapula </a:t>
            </a:r>
            <a:r>
              <a:rPr lang="en-US" sz="3200" b="0" u="sng" cap="none" dirty="0" smtClean="0">
                <a:latin typeface="Times New Roman" pitchFamily="18" charset="0"/>
                <a:cs typeface="Times New Roman" pitchFamily="18" charset="0"/>
              </a:rPr>
              <a:t>in context</a:t>
            </a:r>
            <a:endParaRPr lang="en-US" sz="3200" b="0" u="sng" cap="none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200400" y="1127760"/>
            <a:ext cx="990600" cy="10058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6035"/>
          <a:stretch/>
        </p:blipFill>
        <p:spPr bwMode="auto">
          <a:xfrm>
            <a:off x="2106612" y="995362"/>
            <a:ext cx="4979988" cy="566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352800" y="1143000"/>
            <a:ext cx="1752600" cy="2057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764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7074"/>
          <a:stretch/>
        </p:blipFill>
        <p:spPr bwMode="auto">
          <a:xfrm>
            <a:off x="4191000" y="655320"/>
            <a:ext cx="4846637" cy="549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52400" y="152400"/>
            <a:ext cx="4953000" cy="655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u="sng" dirty="0" err="1"/>
              <a:t>Levator</a:t>
            </a:r>
            <a:r>
              <a:rPr lang="en-US" sz="2800" u="sng" dirty="0"/>
              <a:t> Scapula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Origin: </a:t>
            </a:r>
          </a:p>
          <a:p>
            <a:r>
              <a:rPr lang="en-US" sz="2000" dirty="0"/>
              <a:t>Transverse processes of C1-4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Insertion: </a:t>
            </a:r>
          </a:p>
          <a:p>
            <a:r>
              <a:rPr lang="en-US" sz="2000" dirty="0"/>
              <a:t>Upper region of medial </a:t>
            </a:r>
            <a:r>
              <a:rPr lang="en-US" sz="2000" dirty="0" smtClean="0"/>
              <a:t>border </a:t>
            </a:r>
            <a:r>
              <a:rPr lang="en-US" sz="2000" dirty="0"/>
              <a:t>of scapula</a:t>
            </a:r>
          </a:p>
          <a:p>
            <a:r>
              <a:rPr lang="en-US" sz="2000" dirty="0"/>
              <a:t>Superior angle of scapula  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Actions:</a:t>
            </a:r>
          </a:p>
          <a:p>
            <a:r>
              <a:rPr lang="en-US" sz="2000" dirty="0"/>
              <a:t>Elevate the scapula</a:t>
            </a:r>
          </a:p>
          <a:p>
            <a:r>
              <a:rPr lang="en-US" sz="2000" dirty="0"/>
              <a:t>Downward rotation </a:t>
            </a:r>
            <a:r>
              <a:rPr lang="en-US" sz="2000" dirty="0" smtClean="0"/>
              <a:t>of </a:t>
            </a:r>
            <a:r>
              <a:rPr lang="en-US" sz="2000" dirty="0"/>
              <a:t>the scapula</a:t>
            </a:r>
          </a:p>
        </p:txBody>
      </p:sp>
      <p:sp>
        <p:nvSpPr>
          <p:cNvPr id="7" name="Oval 6"/>
          <p:cNvSpPr/>
          <p:nvPr/>
        </p:nvSpPr>
        <p:spPr>
          <a:xfrm flipH="1">
            <a:off x="6096000" y="2468881"/>
            <a:ext cx="106681" cy="1066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H="1">
            <a:off x="6217919" y="2667000"/>
            <a:ext cx="106681" cy="1066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6141719" y="2865119"/>
            <a:ext cx="106681" cy="1066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>
            <a:off x="5943600" y="2286000"/>
            <a:ext cx="106681" cy="1066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446059" y="3724835"/>
            <a:ext cx="337595" cy="336177"/>
          </a:xfrm>
          <a:custGeom>
            <a:avLst/>
            <a:gdLst>
              <a:gd name="connsiteX0" fmla="*/ 0 w 337595"/>
              <a:gd name="connsiteY0" fmla="*/ 67236 h 336177"/>
              <a:gd name="connsiteX1" fmla="*/ 67235 w 337595"/>
              <a:gd name="connsiteY1" fmla="*/ 26894 h 336177"/>
              <a:gd name="connsiteX2" fmla="*/ 147917 w 337595"/>
              <a:gd name="connsiteY2" fmla="*/ 0 h 336177"/>
              <a:gd name="connsiteX3" fmla="*/ 215153 w 337595"/>
              <a:gd name="connsiteY3" fmla="*/ 13447 h 336177"/>
              <a:gd name="connsiteX4" fmla="*/ 255494 w 337595"/>
              <a:gd name="connsiteY4" fmla="*/ 40341 h 336177"/>
              <a:gd name="connsiteX5" fmla="*/ 309282 w 337595"/>
              <a:gd name="connsiteY5" fmla="*/ 107577 h 336177"/>
              <a:gd name="connsiteX6" fmla="*/ 322729 w 337595"/>
              <a:gd name="connsiteY6" fmla="*/ 147918 h 336177"/>
              <a:gd name="connsiteX7" fmla="*/ 336176 w 337595"/>
              <a:gd name="connsiteY7" fmla="*/ 201706 h 336177"/>
              <a:gd name="connsiteX8" fmla="*/ 336176 w 337595"/>
              <a:gd name="connsiteY8" fmla="*/ 336177 h 33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595" h="336177">
                <a:moveTo>
                  <a:pt x="0" y="67236"/>
                </a:moveTo>
                <a:cubicBezTo>
                  <a:pt x="22412" y="53789"/>
                  <a:pt x="43441" y="37709"/>
                  <a:pt x="67235" y="26894"/>
                </a:cubicBezTo>
                <a:cubicBezTo>
                  <a:pt x="93043" y="15163"/>
                  <a:pt x="147917" y="0"/>
                  <a:pt x="147917" y="0"/>
                </a:cubicBezTo>
                <a:cubicBezTo>
                  <a:pt x="170329" y="4482"/>
                  <a:pt x="193752" y="5422"/>
                  <a:pt x="215153" y="13447"/>
                </a:cubicBezTo>
                <a:cubicBezTo>
                  <a:pt x="230285" y="19122"/>
                  <a:pt x="242874" y="30245"/>
                  <a:pt x="255494" y="40341"/>
                </a:cubicBezTo>
                <a:cubicBezTo>
                  <a:pt x="276338" y="57017"/>
                  <a:pt x="297634" y="84282"/>
                  <a:pt x="309282" y="107577"/>
                </a:cubicBezTo>
                <a:cubicBezTo>
                  <a:pt x="315621" y="120255"/>
                  <a:pt x="318835" y="134289"/>
                  <a:pt x="322729" y="147918"/>
                </a:cubicBezTo>
                <a:cubicBezTo>
                  <a:pt x="327806" y="165688"/>
                  <a:pt x="334859" y="183272"/>
                  <a:pt x="336176" y="201706"/>
                </a:cubicBezTo>
                <a:cubicBezTo>
                  <a:pt x="339370" y="246416"/>
                  <a:pt x="336176" y="291353"/>
                  <a:pt x="336176" y="336177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1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21034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6502" b="13036"/>
          <a:stretch/>
        </p:blipFill>
        <p:spPr bwMode="auto">
          <a:xfrm>
            <a:off x="5000401" y="1522622"/>
            <a:ext cx="3305399" cy="259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981601" y="2092743"/>
            <a:ext cx="1143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152400" y="152400"/>
            <a:ext cx="4953000" cy="6553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800" u="sng" smtClean="0"/>
              <a:t>Levator Scapula</a:t>
            </a:r>
          </a:p>
          <a:p>
            <a:endParaRPr lang="en-US" sz="2000" smtClean="0"/>
          </a:p>
          <a:p>
            <a:pPr marL="0" indent="0">
              <a:buFont typeface="Wingdings"/>
              <a:buNone/>
            </a:pPr>
            <a:r>
              <a:rPr lang="en-US" sz="2000" smtClean="0"/>
              <a:t>Origin: </a:t>
            </a:r>
          </a:p>
          <a:p>
            <a:r>
              <a:rPr lang="en-US" sz="2000" smtClean="0"/>
              <a:t>Transverse processes of C1-4</a:t>
            </a:r>
          </a:p>
          <a:p>
            <a:endParaRPr lang="en-US" sz="2000" smtClean="0"/>
          </a:p>
          <a:p>
            <a:pPr marL="0" indent="0">
              <a:buFont typeface="Wingdings"/>
              <a:buNone/>
            </a:pPr>
            <a:r>
              <a:rPr lang="en-US" sz="2000" smtClean="0"/>
              <a:t>Insertion: </a:t>
            </a:r>
          </a:p>
          <a:p>
            <a:r>
              <a:rPr lang="en-US" sz="2000" smtClean="0"/>
              <a:t>Upper region of medial border of scapula</a:t>
            </a:r>
          </a:p>
          <a:p>
            <a:r>
              <a:rPr lang="en-US" sz="2000" smtClean="0"/>
              <a:t>Superior angle of scapula  </a:t>
            </a:r>
          </a:p>
          <a:p>
            <a:endParaRPr lang="en-US" sz="2000" smtClean="0"/>
          </a:p>
          <a:p>
            <a:pPr marL="0" indent="0">
              <a:buFont typeface="Wingdings"/>
              <a:buNone/>
            </a:pPr>
            <a:r>
              <a:rPr lang="en-US" sz="2000" smtClean="0"/>
              <a:t>Actions:</a:t>
            </a:r>
          </a:p>
          <a:p>
            <a:r>
              <a:rPr lang="en-US" sz="2000" smtClean="0"/>
              <a:t>Elevate the scapula</a:t>
            </a:r>
          </a:p>
          <a:p>
            <a:r>
              <a:rPr lang="en-US" sz="2000" smtClean="0"/>
              <a:t>Downward rotation of the scapula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53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784161" y="259228"/>
            <a:ext cx="5916960" cy="49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/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Teres major and Latissimus dorsi</a:t>
            </a: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 flipH="1">
            <a:off x="2844000" y="940419"/>
            <a:ext cx="276480" cy="2626836"/>
          </a:xfrm>
          <a:prstGeom prst="line">
            <a:avLst/>
          </a:prstGeom>
          <a:noFill/>
          <a:ln w="54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220" name="Line 6"/>
          <p:cNvSpPr>
            <a:spLocks noChangeShapeType="1"/>
          </p:cNvSpPr>
          <p:nvPr/>
        </p:nvSpPr>
        <p:spPr bwMode="auto">
          <a:xfrm flipH="1">
            <a:off x="3466080" y="940419"/>
            <a:ext cx="2972160" cy="3594617"/>
          </a:xfrm>
          <a:prstGeom prst="line">
            <a:avLst/>
          </a:prstGeom>
          <a:noFill/>
          <a:ln w="54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9221" name="Picture 10" descr="021041b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5714"/>
          <a:stretch>
            <a:fillRect/>
          </a:stretch>
        </p:blipFill>
        <p:spPr bwMode="auto">
          <a:xfrm>
            <a:off x="2472481" y="787764"/>
            <a:ext cx="4795200" cy="590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Line 4"/>
          <p:cNvSpPr>
            <a:spLocks noChangeShapeType="1"/>
          </p:cNvSpPr>
          <p:nvPr/>
        </p:nvSpPr>
        <p:spPr bwMode="auto">
          <a:xfrm>
            <a:off x="3258720" y="1078674"/>
            <a:ext cx="622080" cy="1313418"/>
          </a:xfrm>
          <a:prstGeom prst="line">
            <a:avLst/>
          </a:prstGeom>
          <a:noFill/>
          <a:ln w="54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 flipH="1">
            <a:off x="4226400" y="1078674"/>
            <a:ext cx="2350080" cy="1659054"/>
          </a:xfrm>
          <a:prstGeom prst="line">
            <a:avLst/>
          </a:prstGeom>
          <a:noFill/>
          <a:ln w="54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7788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021048a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5714"/>
          <a:stretch>
            <a:fillRect/>
          </a:stretch>
        </p:blipFill>
        <p:spPr bwMode="auto">
          <a:xfrm>
            <a:off x="1608480" y="940420"/>
            <a:ext cx="5927040" cy="547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784161" y="259228"/>
            <a:ext cx="5916960" cy="49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/>
            <a:r>
              <a:rPr lang="en-US" sz="2900">
                <a:solidFill>
                  <a:srgbClr val="000000"/>
                </a:solidFill>
                <a:latin typeface="Times New Roman" pitchFamily="16" charset="0"/>
              </a:rPr>
              <a:t>Teres major and Latissimus dorsi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>
            <a:off x="2844000" y="940419"/>
            <a:ext cx="276480" cy="2626836"/>
          </a:xfrm>
          <a:prstGeom prst="line">
            <a:avLst/>
          </a:prstGeom>
          <a:noFill/>
          <a:ln w="54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 flipH="1">
            <a:off x="3466080" y="940419"/>
            <a:ext cx="2972160" cy="3594617"/>
          </a:xfrm>
          <a:prstGeom prst="line">
            <a:avLst/>
          </a:prstGeom>
          <a:noFill/>
          <a:ln w="54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6353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021049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1110"/>
          <a:stretch>
            <a:fillRect/>
          </a:stretch>
        </p:blipFill>
        <p:spPr bwMode="auto">
          <a:xfrm>
            <a:off x="5194080" y="733038"/>
            <a:ext cx="3939840" cy="589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63040" y="603424"/>
            <a:ext cx="4216320" cy="552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 marL="741363" indent="-284163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defRPr/>
            </a:pPr>
            <a:r>
              <a:rPr lang="en-US" sz="2900" u="sng" dirty="0" err="1">
                <a:latin typeface="Times New Roman" pitchFamily="16" charset="0"/>
              </a:rPr>
              <a:t>Latissimus</a:t>
            </a:r>
            <a:r>
              <a:rPr lang="en-US" sz="2900" u="sng" dirty="0">
                <a:latin typeface="Times New Roman" pitchFamily="16" charset="0"/>
              </a:rPr>
              <a:t> </a:t>
            </a:r>
            <a:r>
              <a:rPr lang="en-US" sz="2900" u="sng" dirty="0" err="1">
                <a:latin typeface="Times New Roman" pitchFamily="16" charset="0"/>
              </a:rPr>
              <a:t>dorsi</a:t>
            </a:r>
            <a:endParaRPr lang="en-US" sz="2900" u="sng" dirty="0">
              <a:latin typeface="Times New Roman" pitchFamily="16" charset="0"/>
            </a:endParaRPr>
          </a:p>
          <a:p>
            <a:pPr>
              <a:defRPr/>
            </a:pPr>
            <a:endParaRPr lang="en-US" dirty="0">
              <a:latin typeface="Times New Roman" pitchFamily="16" charset="0"/>
            </a:endParaRPr>
          </a:p>
          <a:p>
            <a:pPr>
              <a:defRPr/>
            </a:pPr>
            <a:r>
              <a:rPr lang="en-US" dirty="0">
                <a:latin typeface="Times New Roman" pitchFamily="16" charset="0"/>
              </a:rPr>
              <a:t>Origin: </a:t>
            </a:r>
          </a:p>
          <a:p>
            <a:pPr lvl="1">
              <a:buSzPct val="45000"/>
              <a:buFont typeface="Wingdings" charset="2"/>
              <a:buChar char=""/>
              <a:defRPr/>
            </a:pPr>
            <a:r>
              <a:rPr lang="en-US" dirty="0" err="1">
                <a:latin typeface="Times New Roman" pitchFamily="16" charset="0"/>
              </a:rPr>
              <a:t>Spinous</a:t>
            </a:r>
            <a:r>
              <a:rPr lang="en-US" dirty="0">
                <a:latin typeface="Times New Roman" pitchFamily="16" charset="0"/>
              </a:rPr>
              <a:t> processes of last 6 </a:t>
            </a:r>
          </a:p>
          <a:p>
            <a:pPr marL="414726" lvl="1" indent="0">
              <a:buSzPct val="45000"/>
              <a:defRPr/>
            </a:pPr>
            <a:r>
              <a:rPr lang="en-US" dirty="0">
                <a:latin typeface="Times New Roman" pitchFamily="16" charset="0"/>
              </a:rPr>
              <a:t>	thoracic vertebrae</a:t>
            </a:r>
          </a:p>
          <a:p>
            <a:pPr lvl="1">
              <a:buSzPct val="45000"/>
              <a:buFont typeface="Wingdings" charset="2"/>
              <a:buChar char=""/>
              <a:defRPr/>
            </a:pPr>
            <a:r>
              <a:rPr lang="en-US" dirty="0">
                <a:latin typeface="Times New Roman" pitchFamily="16" charset="0"/>
              </a:rPr>
              <a:t>Last 3-4 ribs</a:t>
            </a:r>
          </a:p>
          <a:p>
            <a:pPr lvl="1">
              <a:buSzPct val="45000"/>
              <a:buFont typeface="Wingdings" charset="2"/>
              <a:buChar char=""/>
              <a:defRPr/>
            </a:pPr>
            <a:r>
              <a:rPr lang="en-US" dirty="0">
                <a:latin typeface="Times New Roman" pitchFamily="16" charset="0"/>
              </a:rPr>
              <a:t>Thoracolumbar </a:t>
            </a:r>
            <a:r>
              <a:rPr lang="en-US" dirty="0" err="1">
                <a:latin typeface="Times New Roman" pitchFamily="16" charset="0"/>
              </a:rPr>
              <a:t>aponeurosis</a:t>
            </a:r>
            <a:endParaRPr lang="en-US" dirty="0">
              <a:latin typeface="Times New Roman" pitchFamily="16" charset="0"/>
            </a:endParaRPr>
          </a:p>
          <a:p>
            <a:pPr lvl="1">
              <a:buSzPct val="45000"/>
              <a:buFont typeface="Wingdings" charset="2"/>
              <a:buChar char=""/>
              <a:defRPr/>
            </a:pPr>
            <a:r>
              <a:rPr lang="en-US" dirty="0">
                <a:latin typeface="Times New Roman" pitchFamily="16" charset="0"/>
              </a:rPr>
              <a:t>Iliac crest</a:t>
            </a:r>
          </a:p>
          <a:p>
            <a:pPr>
              <a:buClrTx/>
              <a:buSzTx/>
              <a:buFontTx/>
              <a:buNone/>
              <a:defRPr/>
            </a:pPr>
            <a:endParaRPr lang="en-US" dirty="0">
              <a:latin typeface="Times New Roman" pitchFamily="16" charset="0"/>
            </a:endParaRPr>
          </a:p>
          <a:p>
            <a:pPr>
              <a:buClrTx/>
              <a:buSzTx/>
              <a:buFontTx/>
              <a:buNone/>
              <a:defRPr/>
            </a:pPr>
            <a:r>
              <a:rPr lang="en-US" dirty="0">
                <a:latin typeface="Times New Roman" pitchFamily="16" charset="0"/>
              </a:rPr>
              <a:t>Insertion: </a:t>
            </a:r>
          </a:p>
          <a:p>
            <a:pPr lvl="1">
              <a:buSzPct val="45000"/>
              <a:buFont typeface="Wingdings" charset="2"/>
              <a:buChar char=""/>
              <a:defRPr/>
            </a:pPr>
            <a:r>
              <a:rPr lang="en-US" dirty="0">
                <a:latin typeface="Times New Roman" pitchFamily="16" charset="0"/>
              </a:rPr>
              <a:t>Crest of the lesser tubercle </a:t>
            </a:r>
          </a:p>
          <a:p>
            <a:pPr marL="414726" lvl="1" indent="0">
              <a:buSzPct val="45000"/>
              <a:defRPr/>
            </a:pPr>
            <a:r>
              <a:rPr lang="en-US" dirty="0">
                <a:latin typeface="Times New Roman" pitchFamily="16" charset="0"/>
              </a:rPr>
              <a:t>	of the </a:t>
            </a:r>
            <a:r>
              <a:rPr lang="en-US" dirty="0" err="1">
                <a:latin typeface="Times New Roman" pitchFamily="16" charset="0"/>
              </a:rPr>
              <a:t>humerus</a:t>
            </a:r>
            <a:endParaRPr lang="en-US" dirty="0">
              <a:latin typeface="Times New Roman" pitchFamily="16" charset="0"/>
            </a:endParaRPr>
          </a:p>
          <a:p>
            <a:pPr>
              <a:buClrTx/>
              <a:buSzTx/>
              <a:buFontTx/>
              <a:buNone/>
              <a:defRPr/>
            </a:pPr>
            <a:endParaRPr lang="en-US" dirty="0">
              <a:latin typeface="Times New Roman" pitchFamily="16" charset="0"/>
            </a:endParaRPr>
          </a:p>
          <a:p>
            <a:pPr>
              <a:buClrTx/>
              <a:buSzTx/>
              <a:buFontTx/>
              <a:buNone/>
              <a:defRPr/>
            </a:pPr>
            <a:r>
              <a:rPr lang="en-US" dirty="0">
                <a:latin typeface="Times New Roman" pitchFamily="16" charset="0"/>
              </a:rPr>
              <a:t>Actions:</a:t>
            </a:r>
          </a:p>
          <a:p>
            <a:pPr lvl="1">
              <a:buSzPct val="45000"/>
              <a:buFont typeface="Wingdings" charset="2"/>
              <a:buChar char=""/>
              <a:defRPr/>
            </a:pPr>
            <a:r>
              <a:rPr lang="en-US" dirty="0">
                <a:latin typeface="Times New Roman" pitchFamily="16" charset="0"/>
              </a:rPr>
              <a:t>Shoulder extension</a:t>
            </a:r>
          </a:p>
          <a:p>
            <a:pPr lvl="1">
              <a:buSzPct val="45000"/>
              <a:buFont typeface="Wingdings" charset="2"/>
              <a:buChar char=""/>
              <a:defRPr/>
            </a:pPr>
            <a:r>
              <a:rPr lang="en-US" dirty="0">
                <a:latin typeface="Times New Roman" pitchFamily="16" charset="0"/>
              </a:rPr>
              <a:t>Shoulder medial rotation</a:t>
            </a:r>
          </a:p>
          <a:p>
            <a:pPr lvl="1">
              <a:buSzPct val="45000"/>
              <a:buFont typeface="Wingdings" charset="2"/>
              <a:buChar char=""/>
              <a:defRPr/>
            </a:pPr>
            <a:r>
              <a:rPr lang="en-US" dirty="0">
                <a:latin typeface="Times New Roman" pitchFamily="16" charset="0"/>
              </a:rPr>
              <a:t>Shoulder adduction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64054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63040" y="603424"/>
            <a:ext cx="4216320" cy="552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 marL="741363" indent="-284163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defRPr/>
            </a:pPr>
            <a:r>
              <a:rPr lang="en-US" sz="2900" u="sng" dirty="0" err="1">
                <a:latin typeface="Times New Roman" pitchFamily="16" charset="0"/>
              </a:rPr>
              <a:t>Latissimus</a:t>
            </a:r>
            <a:r>
              <a:rPr lang="en-US" sz="2900" u="sng" dirty="0">
                <a:latin typeface="Times New Roman" pitchFamily="16" charset="0"/>
              </a:rPr>
              <a:t> </a:t>
            </a:r>
            <a:r>
              <a:rPr lang="en-US" sz="2900" u="sng" dirty="0" err="1">
                <a:latin typeface="Times New Roman" pitchFamily="16" charset="0"/>
              </a:rPr>
              <a:t>dorsi</a:t>
            </a:r>
            <a:endParaRPr lang="en-US" sz="2900" u="sng" dirty="0">
              <a:latin typeface="Times New Roman" pitchFamily="16" charset="0"/>
            </a:endParaRPr>
          </a:p>
          <a:p>
            <a:pPr>
              <a:defRPr/>
            </a:pPr>
            <a:endParaRPr lang="en-US" dirty="0">
              <a:latin typeface="Times New Roman" pitchFamily="16" charset="0"/>
            </a:endParaRPr>
          </a:p>
          <a:p>
            <a:pPr>
              <a:defRPr/>
            </a:pPr>
            <a:r>
              <a:rPr lang="en-US" dirty="0">
                <a:latin typeface="Times New Roman" pitchFamily="16" charset="0"/>
              </a:rPr>
              <a:t>Origin: </a:t>
            </a:r>
          </a:p>
          <a:p>
            <a:pPr lvl="1">
              <a:buSzPct val="45000"/>
              <a:buFont typeface="Wingdings" charset="2"/>
              <a:buChar char=""/>
              <a:defRPr/>
            </a:pPr>
            <a:r>
              <a:rPr lang="en-US" dirty="0" err="1">
                <a:latin typeface="Times New Roman" pitchFamily="16" charset="0"/>
              </a:rPr>
              <a:t>Spinous</a:t>
            </a:r>
            <a:r>
              <a:rPr lang="en-US" dirty="0">
                <a:latin typeface="Times New Roman" pitchFamily="16" charset="0"/>
              </a:rPr>
              <a:t> processes of last 6 </a:t>
            </a:r>
          </a:p>
          <a:p>
            <a:pPr marL="414726" lvl="1" indent="0">
              <a:buSzPct val="45000"/>
              <a:defRPr/>
            </a:pPr>
            <a:r>
              <a:rPr lang="en-US" dirty="0">
                <a:latin typeface="Times New Roman" pitchFamily="16" charset="0"/>
              </a:rPr>
              <a:t>	thoracic vertebrae</a:t>
            </a:r>
          </a:p>
          <a:p>
            <a:pPr lvl="1">
              <a:buSzPct val="45000"/>
              <a:buFont typeface="Wingdings" charset="2"/>
              <a:buChar char=""/>
              <a:defRPr/>
            </a:pPr>
            <a:r>
              <a:rPr lang="en-US" dirty="0">
                <a:latin typeface="Times New Roman" pitchFamily="16" charset="0"/>
              </a:rPr>
              <a:t>Last 3-4 ribs</a:t>
            </a:r>
          </a:p>
          <a:p>
            <a:pPr lvl="1">
              <a:buSzPct val="45000"/>
              <a:buFont typeface="Wingdings" charset="2"/>
              <a:buChar char=""/>
              <a:defRPr/>
            </a:pPr>
            <a:r>
              <a:rPr lang="en-US" dirty="0">
                <a:latin typeface="Times New Roman" pitchFamily="16" charset="0"/>
              </a:rPr>
              <a:t>Thoracolumbar </a:t>
            </a:r>
            <a:r>
              <a:rPr lang="en-US" dirty="0" err="1">
                <a:latin typeface="Times New Roman" pitchFamily="16" charset="0"/>
              </a:rPr>
              <a:t>aponeurosis</a:t>
            </a:r>
            <a:endParaRPr lang="en-US" dirty="0">
              <a:latin typeface="Times New Roman" pitchFamily="16" charset="0"/>
            </a:endParaRPr>
          </a:p>
          <a:p>
            <a:pPr lvl="1">
              <a:buSzPct val="45000"/>
              <a:buFont typeface="Wingdings" charset="2"/>
              <a:buChar char=""/>
              <a:defRPr/>
            </a:pPr>
            <a:r>
              <a:rPr lang="en-US" dirty="0">
                <a:latin typeface="Times New Roman" pitchFamily="16" charset="0"/>
              </a:rPr>
              <a:t>Iliac crest</a:t>
            </a:r>
          </a:p>
          <a:p>
            <a:pPr>
              <a:buClrTx/>
              <a:buSzTx/>
              <a:buFontTx/>
              <a:buNone/>
              <a:defRPr/>
            </a:pPr>
            <a:endParaRPr lang="en-US" dirty="0">
              <a:latin typeface="Times New Roman" pitchFamily="16" charset="0"/>
            </a:endParaRPr>
          </a:p>
          <a:p>
            <a:pPr>
              <a:buClrTx/>
              <a:buSzTx/>
              <a:buFontTx/>
              <a:buNone/>
              <a:defRPr/>
            </a:pPr>
            <a:r>
              <a:rPr lang="en-US" dirty="0">
                <a:latin typeface="Times New Roman" pitchFamily="16" charset="0"/>
              </a:rPr>
              <a:t>Insertion: </a:t>
            </a:r>
          </a:p>
          <a:p>
            <a:pPr lvl="1">
              <a:buSzPct val="45000"/>
              <a:buFont typeface="Wingdings" charset="2"/>
              <a:buChar char=""/>
              <a:defRPr/>
            </a:pPr>
            <a:r>
              <a:rPr lang="en-US" dirty="0">
                <a:latin typeface="Times New Roman" pitchFamily="16" charset="0"/>
              </a:rPr>
              <a:t>Crest of the lesser tubercle </a:t>
            </a:r>
          </a:p>
          <a:p>
            <a:pPr marL="414726" lvl="1" indent="0">
              <a:buSzPct val="45000"/>
              <a:defRPr/>
            </a:pPr>
            <a:r>
              <a:rPr lang="en-US" dirty="0">
                <a:latin typeface="Times New Roman" pitchFamily="16" charset="0"/>
              </a:rPr>
              <a:t>	of the </a:t>
            </a:r>
            <a:r>
              <a:rPr lang="en-US" dirty="0" err="1">
                <a:latin typeface="Times New Roman" pitchFamily="16" charset="0"/>
              </a:rPr>
              <a:t>humerus</a:t>
            </a:r>
            <a:endParaRPr lang="en-US" dirty="0">
              <a:latin typeface="Times New Roman" pitchFamily="16" charset="0"/>
            </a:endParaRPr>
          </a:p>
          <a:p>
            <a:pPr>
              <a:buClrTx/>
              <a:buSzTx/>
              <a:buFontTx/>
              <a:buNone/>
              <a:defRPr/>
            </a:pPr>
            <a:endParaRPr lang="en-US" dirty="0">
              <a:latin typeface="Times New Roman" pitchFamily="16" charset="0"/>
            </a:endParaRPr>
          </a:p>
          <a:p>
            <a:pPr>
              <a:buClrTx/>
              <a:buSzTx/>
              <a:buFontTx/>
              <a:buNone/>
              <a:defRPr/>
            </a:pPr>
            <a:r>
              <a:rPr lang="en-US" dirty="0">
                <a:latin typeface="Times New Roman" pitchFamily="16" charset="0"/>
              </a:rPr>
              <a:t>Actions:</a:t>
            </a:r>
          </a:p>
          <a:p>
            <a:pPr lvl="1">
              <a:buSzPct val="45000"/>
              <a:buFont typeface="Wingdings" charset="2"/>
              <a:buChar char=""/>
              <a:defRPr/>
            </a:pPr>
            <a:r>
              <a:rPr lang="en-US" dirty="0">
                <a:latin typeface="Times New Roman" pitchFamily="16" charset="0"/>
              </a:rPr>
              <a:t>Shoulder extension</a:t>
            </a:r>
          </a:p>
          <a:p>
            <a:pPr lvl="1">
              <a:buSzPct val="45000"/>
              <a:buFont typeface="Wingdings" charset="2"/>
              <a:buChar char=""/>
              <a:defRPr/>
            </a:pPr>
            <a:r>
              <a:rPr lang="en-US" dirty="0">
                <a:latin typeface="Times New Roman" pitchFamily="16" charset="0"/>
              </a:rPr>
              <a:t>Shoulder medial rotation</a:t>
            </a:r>
          </a:p>
          <a:p>
            <a:pPr lvl="1">
              <a:buSzPct val="45000"/>
              <a:buFont typeface="Wingdings" charset="2"/>
              <a:buChar char=""/>
              <a:defRPr/>
            </a:pPr>
            <a:r>
              <a:rPr lang="en-US" dirty="0">
                <a:latin typeface="Times New Roman" pitchFamily="16" charset="0"/>
              </a:rPr>
              <a:t>Shoulder adduction</a:t>
            </a:r>
          </a:p>
        </p:txBody>
      </p:sp>
      <p:pic>
        <p:nvPicPr>
          <p:cNvPr id="12291" name="Picture 3" descr="021005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54314" b="5714"/>
          <a:stretch>
            <a:fillRect/>
          </a:stretch>
        </p:blipFill>
        <p:spPr bwMode="auto">
          <a:xfrm>
            <a:off x="4779361" y="636547"/>
            <a:ext cx="3152160" cy="547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354720" y="1631692"/>
            <a:ext cx="0" cy="6221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3304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63040" y="603424"/>
            <a:ext cx="4216320" cy="552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 marL="741363" indent="-284163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defRPr/>
            </a:pPr>
            <a:r>
              <a:rPr lang="en-US" sz="2900" u="sng" dirty="0" err="1">
                <a:latin typeface="Times New Roman" pitchFamily="16" charset="0"/>
              </a:rPr>
              <a:t>Latissimus</a:t>
            </a:r>
            <a:r>
              <a:rPr lang="en-US" sz="2900" u="sng" dirty="0">
                <a:latin typeface="Times New Roman" pitchFamily="16" charset="0"/>
              </a:rPr>
              <a:t> </a:t>
            </a:r>
            <a:r>
              <a:rPr lang="en-US" sz="2900" u="sng" dirty="0" err="1">
                <a:latin typeface="Times New Roman" pitchFamily="16" charset="0"/>
              </a:rPr>
              <a:t>dorsi</a:t>
            </a:r>
            <a:endParaRPr lang="en-US" sz="2900" u="sng" dirty="0">
              <a:latin typeface="Times New Roman" pitchFamily="16" charset="0"/>
            </a:endParaRPr>
          </a:p>
          <a:p>
            <a:pPr>
              <a:defRPr/>
            </a:pPr>
            <a:endParaRPr lang="en-US" dirty="0">
              <a:latin typeface="Times New Roman" pitchFamily="16" charset="0"/>
            </a:endParaRPr>
          </a:p>
          <a:p>
            <a:pPr>
              <a:defRPr/>
            </a:pPr>
            <a:r>
              <a:rPr lang="en-US" dirty="0">
                <a:latin typeface="Times New Roman" pitchFamily="16" charset="0"/>
              </a:rPr>
              <a:t>Origin: </a:t>
            </a:r>
          </a:p>
          <a:p>
            <a:pPr lvl="1">
              <a:buSzPct val="45000"/>
              <a:buFont typeface="Wingdings" charset="2"/>
              <a:buChar char=""/>
              <a:defRPr/>
            </a:pPr>
            <a:r>
              <a:rPr lang="en-US" dirty="0" err="1">
                <a:latin typeface="Times New Roman" pitchFamily="16" charset="0"/>
              </a:rPr>
              <a:t>Spinous</a:t>
            </a:r>
            <a:r>
              <a:rPr lang="en-US" dirty="0">
                <a:latin typeface="Times New Roman" pitchFamily="16" charset="0"/>
              </a:rPr>
              <a:t> processes of last 6 </a:t>
            </a:r>
          </a:p>
          <a:p>
            <a:pPr marL="414726" lvl="1" indent="0">
              <a:buSzPct val="45000"/>
              <a:defRPr/>
            </a:pPr>
            <a:r>
              <a:rPr lang="en-US" dirty="0">
                <a:latin typeface="Times New Roman" pitchFamily="16" charset="0"/>
              </a:rPr>
              <a:t>	thoracic vertebrae</a:t>
            </a:r>
          </a:p>
          <a:p>
            <a:pPr lvl="1">
              <a:buSzPct val="45000"/>
              <a:buFont typeface="Wingdings" charset="2"/>
              <a:buChar char=""/>
              <a:defRPr/>
            </a:pPr>
            <a:r>
              <a:rPr lang="en-US" dirty="0">
                <a:latin typeface="Times New Roman" pitchFamily="16" charset="0"/>
              </a:rPr>
              <a:t>Last 3-4 ribs</a:t>
            </a:r>
          </a:p>
          <a:p>
            <a:pPr lvl="1">
              <a:buSzPct val="45000"/>
              <a:buFont typeface="Wingdings" charset="2"/>
              <a:buChar char=""/>
              <a:defRPr/>
            </a:pPr>
            <a:r>
              <a:rPr lang="en-US" dirty="0">
                <a:latin typeface="Times New Roman" pitchFamily="16" charset="0"/>
              </a:rPr>
              <a:t>Thoracolumbar </a:t>
            </a:r>
            <a:r>
              <a:rPr lang="en-US" dirty="0" err="1">
                <a:latin typeface="Times New Roman" pitchFamily="16" charset="0"/>
              </a:rPr>
              <a:t>aponeurosis</a:t>
            </a:r>
            <a:endParaRPr lang="en-US" dirty="0">
              <a:latin typeface="Times New Roman" pitchFamily="16" charset="0"/>
            </a:endParaRPr>
          </a:p>
          <a:p>
            <a:pPr lvl="1">
              <a:buSzPct val="45000"/>
              <a:buFont typeface="Wingdings" charset="2"/>
              <a:buChar char=""/>
              <a:defRPr/>
            </a:pPr>
            <a:r>
              <a:rPr lang="en-US" dirty="0">
                <a:latin typeface="Times New Roman" pitchFamily="16" charset="0"/>
              </a:rPr>
              <a:t>Iliac crest</a:t>
            </a:r>
          </a:p>
          <a:p>
            <a:pPr>
              <a:buClrTx/>
              <a:buSzTx/>
              <a:buFontTx/>
              <a:buNone/>
              <a:defRPr/>
            </a:pPr>
            <a:endParaRPr lang="en-US" dirty="0">
              <a:latin typeface="Times New Roman" pitchFamily="16" charset="0"/>
            </a:endParaRPr>
          </a:p>
          <a:p>
            <a:pPr>
              <a:buClrTx/>
              <a:buSzTx/>
              <a:buFontTx/>
              <a:buNone/>
              <a:defRPr/>
            </a:pPr>
            <a:r>
              <a:rPr lang="en-US" dirty="0">
                <a:latin typeface="Times New Roman" pitchFamily="16" charset="0"/>
              </a:rPr>
              <a:t>Insertion: </a:t>
            </a:r>
          </a:p>
          <a:p>
            <a:pPr lvl="1">
              <a:buSzPct val="45000"/>
              <a:buFont typeface="Wingdings" charset="2"/>
              <a:buChar char=""/>
              <a:defRPr/>
            </a:pPr>
            <a:r>
              <a:rPr lang="en-US" dirty="0">
                <a:latin typeface="Times New Roman" pitchFamily="16" charset="0"/>
              </a:rPr>
              <a:t>Crest of the lesser tubercle </a:t>
            </a:r>
          </a:p>
          <a:p>
            <a:pPr marL="414726" lvl="1" indent="0">
              <a:buSzPct val="45000"/>
              <a:defRPr/>
            </a:pPr>
            <a:r>
              <a:rPr lang="en-US" dirty="0">
                <a:latin typeface="Times New Roman" pitchFamily="16" charset="0"/>
              </a:rPr>
              <a:t>	of the </a:t>
            </a:r>
            <a:r>
              <a:rPr lang="en-US" dirty="0" err="1">
                <a:latin typeface="Times New Roman" pitchFamily="16" charset="0"/>
              </a:rPr>
              <a:t>humerus</a:t>
            </a:r>
            <a:endParaRPr lang="en-US" dirty="0">
              <a:latin typeface="Times New Roman" pitchFamily="16" charset="0"/>
            </a:endParaRPr>
          </a:p>
          <a:p>
            <a:pPr>
              <a:buClrTx/>
              <a:buSzTx/>
              <a:buFontTx/>
              <a:buNone/>
              <a:defRPr/>
            </a:pPr>
            <a:endParaRPr lang="en-US" dirty="0">
              <a:latin typeface="Times New Roman" pitchFamily="16" charset="0"/>
            </a:endParaRPr>
          </a:p>
          <a:p>
            <a:pPr>
              <a:buClrTx/>
              <a:buSzTx/>
              <a:buFontTx/>
              <a:buNone/>
              <a:defRPr/>
            </a:pPr>
            <a:r>
              <a:rPr lang="en-US" dirty="0">
                <a:latin typeface="Times New Roman" pitchFamily="16" charset="0"/>
              </a:rPr>
              <a:t>Actions:</a:t>
            </a:r>
          </a:p>
          <a:p>
            <a:pPr lvl="1">
              <a:buSzPct val="45000"/>
              <a:buFont typeface="Wingdings" charset="2"/>
              <a:buChar char=""/>
              <a:defRPr/>
            </a:pPr>
            <a:r>
              <a:rPr lang="en-US" dirty="0">
                <a:latin typeface="Times New Roman" pitchFamily="16" charset="0"/>
              </a:rPr>
              <a:t>Shoulder extension</a:t>
            </a:r>
          </a:p>
          <a:p>
            <a:pPr lvl="1">
              <a:buSzPct val="45000"/>
              <a:buFont typeface="Wingdings" charset="2"/>
              <a:buChar char=""/>
              <a:defRPr/>
            </a:pPr>
            <a:r>
              <a:rPr lang="en-US" dirty="0">
                <a:latin typeface="Times New Roman" pitchFamily="16" charset="0"/>
              </a:rPr>
              <a:t>Shoulder medial rotation</a:t>
            </a:r>
          </a:p>
          <a:p>
            <a:pPr lvl="1">
              <a:buSzPct val="45000"/>
              <a:buFont typeface="Wingdings" charset="2"/>
              <a:buChar char=""/>
              <a:defRPr/>
            </a:pPr>
            <a:r>
              <a:rPr lang="en-US" dirty="0">
                <a:latin typeface="Times New Roman" pitchFamily="16" charset="0"/>
              </a:rPr>
              <a:t>Shoulder adduction</a:t>
            </a:r>
          </a:p>
        </p:txBody>
      </p:sp>
      <p:pic>
        <p:nvPicPr>
          <p:cNvPr id="13315" name="Picture 3" descr="021027b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2550" t="22383" r="32982" b="57617"/>
          <a:stretch>
            <a:fillRect/>
          </a:stretch>
        </p:blipFill>
        <p:spPr bwMode="auto">
          <a:xfrm>
            <a:off x="6230880" y="1294697"/>
            <a:ext cx="2653920" cy="185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021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2" t="44711" r="61601" b="15617"/>
          <a:stretch>
            <a:fillRect/>
          </a:stretch>
        </p:blipFill>
        <p:spPr bwMode="auto">
          <a:xfrm>
            <a:off x="6230880" y="3567255"/>
            <a:ext cx="2653920" cy="207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0210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5453" t="356" r="9348" b="59164"/>
          <a:stretch>
            <a:fillRect/>
          </a:stretch>
        </p:blipFill>
        <p:spPr bwMode="auto">
          <a:xfrm>
            <a:off x="4295521" y="2599474"/>
            <a:ext cx="1742400" cy="23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502880" y="4535037"/>
            <a:ext cx="1036800" cy="5530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28000" y="3705509"/>
            <a:ext cx="1036800" cy="2765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958880" y="1631692"/>
            <a:ext cx="1036800" cy="5530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24329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/>
          </p:nvPr>
        </p:nvSpPr>
        <p:spPr bwMode="auto">
          <a:xfrm>
            <a:off x="305281" y="421965"/>
            <a:ext cx="3921120" cy="6325144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36965" indent="-336965">
              <a:lnSpc>
                <a:spcPct val="93000"/>
              </a:lnSpc>
              <a:spcBef>
                <a:spcPts val="806"/>
              </a:spcBef>
              <a:tabLst>
                <a:tab pos="453607" algn="l"/>
                <a:tab pos="910093" algn="l"/>
                <a:tab pos="1368020" algn="l"/>
                <a:tab pos="1824507" algn="l"/>
                <a:tab pos="2282434" algn="l"/>
                <a:tab pos="2738920" algn="l"/>
                <a:tab pos="3196847" algn="l"/>
                <a:tab pos="3653334" algn="l"/>
                <a:tab pos="4109821" algn="l"/>
                <a:tab pos="4567747" algn="l"/>
                <a:tab pos="5024235" algn="l"/>
                <a:tab pos="5482161" algn="l"/>
                <a:tab pos="5938648" algn="l"/>
                <a:tab pos="6396574" algn="l"/>
                <a:tab pos="6853062" algn="l"/>
                <a:tab pos="7310988" algn="l"/>
                <a:tab pos="7767475" algn="l"/>
                <a:tab pos="8225401" algn="l"/>
                <a:tab pos="8681889" algn="l"/>
                <a:tab pos="9139815" algn="l"/>
              </a:tabLst>
              <a:defRPr/>
            </a:pPr>
            <a:r>
              <a:rPr lang="en-GB" sz="2900" u="sng"/>
              <a:t>Teres Major</a:t>
            </a:r>
          </a:p>
          <a:p>
            <a:pPr marL="336965" indent="-336965">
              <a:lnSpc>
                <a:spcPct val="93000"/>
              </a:lnSpc>
              <a:spcBef>
                <a:spcPts val="806"/>
              </a:spcBef>
              <a:tabLst>
                <a:tab pos="453607" algn="l"/>
                <a:tab pos="910093" algn="l"/>
                <a:tab pos="1368020" algn="l"/>
                <a:tab pos="1824507" algn="l"/>
                <a:tab pos="2282434" algn="l"/>
                <a:tab pos="2738920" algn="l"/>
                <a:tab pos="3196847" algn="l"/>
                <a:tab pos="3653334" algn="l"/>
                <a:tab pos="4109821" algn="l"/>
                <a:tab pos="4567747" algn="l"/>
                <a:tab pos="5024235" algn="l"/>
                <a:tab pos="5482161" algn="l"/>
                <a:tab pos="5938648" algn="l"/>
                <a:tab pos="6396574" algn="l"/>
                <a:tab pos="6853062" algn="l"/>
                <a:tab pos="7310988" algn="l"/>
                <a:tab pos="7767475" algn="l"/>
                <a:tab pos="8225401" algn="l"/>
                <a:tab pos="8681889" algn="l"/>
                <a:tab pos="9139815" algn="l"/>
              </a:tabLst>
              <a:defRPr/>
            </a:pPr>
            <a:endParaRPr lang="en-GB" sz="1800"/>
          </a:p>
          <a:p>
            <a:pPr marL="336965" indent="-336965">
              <a:lnSpc>
                <a:spcPct val="93000"/>
              </a:lnSpc>
              <a:spcBef>
                <a:spcPts val="806"/>
              </a:spcBef>
              <a:tabLst>
                <a:tab pos="453607" algn="l"/>
                <a:tab pos="910093" algn="l"/>
                <a:tab pos="1368020" algn="l"/>
                <a:tab pos="1824507" algn="l"/>
                <a:tab pos="2282434" algn="l"/>
                <a:tab pos="2738920" algn="l"/>
                <a:tab pos="3196847" algn="l"/>
                <a:tab pos="3653334" algn="l"/>
                <a:tab pos="4109821" algn="l"/>
                <a:tab pos="4567747" algn="l"/>
                <a:tab pos="5024235" algn="l"/>
                <a:tab pos="5482161" algn="l"/>
                <a:tab pos="5938648" algn="l"/>
                <a:tab pos="6396574" algn="l"/>
                <a:tab pos="6853062" algn="l"/>
                <a:tab pos="7310988" algn="l"/>
                <a:tab pos="7767475" algn="l"/>
                <a:tab pos="8225401" algn="l"/>
                <a:tab pos="8681889" algn="l"/>
                <a:tab pos="9139815" algn="l"/>
              </a:tabLst>
              <a:defRPr/>
            </a:pPr>
            <a:r>
              <a:rPr lang="en-GB" sz="1800"/>
              <a:t>Origin:</a:t>
            </a:r>
          </a:p>
          <a:p>
            <a:pPr marL="342725" lvl="2" indent="-342725">
              <a:lnSpc>
                <a:spcPct val="93000"/>
              </a:lnSpc>
              <a:spcBef>
                <a:spcPts val="806"/>
              </a:spcBef>
              <a:buFont typeface="Arial" charset="0"/>
              <a:buChar char="•"/>
              <a:tabLst>
                <a:tab pos="453607" algn="l"/>
                <a:tab pos="910093" algn="l"/>
                <a:tab pos="1368020" algn="l"/>
                <a:tab pos="1824507" algn="l"/>
                <a:tab pos="2282434" algn="l"/>
                <a:tab pos="2738920" algn="l"/>
                <a:tab pos="3196847" algn="l"/>
                <a:tab pos="3653334" algn="l"/>
                <a:tab pos="4109821" algn="l"/>
                <a:tab pos="4567747" algn="l"/>
                <a:tab pos="5024235" algn="l"/>
                <a:tab pos="5482161" algn="l"/>
                <a:tab pos="5938648" algn="l"/>
                <a:tab pos="6396574" algn="l"/>
                <a:tab pos="6853062" algn="l"/>
                <a:tab pos="7310988" algn="l"/>
                <a:tab pos="7767475" algn="l"/>
                <a:tab pos="8225401" algn="l"/>
                <a:tab pos="8681889" algn="l"/>
                <a:tab pos="9139815" algn="l"/>
              </a:tabLst>
              <a:defRPr/>
            </a:pPr>
            <a:r>
              <a:rPr lang="en-GB">
                <a:solidFill>
                  <a:srgbClr val="000000"/>
                </a:solidFill>
              </a:rPr>
              <a:t>Lower axillary border and inferior angle of scapula</a:t>
            </a:r>
          </a:p>
          <a:p>
            <a:pPr marL="336965" indent="-336965">
              <a:lnSpc>
                <a:spcPct val="93000"/>
              </a:lnSpc>
              <a:spcBef>
                <a:spcPts val="806"/>
              </a:spcBef>
              <a:tabLst>
                <a:tab pos="453607" algn="l"/>
                <a:tab pos="910093" algn="l"/>
                <a:tab pos="1368020" algn="l"/>
                <a:tab pos="1824507" algn="l"/>
                <a:tab pos="2282434" algn="l"/>
                <a:tab pos="2738920" algn="l"/>
                <a:tab pos="3196847" algn="l"/>
                <a:tab pos="3653334" algn="l"/>
                <a:tab pos="4109821" algn="l"/>
                <a:tab pos="4567747" algn="l"/>
                <a:tab pos="5024235" algn="l"/>
                <a:tab pos="5482161" algn="l"/>
                <a:tab pos="5938648" algn="l"/>
                <a:tab pos="6396574" algn="l"/>
                <a:tab pos="6853062" algn="l"/>
                <a:tab pos="7310988" algn="l"/>
                <a:tab pos="7767475" algn="l"/>
                <a:tab pos="8225401" algn="l"/>
                <a:tab pos="8681889" algn="l"/>
                <a:tab pos="9139815" algn="l"/>
              </a:tabLst>
              <a:defRPr/>
            </a:pPr>
            <a:endParaRPr lang="en-GB" sz="1800"/>
          </a:p>
          <a:p>
            <a:pPr marL="336965" indent="-336965">
              <a:lnSpc>
                <a:spcPct val="93000"/>
              </a:lnSpc>
              <a:spcBef>
                <a:spcPts val="806"/>
              </a:spcBef>
              <a:tabLst>
                <a:tab pos="453607" algn="l"/>
                <a:tab pos="910093" algn="l"/>
                <a:tab pos="1368020" algn="l"/>
                <a:tab pos="1824507" algn="l"/>
                <a:tab pos="2282434" algn="l"/>
                <a:tab pos="2738920" algn="l"/>
                <a:tab pos="3196847" algn="l"/>
                <a:tab pos="3653334" algn="l"/>
                <a:tab pos="4109821" algn="l"/>
                <a:tab pos="4567747" algn="l"/>
                <a:tab pos="5024235" algn="l"/>
                <a:tab pos="5482161" algn="l"/>
                <a:tab pos="5938648" algn="l"/>
                <a:tab pos="6396574" algn="l"/>
                <a:tab pos="6853062" algn="l"/>
                <a:tab pos="7310988" algn="l"/>
                <a:tab pos="7767475" algn="l"/>
                <a:tab pos="8225401" algn="l"/>
                <a:tab pos="8681889" algn="l"/>
                <a:tab pos="9139815" algn="l"/>
              </a:tabLst>
              <a:defRPr/>
            </a:pPr>
            <a:r>
              <a:rPr lang="en-GB" sz="1800"/>
              <a:t>Insertion:</a:t>
            </a:r>
          </a:p>
          <a:p>
            <a:pPr marL="336965" indent="-336965">
              <a:lnSpc>
                <a:spcPct val="93000"/>
              </a:lnSpc>
              <a:spcBef>
                <a:spcPts val="806"/>
              </a:spcBef>
              <a:buFont typeface="Arial" charset="0"/>
              <a:buChar char="•"/>
              <a:tabLst>
                <a:tab pos="453607" algn="l"/>
                <a:tab pos="910093" algn="l"/>
                <a:tab pos="1368020" algn="l"/>
                <a:tab pos="1824507" algn="l"/>
                <a:tab pos="2282434" algn="l"/>
                <a:tab pos="2738920" algn="l"/>
                <a:tab pos="3196847" algn="l"/>
                <a:tab pos="3653334" algn="l"/>
                <a:tab pos="4109821" algn="l"/>
                <a:tab pos="4567747" algn="l"/>
                <a:tab pos="5024235" algn="l"/>
                <a:tab pos="5482161" algn="l"/>
                <a:tab pos="5938648" algn="l"/>
                <a:tab pos="6396574" algn="l"/>
                <a:tab pos="6853062" algn="l"/>
                <a:tab pos="7310988" algn="l"/>
                <a:tab pos="7767475" algn="l"/>
                <a:tab pos="8225401" algn="l"/>
                <a:tab pos="8681889" algn="l"/>
                <a:tab pos="9139815" algn="l"/>
              </a:tabLst>
              <a:defRPr/>
            </a:pPr>
            <a:r>
              <a:rPr lang="en-GB" sz="1800"/>
              <a:t>Medial lip of bicipital groove of humerus</a:t>
            </a:r>
          </a:p>
          <a:p>
            <a:pPr lvl="4">
              <a:lnSpc>
                <a:spcPct val="93000"/>
              </a:lnSpc>
              <a:spcBef>
                <a:spcPts val="806"/>
              </a:spcBef>
              <a:tabLst>
                <a:tab pos="453607" algn="l"/>
                <a:tab pos="910093" algn="l"/>
                <a:tab pos="1368020" algn="l"/>
                <a:tab pos="1824507" algn="l"/>
                <a:tab pos="2282434" algn="l"/>
                <a:tab pos="2738920" algn="l"/>
                <a:tab pos="3196847" algn="l"/>
                <a:tab pos="3653334" algn="l"/>
                <a:tab pos="4109821" algn="l"/>
                <a:tab pos="4567747" algn="l"/>
                <a:tab pos="5024235" algn="l"/>
                <a:tab pos="5482161" algn="l"/>
                <a:tab pos="5938648" algn="l"/>
                <a:tab pos="6396574" algn="l"/>
                <a:tab pos="6853062" algn="l"/>
                <a:tab pos="7310988" algn="l"/>
                <a:tab pos="7767475" algn="l"/>
                <a:tab pos="8225401" algn="l"/>
                <a:tab pos="8681889" algn="l"/>
                <a:tab pos="9139815" algn="l"/>
              </a:tabLst>
              <a:defRPr/>
            </a:pPr>
            <a:r>
              <a:rPr lang="en-GB">
                <a:solidFill>
                  <a:srgbClr val="000000"/>
                </a:solidFill>
              </a:rPr>
              <a:t>		</a:t>
            </a:r>
          </a:p>
          <a:p>
            <a:pPr marL="336965" indent="-336965">
              <a:lnSpc>
                <a:spcPct val="93000"/>
              </a:lnSpc>
              <a:spcBef>
                <a:spcPts val="806"/>
              </a:spcBef>
              <a:tabLst>
                <a:tab pos="453607" algn="l"/>
                <a:tab pos="910093" algn="l"/>
                <a:tab pos="1368020" algn="l"/>
                <a:tab pos="1824507" algn="l"/>
                <a:tab pos="2282434" algn="l"/>
                <a:tab pos="2738920" algn="l"/>
                <a:tab pos="3196847" algn="l"/>
                <a:tab pos="3653334" algn="l"/>
                <a:tab pos="4109821" algn="l"/>
                <a:tab pos="4567747" algn="l"/>
                <a:tab pos="5024235" algn="l"/>
                <a:tab pos="5482161" algn="l"/>
                <a:tab pos="5938648" algn="l"/>
                <a:tab pos="6396574" algn="l"/>
                <a:tab pos="6853062" algn="l"/>
                <a:tab pos="7310988" algn="l"/>
                <a:tab pos="7767475" algn="l"/>
                <a:tab pos="8225401" algn="l"/>
                <a:tab pos="8681889" algn="l"/>
                <a:tab pos="9139815" algn="l"/>
              </a:tabLst>
              <a:defRPr/>
            </a:pPr>
            <a:r>
              <a:rPr lang="en-GB" sz="1800"/>
              <a:t>Action:</a:t>
            </a:r>
          </a:p>
          <a:p>
            <a:pPr marL="336965" indent="-336965">
              <a:lnSpc>
                <a:spcPct val="93000"/>
              </a:lnSpc>
              <a:spcBef>
                <a:spcPts val="806"/>
              </a:spcBef>
              <a:buFont typeface="Arial" charset="0"/>
              <a:buChar char="•"/>
              <a:tabLst>
                <a:tab pos="453607" algn="l"/>
                <a:tab pos="910093" algn="l"/>
                <a:tab pos="1368020" algn="l"/>
                <a:tab pos="1824507" algn="l"/>
                <a:tab pos="2282434" algn="l"/>
                <a:tab pos="2738920" algn="l"/>
                <a:tab pos="3196847" algn="l"/>
                <a:tab pos="3653334" algn="l"/>
                <a:tab pos="4109821" algn="l"/>
                <a:tab pos="4567747" algn="l"/>
                <a:tab pos="5024235" algn="l"/>
                <a:tab pos="5482161" algn="l"/>
                <a:tab pos="5938648" algn="l"/>
                <a:tab pos="6396574" algn="l"/>
                <a:tab pos="6853062" algn="l"/>
                <a:tab pos="7310988" algn="l"/>
                <a:tab pos="7767475" algn="l"/>
                <a:tab pos="8225401" algn="l"/>
                <a:tab pos="8681889" algn="l"/>
                <a:tab pos="9139815" algn="l"/>
              </a:tabLst>
              <a:defRPr/>
            </a:pPr>
            <a:r>
              <a:rPr lang="en-GB" sz="1800"/>
              <a:t>Extension of humerus</a:t>
            </a:r>
          </a:p>
          <a:p>
            <a:pPr marL="336965" indent="-336965">
              <a:lnSpc>
                <a:spcPct val="93000"/>
              </a:lnSpc>
              <a:spcBef>
                <a:spcPts val="806"/>
              </a:spcBef>
              <a:buFont typeface="Arial" charset="0"/>
              <a:buChar char="•"/>
              <a:tabLst>
                <a:tab pos="453607" algn="l"/>
                <a:tab pos="910093" algn="l"/>
                <a:tab pos="1368020" algn="l"/>
                <a:tab pos="1824507" algn="l"/>
                <a:tab pos="2282434" algn="l"/>
                <a:tab pos="2738920" algn="l"/>
                <a:tab pos="3196847" algn="l"/>
                <a:tab pos="3653334" algn="l"/>
                <a:tab pos="4109821" algn="l"/>
                <a:tab pos="4567747" algn="l"/>
                <a:tab pos="5024235" algn="l"/>
                <a:tab pos="5482161" algn="l"/>
                <a:tab pos="5938648" algn="l"/>
                <a:tab pos="6396574" algn="l"/>
                <a:tab pos="6853062" algn="l"/>
                <a:tab pos="7310988" algn="l"/>
                <a:tab pos="7767475" algn="l"/>
                <a:tab pos="8225401" algn="l"/>
                <a:tab pos="8681889" algn="l"/>
                <a:tab pos="9139815" algn="l"/>
              </a:tabLst>
              <a:defRPr/>
            </a:pPr>
            <a:r>
              <a:rPr lang="en-GB" sz="1800"/>
              <a:t>Adduction of humerus</a:t>
            </a:r>
          </a:p>
          <a:p>
            <a:pPr marL="342725" lvl="1" indent="-342725">
              <a:lnSpc>
                <a:spcPct val="93000"/>
              </a:lnSpc>
              <a:spcBef>
                <a:spcPts val="806"/>
              </a:spcBef>
              <a:buFont typeface="Arial" charset="0"/>
              <a:buChar char="•"/>
              <a:tabLst>
                <a:tab pos="453607" algn="l"/>
                <a:tab pos="910093" algn="l"/>
                <a:tab pos="1368020" algn="l"/>
                <a:tab pos="1824507" algn="l"/>
                <a:tab pos="2282434" algn="l"/>
                <a:tab pos="2738920" algn="l"/>
                <a:tab pos="3196847" algn="l"/>
                <a:tab pos="3653334" algn="l"/>
                <a:tab pos="4109821" algn="l"/>
                <a:tab pos="4567747" algn="l"/>
                <a:tab pos="5024235" algn="l"/>
                <a:tab pos="5482161" algn="l"/>
                <a:tab pos="5938648" algn="l"/>
                <a:tab pos="6396574" algn="l"/>
                <a:tab pos="6853062" algn="l"/>
                <a:tab pos="7310988" algn="l"/>
                <a:tab pos="7767475" algn="l"/>
                <a:tab pos="8225401" algn="l"/>
                <a:tab pos="8681889" algn="l"/>
                <a:tab pos="9139815" algn="l"/>
              </a:tabLst>
              <a:defRPr/>
            </a:pPr>
            <a:r>
              <a:rPr lang="en-GB">
                <a:solidFill>
                  <a:srgbClr val="000000"/>
                </a:solidFill>
              </a:rPr>
              <a:t>Medial rotation of humerus</a:t>
            </a:r>
          </a:p>
        </p:txBody>
      </p:sp>
      <p:pic>
        <p:nvPicPr>
          <p:cNvPr id="14339" name="Picture 3" descr="021050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0795" r="-2837" b="5714"/>
          <a:stretch>
            <a:fillRect/>
          </a:stretch>
        </p:blipFill>
        <p:spPr bwMode="auto">
          <a:xfrm>
            <a:off x="4572000" y="1216928"/>
            <a:ext cx="4089600" cy="449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71653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/>
          </p:nvPr>
        </p:nvSpPr>
        <p:spPr bwMode="auto">
          <a:xfrm>
            <a:off x="305281" y="421965"/>
            <a:ext cx="3921120" cy="6325144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36965" indent="-336965">
              <a:lnSpc>
                <a:spcPct val="93000"/>
              </a:lnSpc>
              <a:spcBef>
                <a:spcPts val="806"/>
              </a:spcBef>
              <a:tabLst>
                <a:tab pos="453607" algn="l"/>
                <a:tab pos="910093" algn="l"/>
                <a:tab pos="1368020" algn="l"/>
                <a:tab pos="1824507" algn="l"/>
                <a:tab pos="2282434" algn="l"/>
                <a:tab pos="2738920" algn="l"/>
                <a:tab pos="3196847" algn="l"/>
                <a:tab pos="3653334" algn="l"/>
                <a:tab pos="4109821" algn="l"/>
                <a:tab pos="4567747" algn="l"/>
                <a:tab pos="5024235" algn="l"/>
                <a:tab pos="5482161" algn="l"/>
                <a:tab pos="5938648" algn="l"/>
                <a:tab pos="6396574" algn="l"/>
                <a:tab pos="6853062" algn="l"/>
                <a:tab pos="7310988" algn="l"/>
                <a:tab pos="7767475" algn="l"/>
                <a:tab pos="8225401" algn="l"/>
                <a:tab pos="8681889" algn="l"/>
                <a:tab pos="9139815" algn="l"/>
              </a:tabLst>
              <a:defRPr/>
            </a:pPr>
            <a:r>
              <a:rPr lang="en-GB" sz="2900" u="sng"/>
              <a:t>Teres Major</a:t>
            </a:r>
          </a:p>
          <a:p>
            <a:pPr marL="336965" indent="-336965">
              <a:lnSpc>
                <a:spcPct val="93000"/>
              </a:lnSpc>
              <a:spcBef>
                <a:spcPts val="806"/>
              </a:spcBef>
              <a:tabLst>
                <a:tab pos="453607" algn="l"/>
                <a:tab pos="910093" algn="l"/>
                <a:tab pos="1368020" algn="l"/>
                <a:tab pos="1824507" algn="l"/>
                <a:tab pos="2282434" algn="l"/>
                <a:tab pos="2738920" algn="l"/>
                <a:tab pos="3196847" algn="l"/>
                <a:tab pos="3653334" algn="l"/>
                <a:tab pos="4109821" algn="l"/>
                <a:tab pos="4567747" algn="l"/>
                <a:tab pos="5024235" algn="l"/>
                <a:tab pos="5482161" algn="l"/>
                <a:tab pos="5938648" algn="l"/>
                <a:tab pos="6396574" algn="l"/>
                <a:tab pos="6853062" algn="l"/>
                <a:tab pos="7310988" algn="l"/>
                <a:tab pos="7767475" algn="l"/>
                <a:tab pos="8225401" algn="l"/>
                <a:tab pos="8681889" algn="l"/>
                <a:tab pos="9139815" algn="l"/>
              </a:tabLst>
              <a:defRPr/>
            </a:pPr>
            <a:endParaRPr lang="en-GB" sz="1800"/>
          </a:p>
          <a:p>
            <a:pPr marL="336965" indent="-336965">
              <a:lnSpc>
                <a:spcPct val="93000"/>
              </a:lnSpc>
              <a:spcBef>
                <a:spcPts val="806"/>
              </a:spcBef>
              <a:tabLst>
                <a:tab pos="453607" algn="l"/>
                <a:tab pos="910093" algn="l"/>
                <a:tab pos="1368020" algn="l"/>
                <a:tab pos="1824507" algn="l"/>
                <a:tab pos="2282434" algn="l"/>
                <a:tab pos="2738920" algn="l"/>
                <a:tab pos="3196847" algn="l"/>
                <a:tab pos="3653334" algn="l"/>
                <a:tab pos="4109821" algn="l"/>
                <a:tab pos="4567747" algn="l"/>
                <a:tab pos="5024235" algn="l"/>
                <a:tab pos="5482161" algn="l"/>
                <a:tab pos="5938648" algn="l"/>
                <a:tab pos="6396574" algn="l"/>
                <a:tab pos="6853062" algn="l"/>
                <a:tab pos="7310988" algn="l"/>
                <a:tab pos="7767475" algn="l"/>
                <a:tab pos="8225401" algn="l"/>
                <a:tab pos="8681889" algn="l"/>
                <a:tab pos="9139815" algn="l"/>
              </a:tabLst>
              <a:defRPr/>
            </a:pPr>
            <a:r>
              <a:rPr lang="en-GB" sz="1800"/>
              <a:t>Origin:</a:t>
            </a:r>
          </a:p>
          <a:p>
            <a:pPr marL="342725" lvl="2" indent="-342725">
              <a:lnSpc>
                <a:spcPct val="93000"/>
              </a:lnSpc>
              <a:spcBef>
                <a:spcPts val="806"/>
              </a:spcBef>
              <a:buFont typeface="Arial" charset="0"/>
              <a:buChar char="•"/>
              <a:tabLst>
                <a:tab pos="453607" algn="l"/>
                <a:tab pos="910093" algn="l"/>
                <a:tab pos="1368020" algn="l"/>
                <a:tab pos="1824507" algn="l"/>
                <a:tab pos="2282434" algn="l"/>
                <a:tab pos="2738920" algn="l"/>
                <a:tab pos="3196847" algn="l"/>
                <a:tab pos="3653334" algn="l"/>
                <a:tab pos="4109821" algn="l"/>
                <a:tab pos="4567747" algn="l"/>
                <a:tab pos="5024235" algn="l"/>
                <a:tab pos="5482161" algn="l"/>
                <a:tab pos="5938648" algn="l"/>
                <a:tab pos="6396574" algn="l"/>
                <a:tab pos="6853062" algn="l"/>
                <a:tab pos="7310988" algn="l"/>
                <a:tab pos="7767475" algn="l"/>
                <a:tab pos="8225401" algn="l"/>
                <a:tab pos="8681889" algn="l"/>
                <a:tab pos="9139815" algn="l"/>
              </a:tabLst>
              <a:defRPr/>
            </a:pPr>
            <a:r>
              <a:rPr lang="en-GB">
                <a:solidFill>
                  <a:srgbClr val="000000"/>
                </a:solidFill>
              </a:rPr>
              <a:t>Lower axillary border and inferior angle of scapula</a:t>
            </a:r>
          </a:p>
          <a:p>
            <a:pPr marL="336965" indent="-336965">
              <a:lnSpc>
                <a:spcPct val="93000"/>
              </a:lnSpc>
              <a:spcBef>
                <a:spcPts val="806"/>
              </a:spcBef>
              <a:tabLst>
                <a:tab pos="453607" algn="l"/>
                <a:tab pos="910093" algn="l"/>
                <a:tab pos="1368020" algn="l"/>
                <a:tab pos="1824507" algn="l"/>
                <a:tab pos="2282434" algn="l"/>
                <a:tab pos="2738920" algn="l"/>
                <a:tab pos="3196847" algn="l"/>
                <a:tab pos="3653334" algn="l"/>
                <a:tab pos="4109821" algn="l"/>
                <a:tab pos="4567747" algn="l"/>
                <a:tab pos="5024235" algn="l"/>
                <a:tab pos="5482161" algn="l"/>
                <a:tab pos="5938648" algn="l"/>
                <a:tab pos="6396574" algn="l"/>
                <a:tab pos="6853062" algn="l"/>
                <a:tab pos="7310988" algn="l"/>
                <a:tab pos="7767475" algn="l"/>
                <a:tab pos="8225401" algn="l"/>
                <a:tab pos="8681889" algn="l"/>
                <a:tab pos="9139815" algn="l"/>
              </a:tabLst>
              <a:defRPr/>
            </a:pPr>
            <a:endParaRPr lang="en-GB" sz="1800"/>
          </a:p>
          <a:p>
            <a:pPr marL="336965" indent="-336965">
              <a:lnSpc>
                <a:spcPct val="93000"/>
              </a:lnSpc>
              <a:spcBef>
                <a:spcPts val="806"/>
              </a:spcBef>
              <a:tabLst>
                <a:tab pos="453607" algn="l"/>
                <a:tab pos="910093" algn="l"/>
                <a:tab pos="1368020" algn="l"/>
                <a:tab pos="1824507" algn="l"/>
                <a:tab pos="2282434" algn="l"/>
                <a:tab pos="2738920" algn="l"/>
                <a:tab pos="3196847" algn="l"/>
                <a:tab pos="3653334" algn="l"/>
                <a:tab pos="4109821" algn="l"/>
                <a:tab pos="4567747" algn="l"/>
                <a:tab pos="5024235" algn="l"/>
                <a:tab pos="5482161" algn="l"/>
                <a:tab pos="5938648" algn="l"/>
                <a:tab pos="6396574" algn="l"/>
                <a:tab pos="6853062" algn="l"/>
                <a:tab pos="7310988" algn="l"/>
                <a:tab pos="7767475" algn="l"/>
                <a:tab pos="8225401" algn="l"/>
                <a:tab pos="8681889" algn="l"/>
                <a:tab pos="9139815" algn="l"/>
              </a:tabLst>
              <a:defRPr/>
            </a:pPr>
            <a:r>
              <a:rPr lang="en-GB" sz="1800"/>
              <a:t>Insertion:</a:t>
            </a:r>
          </a:p>
          <a:p>
            <a:pPr marL="336965" indent="-336965">
              <a:lnSpc>
                <a:spcPct val="93000"/>
              </a:lnSpc>
              <a:spcBef>
                <a:spcPts val="806"/>
              </a:spcBef>
              <a:buFont typeface="Arial" charset="0"/>
              <a:buChar char="•"/>
              <a:tabLst>
                <a:tab pos="453607" algn="l"/>
                <a:tab pos="910093" algn="l"/>
                <a:tab pos="1368020" algn="l"/>
                <a:tab pos="1824507" algn="l"/>
                <a:tab pos="2282434" algn="l"/>
                <a:tab pos="2738920" algn="l"/>
                <a:tab pos="3196847" algn="l"/>
                <a:tab pos="3653334" algn="l"/>
                <a:tab pos="4109821" algn="l"/>
                <a:tab pos="4567747" algn="l"/>
                <a:tab pos="5024235" algn="l"/>
                <a:tab pos="5482161" algn="l"/>
                <a:tab pos="5938648" algn="l"/>
                <a:tab pos="6396574" algn="l"/>
                <a:tab pos="6853062" algn="l"/>
                <a:tab pos="7310988" algn="l"/>
                <a:tab pos="7767475" algn="l"/>
                <a:tab pos="8225401" algn="l"/>
                <a:tab pos="8681889" algn="l"/>
                <a:tab pos="9139815" algn="l"/>
              </a:tabLst>
              <a:defRPr/>
            </a:pPr>
            <a:r>
              <a:rPr lang="en-GB" sz="1800"/>
              <a:t>Medial lip of bicipital groove of humerus</a:t>
            </a:r>
          </a:p>
          <a:p>
            <a:pPr lvl="4">
              <a:lnSpc>
                <a:spcPct val="93000"/>
              </a:lnSpc>
              <a:spcBef>
                <a:spcPts val="806"/>
              </a:spcBef>
              <a:tabLst>
                <a:tab pos="453607" algn="l"/>
                <a:tab pos="910093" algn="l"/>
                <a:tab pos="1368020" algn="l"/>
                <a:tab pos="1824507" algn="l"/>
                <a:tab pos="2282434" algn="l"/>
                <a:tab pos="2738920" algn="l"/>
                <a:tab pos="3196847" algn="l"/>
                <a:tab pos="3653334" algn="l"/>
                <a:tab pos="4109821" algn="l"/>
                <a:tab pos="4567747" algn="l"/>
                <a:tab pos="5024235" algn="l"/>
                <a:tab pos="5482161" algn="l"/>
                <a:tab pos="5938648" algn="l"/>
                <a:tab pos="6396574" algn="l"/>
                <a:tab pos="6853062" algn="l"/>
                <a:tab pos="7310988" algn="l"/>
                <a:tab pos="7767475" algn="l"/>
                <a:tab pos="8225401" algn="l"/>
                <a:tab pos="8681889" algn="l"/>
                <a:tab pos="9139815" algn="l"/>
              </a:tabLst>
              <a:defRPr/>
            </a:pPr>
            <a:r>
              <a:rPr lang="en-GB">
                <a:solidFill>
                  <a:srgbClr val="000000"/>
                </a:solidFill>
              </a:rPr>
              <a:t>		</a:t>
            </a:r>
          </a:p>
          <a:p>
            <a:pPr marL="336965" indent="-336965">
              <a:lnSpc>
                <a:spcPct val="93000"/>
              </a:lnSpc>
              <a:spcBef>
                <a:spcPts val="806"/>
              </a:spcBef>
              <a:tabLst>
                <a:tab pos="453607" algn="l"/>
                <a:tab pos="910093" algn="l"/>
                <a:tab pos="1368020" algn="l"/>
                <a:tab pos="1824507" algn="l"/>
                <a:tab pos="2282434" algn="l"/>
                <a:tab pos="2738920" algn="l"/>
                <a:tab pos="3196847" algn="l"/>
                <a:tab pos="3653334" algn="l"/>
                <a:tab pos="4109821" algn="l"/>
                <a:tab pos="4567747" algn="l"/>
                <a:tab pos="5024235" algn="l"/>
                <a:tab pos="5482161" algn="l"/>
                <a:tab pos="5938648" algn="l"/>
                <a:tab pos="6396574" algn="l"/>
                <a:tab pos="6853062" algn="l"/>
                <a:tab pos="7310988" algn="l"/>
                <a:tab pos="7767475" algn="l"/>
                <a:tab pos="8225401" algn="l"/>
                <a:tab pos="8681889" algn="l"/>
                <a:tab pos="9139815" algn="l"/>
              </a:tabLst>
              <a:defRPr/>
            </a:pPr>
            <a:r>
              <a:rPr lang="en-GB" sz="1800"/>
              <a:t>Action:</a:t>
            </a:r>
          </a:p>
          <a:p>
            <a:pPr marL="336965" indent="-336965">
              <a:lnSpc>
                <a:spcPct val="93000"/>
              </a:lnSpc>
              <a:spcBef>
                <a:spcPts val="806"/>
              </a:spcBef>
              <a:buFont typeface="Arial" charset="0"/>
              <a:buChar char="•"/>
              <a:tabLst>
                <a:tab pos="453607" algn="l"/>
                <a:tab pos="910093" algn="l"/>
                <a:tab pos="1368020" algn="l"/>
                <a:tab pos="1824507" algn="l"/>
                <a:tab pos="2282434" algn="l"/>
                <a:tab pos="2738920" algn="l"/>
                <a:tab pos="3196847" algn="l"/>
                <a:tab pos="3653334" algn="l"/>
                <a:tab pos="4109821" algn="l"/>
                <a:tab pos="4567747" algn="l"/>
                <a:tab pos="5024235" algn="l"/>
                <a:tab pos="5482161" algn="l"/>
                <a:tab pos="5938648" algn="l"/>
                <a:tab pos="6396574" algn="l"/>
                <a:tab pos="6853062" algn="l"/>
                <a:tab pos="7310988" algn="l"/>
                <a:tab pos="7767475" algn="l"/>
                <a:tab pos="8225401" algn="l"/>
                <a:tab pos="8681889" algn="l"/>
                <a:tab pos="9139815" algn="l"/>
              </a:tabLst>
              <a:defRPr/>
            </a:pPr>
            <a:r>
              <a:rPr lang="en-GB" sz="1800"/>
              <a:t>Extension of humerus</a:t>
            </a:r>
          </a:p>
          <a:p>
            <a:pPr marL="336965" indent="-336965">
              <a:lnSpc>
                <a:spcPct val="93000"/>
              </a:lnSpc>
              <a:spcBef>
                <a:spcPts val="806"/>
              </a:spcBef>
              <a:buFont typeface="Arial" charset="0"/>
              <a:buChar char="•"/>
              <a:tabLst>
                <a:tab pos="453607" algn="l"/>
                <a:tab pos="910093" algn="l"/>
                <a:tab pos="1368020" algn="l"/>
                <a:tab pos="1824507" algn="l"/>
                <a:tab pos="2282434" algn="l"/>
                <a:tab pos="2738920" algn="l"/>
                <a:tab pos="3196847" algn="l"/>
                <a:tab pos="3653334" algn="l"/>
                <a:tab pos="4109821" algn="l"/>
                <a:tab pos="4567747" algn="l"/>
                <a:tab pos="5024235" algn="l"/>
                <a:tab pos="5482161" algn="l"/>
                <a:tab pos="5938648" algn="l"/>
                <a:tab pos="6396574" algn="l"/>
                <a:tab pos="6853062" algn="l"/>
                <a:tab pos="7310988" algn="l"/>
                <a:tab pos="7767475" algn="l"/>
                <a:tab pos="8225401" algn="l"/>
                <a:tab pos="8681889" algn="l"/>
                <a:tab pos="9139815" algn="l"/>
              </a:tabLst>
              <a:defRPr/>
            </a:pPr>
            <a:r>
              <a:rPr lang="en-GB" sz="1800"/>
              <a:t>Adduction of humerus</a:t>
            </a:r>
          </a:p>
          <a:p>
            <a:pPr marL="342725" lvl="1" indent="-342725">
              <a:lnSpc>
                <a:spcPct val="93000"/>
              </a:lnSpc>
              <a:spcBef>
                <a:spcPts val="806"/>
              </a:spcBef>
              <a:buFont typeface="Arial" charset="0"/>
              <a:buChar char="•"/>
              <a:tabLst>
                <a:tab pos="453607" algn="l"/>
                <a:tab pos="910093" algn="l"/>
                <a:tab pos="1368020" algn="l"/>
                <a:tab pos="1824507" algn="l"/>
                <a:tab pos="2282434" algn="l"/>
                <a:tab pos="2738920" algn="l"/>
                <a:tab pos="3196847" algn="l"/>
                <a:tab pos="3653334" algn="l"/>
                <a:tab pos="4109821" algn="l"/>
                <a:tab pos="4567747" algn="l"/>
                <a:tab pos="5024235" algn="l"/>
                <a:tab pos="5482161" algn="l"/>
                <a:tab pos="5938648" algn="l"/>
                <a:tab pos="6396574" algn="l"/>
                <a:tab pos="6853062" algn="l"/>
                <a:tab pos="7310988" algn="l"/>
                <a:tab pos="7767475" algn="l"/>
                <a:tab pos="8225401" algn="l"/>
                <a:tab pos="8681889" algn="l"/>
                <a:tab pos="9139815" algn="l"/>
              </a:tabLst>
              <a:defRPr/>
            </a:pPr>
            <a:r>
              <a:rPr lang="en-GB">
                <a:solidFill>
                  <a:srgbClr val="000000"/>
                </a:solidFill>
              </a:rPr>
              <a:t>Medial rotation of humerus</a:t>
            </a:r>
          </a:p>
        </p:txBody>
      </p:sp>
      <p:pic>
        <p:nvPicPr>
          <p:cNvPr id="15363" name="Picture 3" descr="021005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54314" b="5714"/>
          <a:stretch>
            <a:fillRect/>
          </a:stretch>
        </p:blipFill>
        <p:spPr bwMode="auto">
          <a:xfrm>
            <a:off x="4779361" y="636547"/>
            <a:ext cx="3152160" cy="547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354720" y="1631692"/>
            <a:ext cx="0" cy="6221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6539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444817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/>
              <a:t>Supraspinatus</a:t>
            </a:r>
            <a:endParaRPr lang="en-US" sz="3200" u="sng" dirty="0"/>
          </a:p>
          <a:p>
            <a:endParaRPr lang="en-US" sz="2000" dirty="0"/>
          </a:p>
          <a:p>
            <a:r>
              <a:rPr lang="en-US" sz="2000" dirty="0"/>
              <a:t>Origin: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err="1" smtClean="0"/>
              <a:t>Supraspinous</a:t>
            </a:r>
            <a:r>
              <a:rPr lang="en-US" sz="2000" dirty="0" smtClean="0"/>
              <a:t> fossa of the scapula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Insertion: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Greater tubercle of the </a:t>
            </a:r>
            <a:r>
              <a:rPr lang="en-US" sz="2000" dirty="0" err="1" smtClean="0"/>
              <a:t>humerus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(superior facet)</a:t>
            </a:r>
          </a:p>
          <a:p>
            <a:endParaRPr lang="en-US" sz="2000" dirty="0"/>
          </a:p>
          <a:p>
            <a:r>
              <a:rPr lang="en-US" sz="2000" dirty="0"/>
              <a:t>Actions: </a:t>
            </a:r>
            <a:endParaRPr lang="en-US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Shoulder AB </a:t>
            </a:r>
            <a:r>
              <a:rPr lang="en-US" sz="2000" dirty="0" err="1" smtClean="0"/>
              <a:t>duction</a:t>
            </a:r>
            <a:endParaRPr lang="en-US" sz="2000" dirty="0"/>
          </a:p>
        </p:txBody>
      </p:sp>
      <p:pic>
        <p:nvPicPr>
          <p:cNvPr id="13" name="Picture 12" descr="021052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6239" r="-68" b="5715"/>
          <a:stretch/>
        </p:blipFill>
        <p:spPr bwMode="auto">
          <a:xfrm>
            <a:off x="4626033" y="762000"/>
            <a:ext cx="3603567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54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/>
          </p:nvPr>
        </p:nvSpPr>
        <p:spPr bwMode="auto">
          <a:xfrm>
            <a:off x="305281" y="421965"/>
            <a:ext cx="3921120" cy="6325144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36965" indent="-336965">
              <a:lnSpc>
                <a:spcPct val="93000"/>
              </a:lnSpc>
              <a:spcBef>
                <a:spcPts val="806"/>
              </a:spcBef>
              <a:tabLst>
                <a:tab pos="453607" algn="l"/>
                <a:tab pos="910093" algn="l"/>
                <a:tab pos="1368020" algn="l"/>
                <a:tab pos="1824507" algn="l"/>
                <a:tab pos="2282434" algn="l"/>
                <a:tab pos="2738920" algn="l"/>
                <a:tab pos="3196847" algn="l"/>
                <a:tab pos="3653334" algn="l"/>
                <a:tab pos="4109821" algn="l"/>
                <a:tab pos="4567747" algn="l"/>
                <a:tab pos="5024235" algn="l"/>
                <a:tab pos="5482161" algn="l"/>
                <a:tab pos="5938648" algn="l"/>
                <a:tab pos="6396574" algn="l"/>
                <a:tab pos="6853062" algn="l"/>
                <a:tab pos="7310988" algn="l"/>
                <a:tab pos="7767475" algn="l"/>
                <a:tab pos="8225401" algn="l"/>
                <a:tab pos="8681889" algn="l"/>
                <a:tab pos="9139815" algn="l"/>
              </a:tabLst>
              <a:defRPr/>
            </a:pPr>
            <a:r>
              <a:rPr lang="en-GB" sz="2900" u="sng"/>
              <a:t>Teres Major</a:t>
            </a:r>
          </a:p>
          <a:p>
            <a:pPr marL="336965" indent="-336965">
              <a:lnSpc>
                <a:spcPct val="93000"/>
              </a:lnSpc>
              <a:spcBef>
                <a:spcPts val="806"/>
              </a:spcBef>
              <a:tabLst>
                <a:tab pos="453607" algn="l"/>
                <a:tab pos="910093" algn="l"/>
                <a:tab pos="1368020" algn="l"/>
                <a:tab pos="1824507" algn="l"/>
                <a:tab pos="2282434" algn="l"/>
                <a:tab pos="2738920" algn="l"/>
                <a:tab pos="3196847" algn="l"/>
                <a:tab pos="3653334" algn="l"/>
                <a:tab pos="4109821" algn="l"/>
                <a:tab pos="4567747" algn="l"/>
                <a:tab pos="5024235" algn="l"/>
                <a:tab pos="5482161" algn="l"/>
                <a:tab pos="5938648" algn="l"/>
                <a:tab pos="6396574" algn="l"/>
                <a:tab pos="6853062" algn="l"/>
                <a:tab pos="7310988" algn="l"/>
                <a:tab pos="7767475" algn="l"/>
                <a:tab pos="8225401" algn="l"/>
                <a:tab pos="8681889" algn="l"/>
                <a:tab pos="9139815" algn="l"/>
              </a:tabLst>
              <a:defRPr/>
            </a:pPr>
            <a:endParaRPr lang="en-GB" sz="1800"/>
          </a:p>
          <a:p>
            <a:pPr marL="336965" indent="-336965">
              <a:lnSpc>
                <a:spcPct val="93000"/>
              </a:lnSpc>
              <a:spcBef>
                <a:spcPts val="806"/>
              </a:spcBef>
              <a:tabLst>
                <a:tab pos="453607" algn="l"/>
                <a:tab pos="910093" algn="l"/>
                <a:tab pos="1368020" algn="l"/>
                <a:tab pos="1824507" algn="l"/>
                <a:tab pos="2282434" algn="l"/>
                <a:tab pos="2738920" algn="l"/>
                <a:tab pos="3196847" algn="l"/>
                <a:tab pos="3653334" algn="l"/>
                <a:tab pos="4109821" algn="l"/>
                <a:tab pos="4567747" algn="l"/>
                <a:tab pos="5024235" algn="l"/>
                <a:tab pos="5482161" algn="l"/>
                <a:tab pos="5938648" algn="l"/>
                <a:tab pos="6396574" algn="l"/>
                <a:tab pos="6853062" algn="l"/>
                <a:tab pos="7310988" algn="l"/>
                <a:tab pos="7767475" algn="l"/>
                <a:tab pos="8225401" algn="l"/>
                <a:tab pos="8681889" algn="l"/>
                <a:tab pos="9139815" algn="l"/>
              </a:tabLst>
              <a:defRPr/>
            </a:pPr>
            <a:r>
              <a:rPr lang="en-GB" sz="1800"/>
              <a:t>Origin:</a:t>
            </a:r>
          </a:p>
          <a:p>
            <a:pPr marL="342725" lvl="2" indent="-342725">
              <a:lnSpc>
                <a:spcPct val="93000"/>
              </a:lnSpc>
              <a:spcBef>
                <a:spcPts val="806"/>
              </a:spcBef>
              <a:buFont typeface="Arial" charset="0"/>
              <a:buChar char="•"/>
              <a:tabLst>
                <a:tab pos="453607" algn="l"/>
                <a:tab pos="910093" algn="l"/>
                <a:tab pos="1368020" algn="l"/>
                <a:tab pos="1824507" algn="l"/>
                <a:tab pos="2282434" algn="l"/>
                <a:tab pos="2738920" algn="l"/>
                <a:tab pos="3196847" algn="l"/>
                <a:tab pos="3653334" algn="l"/>
                <a:tab pos="4109821" algn="l"/>
                <a:tab pos="4567747" algn="l"/>
                <a:tab pos="5024235" algn="l"/>
                <a:tab pos="5482161" algn="l"/>
                <a:tab pos="5938648" algn="l"/>
                <a:tab pos="6396574" algn="l"/>
                <a:tab pos="6853062" algn="l"/>
                <a:tab pos="7310988" algn="l"/>
                <a:tab pos="7767475" algn="l"/>
                <a:tab pos="8225401" algn="l"/>
                <a:tab pos="8681889" algn="l"/>
                <a:tab pos="9139815" algn="l"/>
              </a:tabLst>
              <a:defRPr/>
            </a:pPr>
            <a:r>
              <a:rPr lang="en-GB">
                <a:solidFill>
                  <a:srgbClr val="000000"/>
                </a:solidFill>
              </a:rPr>
              <a:t>Lower axillary border and inferior angle of scapula</a:t>
            </a:r>
          </a:p>
          <a:p>
            <a:pPr marL="336965" indent="-336965">
              <a:lnSpc>
                <a:spcPct val="93000"/>
              </a:lnSpc>
              <a:spcBef>
                <a:spcPts val="806"/>
              </a:spcBef>
              <a:tabLst>
                <a:tab pos="453607" algn="l"/>
                <a:tab pos="910093" algn="l"/>
                <a:tab pos="1368020" algn="l"/>
                <a:tab pos="1824507" algn="l"/>
                <a:tab pos="2282434" algn="l"/>
                <a:tab pos="2738920" algn="l"/>
                <a:tab pos="3196847" algn="l"/>
                <a:tab pos="3653334" algn="l"/>
                <a:tab pos="4109821" algn="l"/>
                <a:tab pos="4567747" algn="l"/>
                <a:tab pos="5024235" algn="l"/>
                <a:tab pos="5482161" algn="l"/>
                <a:tab pos="5938648" algn="l"/>
                <a:tab pos="6396574" algn="l"/>
                <a:tab pos="6853062" algn="l"/>
                <a:tab pos="7310988" algn="l"/>
                <a:tab pos="7767475" algn="l"/>
                <a:tab pos="8225401" algn="l"/>
                <a:tab pos="8681889" algn="l"/>
                <a:tab pos="9139815" algn="l"/>
              </a:tabLst>
              <a:defRPr/>
            </a:pPr>
            <a:endParaRPr lang="en-GB" sz="1800"/>
          </a:p>
          <a:p>
            <a:pPr marL="336965" indent="-336965">
              <a:lnSpc>
                <a:spcPct val="93000"/>
              </a:lnSpc>
              <a:spcBef>
                <a:spcPts val="806"/>
              </a:spcBef>
              <a:tabLst>
                <a:tab pos="453607" algn="l"/>
                <a:tab pos="910093" algn="l"/>
                <a:tab pos="1368020" algn="l"/>
                <a:tab pos="1824507" algn="l"/>
                <a:tab pos="2282434" algn="l"/>
                <a:tab pos="2738920" algn="l"/>
                <a:tab pos="3196847" algn="l"/>
                <a:tab pos="3653334" algn="l"/>
                <a:tab pos="4109821" algn="l"/>
                <a:tab pos="4567747" algn="l"/>
                <a:tab pos="5024235" algn="l"/>
                <a:tab pos="5482161" algn="l"/>
                <a:tab pos="5938648" algn="l"/>
                <a:tab pos="6396574" algn="l"/>
                <a:tab pos="6853062" algn="l"/>
                <a:tab pos="7310988" algn="l"/>
                <a:tab pos="7767475" algn="l"/>
                <a:tab pos="8225401" algn="l"/>
                <a:tab pos="8681889" algn="l"/>
                <a:tab pos="9139815" algn="l"/>
              </a:tabLst>
              <a:defRPr/>
            </a:pPr>
            <a:r>
              <a:rPr lang="en-GB" sz="1800"/>
              <a:t>Insertion:</a:t>
            </a:r>
          </a:p>
          <a:p>
            <a:pPr marL="336965" indent="-336965">
              <a:lnSpc>
                <a:spcPct val="93000"/>
              </a:lnSpc>
              <a:spcBef>
                <a:spcPts val="806"/>
              </a:spcBef>
              <a:buFont typeface="Arial" charset="0"/>
              <a:buChar char="•"/>
              <a:tabLst>
                <a:tab pos="453607" algn="l"/>
                <a:tab pos="910093" algn="l"/>
                <a:tab pos="1368020" algn="l"/>
                <a:tab pos="1824507" algn="l"/>
                <a:tab pos="2282434" algn="l"/>
                <a:tab pos="2738920" algn="l"/>
                <a:tab pos="3196847" algn="l"/>
                <a:tab pos="3653334" algn="l"/>
                <a:tab pos="4109821" algn="l"/>
                <a:tab pos="4567747" algn="l"/>
                <a:tab pos="5024235" algn="l"/>
                <a:tab pos="5482161" algn="l"/>
                <a:tab pos="5938648" algn="l"/>
                <a:tab pos="6396574" algn="l"/>
                <a:tab pos="6853062" algn="l"/>
                <a:tab pos="7310988" algn="l"/>
                <a:tab pos="7767475" algn="l"/>
                <a:tab pos="8225401" algn="l"/>
                <a:tab pos="8681889" algn="l"/>
                <a:tab pos="9139815" algn="l"/>
              </a:tabLst>
              <a:defRPr/>
            </a:pPr>
            <a:r>
              <a:rPr lang="en-GB" sz="1800"/>
              <a:t>Medial lip of bicipital groove of humerus</a:t>
            </a:r>
          </a:p>
          <a:p>
            <a:pPr lvl="4">
              <a:lnSpc>
                <a:spcPct val="93000"/>
              </a:lnSpc>
              <a:spcBef>
                <a:spcPts val="806"/>
              </a:spcBef>
              <a:tabLst>
                <a:tab pos="453607" algn="l"/>
                <a:tab pos="910093" algn="l"/>
                <a:tab pos="1368020" algn="l"/>
                <a:tab pos="1824507" algn="l"/>
                <a:tab pos="2282434" algn="l"/>
                <a:tab pos="2738920" algn="l"/>
                <a:tab pos="3196847" algn="l"/>
                <a:tab pos="3653334" algn="l"/>
                <a:tab pos="4109821" algn="l"/>
                <a:tab pos="4567747" algn="l"/>
                <a:tab pos="5024235" algn="l"/>
                <a:tab pos="5482161" algn="l"/>
                <a:tab pos="5938648" algn="l"/>
                <a:tab pos="6396574" algn="l"/>
                <a:tab pos="6853062" algn="l"/>
                <a:tab pos="7310988" algn="l"/>
                <a:tab pos="7767475" algn="l"/>
                <a:tab pos="8225401" algn="l"/>
                <a:tab pos="8681889" algn="l"/>
                <a:tab pos="9139815" algn="l"/>
              </a:tabLst>
              <a:defRPr/>
            </a:pPr>
            <a:r>
              <a:rPr lang="en-GB">
                <a:solidFill>
                  <a:srgbClr val="000000"/>
                </a:solidFill>
              </a:rPr>
              <a:t>		</a:t>
            </a:r>
          </a:p>
          <a:p>
            <a:pPr marL="336965" indent="-336965">
              <a:lnSpc>
                <a:spcPct val="93000"/>
              </a:lnSpc>
              <a:spcBef>
                <a:spcPts val="806"/>
              </a:spcBef>
              <a:tabLst>
                <a:tab pos="453607" algn="l"/>
                <a:tab pos="910093" algn="l"/>
                <a:tab pos="1368020" algn="l"/>
                <a:tab pos="1824507" algn="l"/>
                <a:tab pos="2282434" algn="l"/>
                <a:tab pos="2738920" algn="l"/>
                <a:tab pos="3196847" algn="l"/>
                <a:tab pos="3653334" algn="l"/>
                <a:tab pos="4109821" algn="l"/>
                <a:tab pos="4567747" algn="l"/>
                <a:tab pos="5024235" algn="l"/>
                <a:tab pos="5482161" algn="l"/>
                <a:tab pos="5938648" algn="l"/>
                <a:tab pos="6396574" algn="l"/>
                <a:tab pos="6853062" algn="l"/>
                <a:tab pos="7310988" algn="l"/>
                <a:tab pos="7767475" algn="l"/>
                <a:tab pos="8225401" algn="l"/>
                <a:tab pos="8681889" algn="l"/>
                <a:tab pos="9139815" algn="l"/>
              </a:tabLst>
              <a:defRPr/>
            </a:pPr>
            <a:r>
              <a:rPr lang="en-GB" sz="1800"/>
              <a:t>Action:</a:t>
            </a:r>
          </a:p>
          <a:p>
            <a:pPr marL="336965" indent="-336965">
              <a:lnSpc>
                <a:spcPct val="93000"/>
              </a:lnSpc>
              <a:spcBef>
                <a:spcPts val="806"/>
              </a:spcBef>
              <a:buFont typeface="Arial" charset="0"/>
              <a:buChar char="•"/>
              <a:tabLst>
                <a:tab pos="453607" algn="l"/>
                <a:tab pos="910093" algn="l"/>
                <a:tab pos="1368020" algn="l"/>
                <a:tab pos="1824507" algn="l"/>
                <a:tab pos="2282434" algn="l"/>
                <a:tab pos="2738920" algn="l"/>
                <a:tab pos="3196847" algn="l"/>
                <a:tab pos="3653334" algn="l"/>
                <a:tab pos="4109821" algn="l"/>
                <a:tab pos="4567747" algn="l"/>
                <a:tab pos="5024235" algn="l"/>
                <a:tab pos="5482161" algn="l"/>
                <a:tab pos="5938648" algn="l"/>
                <a:tab pos="6396574" algn="l"/>
                <a:tab pos="6853062" algn="l"/>
                <a:tab pos="7310988" algn="l"/>
                <a:tab pos="7767475" algn="l"/>
                <a:tab pos="8225401" algn="l"/>
                <a:tab pos="8681889" algn="l"/>
                <a:tab pos="9139815" algn="l"/>
              </a:tabLst>
              <a:defRPr/>
            </a:pPr>
            <a:r>
              <a:rPr lang="en-GB" sz="1800"/>
              <a:t>Extension of humerus</a:t>
            </a:r>
          </a:p>
          <a:p>
            <a:pPr marL="336965" indent="-336965">
              <a:lnSpc>
                <a:spcPct val="93000"/>
              </a:lnSpc>
              <a:spcBef>
                <a:spcPts val="806"/>
              </a:spcBef>
              <a:buFont typeface="Arial" charset="0"/>
              <a:buChar char="•"/>
              <a:tabLst>
                <a:tab pos="453607" algn="l"/>
                <a:tab pos="910093" algn="l"/>
                <a:tab pos="1368020" algn="l"/>
                <a:tab pos="1824507" algn="l"/>
                <a:tab pos="2282434" algn="l"/>
                <a:tab pos="2738920" algn="l"/>
                <a:tab pos="3196847" algn="l"/>
                <a:tab pos="3653334" algn="l"/>
                <a:tab pos="4109821" algn="l"/>
                <a:tab pos="4567747" algn="l"/>
                <a:tab pos="5024235" algn="l"/>
                <a:tab pos="5482161" algn="l"/>
                <a:tab pos="5938648" algn="l"/>
                <a:tab pos="6396574" algn="l"/>
                <a:tab pos="6853062" algn="l"/>
                <a:tab pos="7310988" algn="l"/>
                <a:tab pos="7767475" algn="l"/>
                <a:tab pos="8225401" algn="l"/>
                <a:tab pos="8681889" algn="l"/>
                <a:tab pos="9139815" algn="l"/>
              </a:tabLst>
              <a:defRPr/>
            </a:pPr>
            <a:r>
              <a:rPr lang="en-GB" sz="1800"/>
              <a:t>Adduction of humerus</a:t>
            </a:r>
          </a:p>
          <a:p>
            <a:pPr marL="342725" lvl="1" indent="-342725">
              <a:lnSpc>
                <a:spcPct val="93000"/>
              </a:lnSpc>
              <a:spcBef>
                <a:spcPts val="806"/>
              </a:spcBef>
              <a:buFont typeface="Arial" charset="0"/>
              <a:buChar char="•"/>
              <a:tabLst>
                <a:tab pos="453607" algn="l"/>
                <a:tab pos="910093" algn="l"/>
                <a:tab pos="1368020" algn="l"/>
                <a:tab pos="1824507" algn="l"/>
                <a:tab pos="2282434" algn="l"/>
                <a:tab pos="2738920" algn="l"/>
                <a:tab pos="3196847" algn="l"/>
                <a:tab pos="3653334" algn="l"/>
                <a:tab pos="4109821" algn="l"/>
                <a:tab pos="4567747" algn="l"/>
                <a:tab pos="5024235" algn="l"/>
                <a:tab pos="5482161" algn="l"/>
                <a:tab pos="5938648" algn="l"/>
                <a:tab pos="6396574" algn="l"/>
                <a:tab pos="6853062" algn="l"/>
                <a:tab pos="7310988" algn="l"/>
                <a:tab pos="7767475" algn="l"/>
                <a:tab pos="8225401" algn="l"/>
                <a:tab pos="8681889" algn="l"/>
                <a:tab pos="9139815" algn="l"/>
              </a:tabLst>
              <a:defRPr/>
            </a:pPr>
            <a:r>
              <a:rPr lang="en-GB">
                <a:solidFill>
                  <a:srgbClr val="000000"/>
                </a:solidFill>
              </a:rPr>
              <a:t>Medial rotation of humerus</a:t>
            </a:r>
          </a:p>
        </p:txBody>
      </p:sp>
      <p:pic>
        <p:nvPicPr>
          <p:cNvPr id="16387" name="Picture 3" descr="021027b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2550" t="22383" r="32982" b="57617"/>
          <a:stretch>
            <a:fillRect/>
          </a:stretch>
        </p:blipFill>
        <p:spPr bwMode="auto">
          <a:xfrm>
            <a:off x="6230880" y="1294697"/>
            <a:ext cx="2653920" cy="185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021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2" t="44711" r="61601" b="15617"/>
          <a:stretch>
            <a:fillRect/>
          </a:stretch>
        </p:blipFill>
        <p:spPr bwMode="auto">
          <a:xfrm>
            <a:off x="6230880" y="3567255"/>
            <a:ext cx="2653920" cy="207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0210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5453" t="356" r="9348" b="59164"/>
          <a:stretch>
            <a:fillRect/>
          </a:stretch>
        </p:blipFill>
        <p:spPr bwMode="auto">
          <a:xfrm>
            <a:off x="4295521" y="2599474"/>
            <a:ext cx="1742400" cy="23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4502880" y="4535037"/>
            <a:ext cx="1036800" cy="5530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28000" y="3705509"/>
            <a:ext cx="1036800" cy="2765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958880" y="1631692"/>
            <a:ext cx="1036800" cy="5530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243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21041a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" b="5411"/>
          <a:stretch/>
        </p:blipFill>
        <p:spPr bwMode="auto">
          <a:xfrm>
            <a:off x="2124075" y="655320"/>
            <a:ext cx="4895850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784161" y="259228"/>
            <a:ext cx="5916960" cy="49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/>
            <a:r>
              <a:rPr lang="en-US" sz="2900" dirty="0" smtClean="0">
                <a:solidFill>
                  <a:srgbClr val="000000"/>
                </a:solidFill>
                <a:latin typeface="Times New Roman" pitchFamily="16" charset="0"/>
              </a:rPr>
              <a:t>Deltoid and </a:t>
            </a:r>
            <a:r>
              <a:rPr lang="en-US" sz="2900" dirty="0" err="1" smtClean="0">
                <a:solidFill>
                  <a:srgbClr val="000000"/>
                </a:solidFill>
                <a:latin typeface="Times New Roman" pitchFamily="16" charset="0"/>
              </a:rPr>
              <a:t>Pectoralis</a:t>
            </a:r>
            <a:r>
              <a:rPr lang="en-US" sz="2900" dirty="0" smtClean="0">
                <a:solidFill>
                  <a:srgbClr val="000000"/>
                </a:solidFill>
                <a:latin typeface="Times New Roman" pitchFamily="16" charset="0"/>
              </a:rPr>
              <a:t> Major</a:t>
            </a:r>
            <a:endParaRPr lang="en-US" sz="29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120480" y="940419"/>
            <a:ext cx="994320" cy="1040781"/>
          </a:xfrm>
          <a:prstGeom prst="line">
            <a:avLst/>
          </a:prstGeom>
          <a:noFill/>
          <a:ln w="54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220" name="Line 6"/>
          <p:cNvSpPr>
            <a:spLocks noChangeShapeType="1"/>
          </p:cNvSpPr>
          <p:nvPr/>
        </p:nvSpPr>
        <p:spPr bwMode="auto">
          <a:xfrm flipH="1">
            <a:off x="5181600" y="940419"/>
            <a:ext cx="1256640" cy="1269381"/>
          </a:xfrm>
          <a:prstGeom prst="line">
            <a:avLst/>
          </a:prstGeom>
          <a:noFill/>
          <a:ln w="54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3001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21041a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4342" r="-254" b="67531"/>
          <a:stretch/>
        </p:blipFill>
        <p:spPr bwMode="auto">
          <a:xfrm>
            <a:off x="762000" y="940419"/>
            <a:ext cx="7223760" cy="36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784161" y="259228"/>
            <a:ext cx="5916960" cy="49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/>
            <a:r>
              <a:rPr lang="en-US" sz="2900" dirty="0" smtClean="0">
                <a:solidFill>
                  <a:srgbClr val="000000"/>
                </a:solidFill>
                <a:latin typeface="Times New Roman" pitchFamily="16" charset="0"/>
              </a:rPr>
              <a:t>Deltoid and </a:t>
            </a:r>
            <a:r>
              <a:rPr lang="en-US" sz="2900" dirty="0" err="1" smtClean="0">
                <a:solidFill>
                  <a:srgbClr val="000000"/>
                </a:solidFill>
                <a:latin typeface="Times New Roman" pitchFamily="16" charset="0"/>
              </a:rPr>
              <a:t>Pectoralis</a:t>
            </a:r>
            <a:r>
              <a:rPr lang="en-US" sz="2900" dirty="0" smtClean="0">
                <a:solidFill>
                  <a:srgbClr val="000000"/>
                </a:solidFill>
                <a:latin typeface="Times New Roman" pitchFamily="16" charset="0"/>
              </a:rPr>
              <a:t> Major</a:t>
            </a:r>
            <a:endParaRPr lang="en-US" sz="29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 flipH="1">
            <a:off x="2895600" y="940419"/>
            <a:ext cx="224880" cy="2183781"/>
          </a:xfrm>
          <a:prstGeom prst="line">
            <a:avLst/>
          </a:prstGeom>
          <a:noFill/>
          <a:ln w="54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220" name="Line 6"/>
          <p:cNvSpPr>
            <a:spLocks noChangeShapeType="1"/>
          </p:cNvSpPr>
          <p:nvPr/>
        </p:nvSpPr>
        <p:spPr bwMode="auto">
          <a:xfrm flipH="1">
            <a:off x="4742641" y="940419"/>
            <a:ext cx="1695599" cy="2640981"/>
          </a:xfrm>
          <a:prstGeom prst="line">
            <a:avLst/>
          </a:prstGeom>
          <a:noFill/>
          <a:ln w="54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96832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021056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7144"/>
          <a:stretch/>
        </p:blipFill>
        <p:spPr bwMode="auto">
          <a:xfrm>
            <a:off x="4495800" y="990600"/>
            <a:ext cx="362316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304800"/>
            <a:ext cx="4572000" cy="64325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u="sng" dirty="0" smtClean="0"/>
              <a:t>Deltoid</a:t>
            </a:r>
            <a:endParaRPr lang="en-US" sz="3200" u="sng" dirty="0"/>
          </a:p>
          <a:p>
            <a:endParaRPr lang="en-US" sz="2000" dirty="0"/>
          </a:p>
          <a:p>
            <a:r>
              <a:rPr lang="en-US" sz="2000" dirty="0"/>
              <a:t>Origin: </a:t>
            </a:r>
            <a:endParaRPr lang="en-US" sz="2000" dirty="0" smtClean="0"/>
          </a:p>
          <a:p>
            <a:r>
              <a:rPr lang="en-US" sz="2000" dirty="0" smtClean="0"/>
              <a:t>     Anterior: lateral third of clavicle</a:t>
            </a:r>
            <a:endParaRPr lang="en-US" sz="2000" dirty="0"/>
          </a:p>
          <a:p>
            <a:r>
              <a:rPr lang="en-US" sz="2000" dirty="0" smtClean="0"/>
              <a:t>     Middle: acromion process of scapula</a:t>
            </a:r>
          </a:p>
          <a:p>
            <a:r>
              <a:rPr lang="en-US" sz="2000" dirty="0" smtClean="0"/>
              <a:t>     Posterior: spine of scapula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Insertion: </a:t>
            </a:r>
            <a:endParaRPr lang="en-US" sz="2000" dirty="0" smtClean="0"/>
          </a:p>
          <a:p>
            <a:r>
              <a:rPr lang="en-US" sz="2000" dirty="0" smtClean="0"/>
              <a:t>     Deltoid tuberosity of </a:t>
            </a:r>
            <a:r>
              <a:rPr lang="en-US" sz="2000" dirty="0" err="1" smtClean="0"/>
              <a:t>humerus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Actions: </a:t>
            </a:r>
            <a:endParaRPr lang="en-US" sz="2000" dirty="0" smtClean="0"/>
          </a:p>
          <a:p>
            <a:r>
              <a:rPr lang="en-US" sz="2000" dirty="0" smtClean="0"/>
              <a:t>     All fibers: Shoulder abduction</a:t>
            </a:r>
          </a:p>
          <a:p>
            <a:r>
              <a:rPr lang="en-US" sz="2000" dirty="0" smtClean="0"/>
              <a:t>     Anterior: </a:t>
            </a:r>
          </a:p>
          <a:p>
            <a:pPr lvl="1"/>
            <a:r>
              <a:rPr lang="en-US" sz="2000" dirty="0" smtClean="0"/>
              <a:t>   Shoulder horizontal adduction</a:t>
            </a:r>
          </a:p>
          <a:p>
            <a:pPr lvl="1"/>
            <a:r>
              <a:rPr lang="en-US" sz="2000" dirty="0" smtClean="0"/>
              <a:t>   Shoulder flexion</a:t>
            </a:r>
          </a:p>
          <a:p>
            <a:pPr lvl="1"/>
            <a:r>
              <a:rPr lang="en-US" sz="2000" dirty="0" smtClean="0"/>
              <a:t>   Shoulder medial rotation</a:t>
            </a:r>
          </a:p>
          <a:p>
            <a:r>
              <a:rPr lang="en-US" sz="2000" dirty="0" smtClean="0"/>
              <a:t>     Posterior:</a:t>
            </a:r>
          </a:p>
          <a:p>
            <a:pPr lvl="1"/>
            <a:r>
              <a:rPr lang="en-US" sz="2000" dirty="0" smtClean="0"/>
              <a:t>   Shoulder horizontal abduction</a:t>
            </a:r>
          </a:p>
          <a:p>
            <a:pPr lvl="1"/>
            <a:r>
              <a:rPr lang="en-US" sz="2000" dirty="0" smtClean="0"/>
              <a:t>   Shoulder extension</a:t>
            </a:r>
          </a:p>
          <a:p>
            <a:pPr lvl="1"/>
            <a:r>
              <a:rPr lang="en-US" sz="2000" dirty="0" smtClean="0"/>
              <a:t>   Shoulder lateral rotation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921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4572000" cy="64325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u="sng" dirty="0" smtClean="0"/>
              <a:t>Deltoid</a:t>
            </a:r>
            <a:endParaRPr lang="en-US" sz="3200" u="sng" dirty="0"/>
          </a:p>
          <a:p>
            <a:endParaRPr lang="en-US" sz="2000" dirty="0"/>
          </a:p>
          <a:p>
            <a:r>
              <a:rPr lang="en-US" sz="2000" dirty="0"/>
              <a:t>Origin: </a:t>
            </a:r>
            <a:endParaRPr lang="en-US" sz="2000" dirty="0" smtClean="0"/>
          </a:p>
          <a:p>
            <a:r>
              <a:rPr lang="en-US" sz="2000" dirty="0" smtClean="0"/>
              <a:t>     Anterior: lateral third of clavicle</a:t>
            </a:r>
            <a:endParaRPr lang="en-US" sz="2000" dirty="0"/>
          </a:p>
          <a:p>
            <a:r>
              <a:rPr lang="en-US" sz="2000" dirty="0" smtClean="0"/>
              <a:t>     Middle: acromion process of scapula</a:t>
            </a:r>
          </a:p>
          <a:p>
            <a:r>
              <a:rPr lang="en-US" sz="2000" dirty="0" smtClean="0"/>
              <a:t>     Posterior: spine of scapula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Insertion: </a:t>
            </a:r>
            <a:endParaRPr lang="en-US" sz="2000" dirty="0" smtClean="0"/>
          </a:p>
          <a:p>
            <a:r>
              <a:rPr lang="en-US" sz="2000" dirty="0" smtClean="0"/>
              <a:t>     Deltoid tuberosity of </a:t>
            </a:r>
            <a:r>
              <a:rPr lang="en-US" sz="2000" dirty="0" err="1" smtClean="0"/>
              <a:t>humerus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Actions: </a:t>
            </a:r>
            <a:endParaRPr lang="en-US" sz="2000" dirty="0" smtClean="0"/>
          </a:p>
          <a:p>
            <a:r>
              <a:rPr lang="en-US" sz="2000" b="1" dirty="0" smtClean="0"/>
              <a:t>     All fibers: Shoulder abduction</a:t>
            </a:r>
          </a:p>
          <a:p>
            <a:r>
              <a:rPr lang="en-US" sz="2000" dirty="0" smtClean="0"/>
              <a:t>     Anterior: </a:t>
            </a:r>
          </a:p>
          <a:p>
            <a:pPr lvl="1"/>
            <a:r>
              <a:rPr lang="en-US" sz="2000" dirty="0" smtClean="0"/>
              <a:t>   Shoulder horizontal adduction</a:t>
            </a:r>
          </a:p>
          <a:p>
            <a:pPr lvl="1"/>
            <a:r>
              <a:rPr lang="en-US" sz="2000" dirty="0" smtClean="0"/>
              <a:t>   Shoulder flexion</a:t>
            </a:r>
          </a:p>
          <a:p>
            <a:pPr lvl="1"/>
            <a:r>
              <a:rPr lang="en-US" sz="2000" dirty="0" smtClean="0"/>
              <a:t>   Shoulder medial rotation</a:t>
            </a:r>
          </a:p>
          <a:p>
            <a:r>
              <a:rPr lang="en-US" sz="2000" dirty="0" smtClean="0"/>
              <a:t>     Posterior:</a:t>
            </a:r>
          </a:p>
          <a:p>
            <a:pPr lvl="1"/>
            <a:r>
              <a:rPr lang="en-US" sz="2000" dirty="0" smtClean="0"/>
              <a:t>   Shoulder horizontal abduction</a:t>
            </a:r>
          </a:p>
          <a:p>
            <a:pPr lvl="1"/>
            <a:r>
              <a:rPr lang="en-US" sz="2000" dirty="0" smtClean="0"/>
              <a:t>   Shoulder extension</a:t>
            </a:r>
          </a:p>
          <a:p>
            <a:pPr lvl="1"/>
            <a:r>
              <a:rPr lang="en-US" sz="2000" dirty="0" smtClean="0"/>
              <a:t>   Shoulder lateral rotation</a:t>
            </a:r>
            <a:endParaRPr lang="en-US" sz="2000" dirty="0"/>
          </a:p>
        </p:txBody>
      </p:sp>
      <p:pic>
        <p:nvPicPr>
          <p:cNvPr id="4" name="Picture 3" descr="02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2" t="44711" r="61601" b="15617"/>
          <a:stretch>
            <a:fillRect/>
          </a:stretch>
        </p:blipFill>
        <p:spPr bwMode="auto">
          <a:xfrm>
            <a:off x="4800600" y="2213978"/>
            <a:ext cx="3505200" cy="273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51308" y="2297668"/>
            <a:ext cx="1159292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Abduction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257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4572000" cy="64325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u="sng" dirty="0" smtClean="0"/>
              <a:t>Deltoid</a:t>
            </a:r>
            <a:endParaRPr lang="en-US" sz="3200" u="sng" dirty="0"/>
          </a:p>
          <a:p>
            <a:endParaRPr lang="en-US" sz="2000" dirty="0"/>
          </a:p>
          <a:p>
            <a:r>
              <a:rPr lang="en-US" sz="2000" dirty="0"/>
              <a:t>Origin: </a:t>
            </a:r>
            <a:endParaRPr lang="en-US" sz="2000" dirty="0" smtClean="0"/>
          </a:p>
          <a:p>
            <a:r>
              <a:rPr lang="en-US" sz="2000" dirty="0" smtClean="0"/>
              <a:t>     Anterior: lateral third of clavicle</a:t>
            </a:r>
            <a:endParaRPr lang="en-US" sz="2000" dirty="0"/>
          </a:p>
          <a:p>
            <a:r>
              <a:rPr lang="en-US" sz="2000" dirty="0" smtClean="0"/>
              <a:t>     Middle: acromion process of scapula</a:t>
            </a:r>
          </a:p>
          <a:p>
            <a:r>
              <a:rPr lang="en-US" sz="2000" dirty="0" smtClean="0"/>
              <a:t>     Posterior: spine of scapula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Insertion: </a:t>
            </a:r>
            <a:endParaRPr lang="en-US" sz="2000" dirty="0" smtClean="0"/>
          </a:p>
          <a:p>
            <a:r>
              <a:rPr lang="en-US" sz="2000" dirty="0" smtClean="0"/>
              <a:t>     Deltoid tuberosity of </a:t>
            </a:r>
            <a:r>
              <a:rPr lang="en-US" sz="2000" dirty="0" err="1" smtClean="0"/>
              <a:t>humerus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Actions: </a:t>
            </a:r>
            <a:endParaRPr lang="en-US" sz="2000" dirty="0" smtClean="0"/>
          </a:p>
          <a:p>
            <a:r>
              <a:rPr lang="en-US" sz="2000" dirty="0" smtClean="0"/>
              <a:t>     All fibers: Shoulder abduction</a:t>
            </a:r>
          </a:p>
          <a:p>
            <a:r>
              <a:rPr lang="en-US" sz="2000" dirty="0" smtClean="0"/>
              <a:t>     </a:t>
            </a:r>
            <a:r>
              <a:rPr lang="en-US" sz="2000" b="1" dirty="0" smtClean="0"/>
              <a:t>Anterior: </a:t>
            </a:r>
          </a:p>
          <a:p>
            <a:pPr lvl="1"/>
            <a:r>
              <a:rPr lang="en-US" sz="2000" b="1" dirty="0" smtClean="0"/>
              <a:t>   Shoulder horizontal adduction</a:t>
            </a:r>
          </a:p>
          <a:p>
            <a:pPr lvl="1"/>
            <a:r>
              <a:rPr lang="en-US" sz="2000" b="1" dirty="0" smtClean="0"/>
              <a:t>   Shoulder flexion</a:t>
            </a:r>
          </a:p>
          <a:p>
            <a:pPr lvl="1"/>
            <a:r>
              <a:rPr lang="en-US" sz="2000" b="1" dirty="0" smtClean="0"/>
              <a:t>   Shoulder medial rotation</a:t>
            </a:r>
          </a:p>
          <a:p>
            <a:r>
              <a:rPr lang="en-US" sz="2000" dirty="0" smtClean="0"/>
              <a:t>     Posterior:</a:t>
            </a:r>
          </a:p>
          <a:p>
            <a:pPr lvl="1"/>
            <a:r>
              <a:rPr lang="en-US" sz="2000" dirty="0" smtClean="0"/>
              <a:t>   Shoulder horizontal abduction</a:t>
            </a:r>
          </a:p>
          <a:p>
            <a:pPr lvl="1"/>
            <a:r>
              <a:rPr lang="en-US" sz="2000" dirty="0" smtClean="0"/>
              <a:t>   Shoulder extension</a:t>
            </a:r>
          </a:p>
          <a:p>
            <a:pPr lvl="1"/>
            <a:r>
              <a:rPr lang="en-US" sz="2000" dirty="0" smtClean="0"/>
              <a:t>   Shoulder lateral rotation</a:t>
            </a:r>
            <a:endParaRPr lang="en-US" sz="2000" dirty="0"/>
          </a:p>
        </p:txBody>
      </p:sp>
      <p:pic>
        <p:nvPicPr>
          <p:cNvPr id="3" name="Picture 2" descr="021027b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2550" t="22383" r="32982" b="57617"/>
          <a:stretch>
            <a:fillRect/>
          </a:stretch>
        </p:blipFill>
        <p:spPr bwMode="auto">
          <a:xfrm>
            <a:off x="5875247" y="2514600"/>
            <a:ext cx="2735353" cy="191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02102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9202" t="44451" r="36798" b="15876"/>
          <a:stretch/>
        </p:blipFill>
        <p:spPr bwMode="auto">
          <a:xfrm>
            <a:off x="4724400" y="152400"/>
            <a:ext cx="1844494" cy="230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0210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5453" t="356" r="9348" b="59164"/>
          <a:stretch>
            <a:fillRect/>
          </a:stretch>
        </p:blipFill>
        <p:spPr bwMode="auto">
          <a:xfrm>
            <a:off x="4769474" y="4473869"/>
            <a:ext cx="1731125" cy="230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48200" y="1295400"/>
            <a:ext cx="1172116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Horizontal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adduction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5255" y="6488668"/>
            <a:ext cx="161454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Medial rotation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7013" y="2949343"/>
            <a:ext cx="889987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Flexion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913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4572000" cy="64325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u="sng" dirty="0" smtClean="0"/>
              <a:t>Deltoid</a:t>
            </a:r>
            <a:endParaRPr lang="en-US" sz="3200" u="sng" dirty="0"/>
          </a:p>
          <a:p>
            <a:endParaRPr lang="en-US" sz="2000" dirty="0"/>
          </a:p>
          <a:p>
            <a:r>
              <a:rPr lang="en-US" sz="2000" dirty="0"/>
              <a:t>Origin: </a:t>
            </a:r>
            <a:endParaRPr lang="en-US" sz="2000" dirty="0" smtClean="0"/>
          </a:p>
          <a:p>
            <a:r>
              <a:rPr lang="en-US" sz="2000" dirty="0" smtClean="0"/>
              <a:t>     Anterior: lateral third of clavicle</a:t>
            </a:r>
            <a:endParaRPr lang="en-US" sz="2000" dirty="0"/>
          </a:p>
          <a:p>
            <a:r>
              <a:rPr lang="en-US" sz="2000" dirty="0" smtClean="0"/>
              <a:t>     Middle: acromion process of scapula</a:t>
            </a:r>
          </a:p>
          <a:p>
            <a:r>
              <a:rPr lang="en-US" sz="2000" dirty="0" smtClean="0"/>
              <a:t>     Posterior: spine of scapula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Insertion: </a:t>
            </a:r>
            <a:endParaRPr lang="en-US" sz="2000" dirty="0" smtClean="0"/>
          </a:p>
          <a:p>
            <a:r>
              <a:rPr lang="en-US" sz="2000" dirty="0" smtClean="0"/>
              <a:t>     Deltoid tuberosity of </a:t>
            </a:r>
            <a:r>
              <a:rPr lang="en-US" sz="2000" dirty="0" err="1" smtClean="0"/>
              <a:t>humerus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Actions: </a:t>
            </a:r>
            <a:endParaRPr lang="en-US" sz="2000" dirty="0" smtClean="0"/>
          </a:p>
          <a:p>
            <a:r>
              <a:rPr lang="en-US" sz="2000" dirty="0" smtClean="0"/>
              <a:t>     All fibers: Shoulder abduction</a:t>
            </a:r>
          </a:p>
          <a:p>
            <a:r>
              <a:rPr lang="en-US" sz="2000" dirty="0" smtClean="0"/>
              <a:t>     Anterior: </a:t>
            </a:r>
          </a:p>
          <a:p>
            <a:pPr lvl="1"/>
            <a:r>
              <a:rPr lang="en-US" sz="2000" dirty="0" smtClean="0"/>
              <a:t>   Shoulder horizontal adduction</a:t>
            </a:r>
          </a:p>
          <a:p>
            <a:pPr lvl="1"/>
            <a:r>
              <a:rPr lang="en-US" sz="2000" dirty="0" smtClean="0"/>
              <a:t>   Shoulder flexion</a:t>
            </a:r>
          </a:p>
          <a:p>
            <a:pPr lvl="1"/>
            <a:r>
              <a:rPr lang="en-US" sz="2000" dirty="0" smtClean="0"/>
              <a:t>   Shoulder medial rotation</a:t>
            </a:r>
          </a:p>
          <a:p>
            <a:r>
              <a:rPr lang="en-US" sz="2000" dirty="0" smtClean="0"/>
              <a:t>     </a:t>
            </a:r>
            <a:r>
              <a:rPr lang="en-US" sz="2000" b="1" dirty="0" smtClean="0"/>
              <a:t>Posterior:</a:t>
            </a:r>
          </a:p>
          <a:p>
            <a:pPr lvl="1"/>
            <a:r>
              <a:rPr lang="en-US" sz="2000" b="1" dirty="0" smtClean="0"/>
              <a:t>   Shoulder horizontal abduction</a:t>
            </a:r>
          </a:p>
          <a:p>
            <a:pPr lvl="1"/>
            <a:r>
              <a:rPr lang="en-US" sz="2000" b="1" dirty="0" smtClean="0"/>
              <a:t>   Shoulder extension</a:t>
            </a:r>
          </a:p>
          <a:p>
            <a:pPr lvl="1"/>
            <a:r>
              <a:rPr lang="en-US" sz="2000" b="1" dirty="0" smtClean="0"/>
              <a:t>   Shoulder lateral rotation</a:t>
            </a:r>
            <a:endParaRPr lang="en-US" sz="2000" b="1" dirty="0"/>
          </a:p>
        </p:txBody>
      </p:sp>
      <p:pic>
        <p:nvPicPr>
          <p:cNvPr id="3" name="Picture 2" descr="021027b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2550" t="22383" r="32982" b="57617"/>
          <a:stretch>
            <a:fillRect/>
          </a:stretch>
        </p:blipFill>
        <p:spPr bwMode="auto">
          <a:xfrm>
            <a:off x="5875247" y="2514600"/>
            <a:ext cx="2735353" cy="191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02102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9202" t="44451" r="36798" b="15876"/>
          <a:stretch/>
        </p:blipFill>
        <p:spPr bwMode="auto">
          <a:xfrm>
            <a:off x="4724400" y="152400"/>
            <a:ext cx="1844494" cy="230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0210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5453" t="356" r="9348" b="59164"/>
          <a:stretch>
            <a:fillRect/>
          </a:stretch>
        </p:blipFill>
        <p:spPr bwMode="auto">
          <a:xfrm>
            <a:off x="4769474" y="4473869"/>
            <a:ext cx="1731125" cy="230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05255" y="6488668"/>
            <a:ext cx="161454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Lateral rotation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1295400"/>
            <a:ext cx="1172116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Horizontal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abduction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8600" y="2949343"/>
            <a:ext cx="110799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Extension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860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21057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6666"/>
          <a:stretch/>
        </p:blipFill>
        <p:spPr bwMode="auto">
          <a:xfrm>
            <a:off x="4876800" y="990600"/>
            <a:ext cx="3657600" cy="464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304800"/>
            <a:ext cx="50292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err="1" smtClean="0"/>
              <a:t>Pectoralis</a:t>
            </a:r>
            <a:r>
              <a:rPr lang="en-US" sz="3200" u="sng" dirty="0" smtClean="0"/>
              <a:t> Major</a:t>
            </a:r>
            <a:endParaRPr lang="en-US" sz="3200" u="sng" dirty="0"/>
          </a:p>
          <a:p>
            <a:endParaRPr lang="en-US" sz="2000" dirty="0"/>
          </a:p>
          <a:p>
            <a:r>
              <a:rPr lang="en-US" sz="2000" dirty="0"/>
              <a:t>Origin: </a:t>
            </a:r>
            <a:endParaRPr lang="en-US" sz="2000" dirty="0" smtClean="0"/>
          </a:p>
          <a:p>
            <a:r>
              <a:rPr lang="en-US" sz="2000" dirty="0" smtClean="0"/>
              <a:t>     </a:t>
            </a:r>
            <a:r>
              <a:rPr lang="en-US" sz="2000" dirty="0" err="1" smtClean="0"/>
              <a:t>Clavicular</a:t>
            </a:r>
            <a:r>
              <a:rPr lang="en-US" sz="2000" dirty="0" smtClean="0"/>
              <a:t> head: </a:t>
            </a:r>
          </a:p>
          <a:p>
            <a:pPr lvl="1"/>
            <a:r>
              <a:rPr lang="en-US" sz="2000" dirty="0" smtClean="0"/>
              <a:t>   Medial half of clavicle</a:t>
            </a:r>
            <a:endParaRPr lang="en-US" sz="2000" dirty="0"/>
          </a:p>
          <a:p>
            <a:r>
              <a:rPr lang="en-US" sz="2000" dirty="0" smtClean="0"/>
              <a:t>     </a:t>
            </a:r>
            <a:r>
              <a:rPr lang="en-US" sz="2000" dirty="0" err="1" smtClean="0"/>
              <a:t>Sternocostal</a:t>
            </a:r>
            <a:r>
              <a:rPr lang="en-US" sz="2000" dirty="0" smtClean="0"/>
              <a:t> head: </a:t>
            </a:r>
          </a:p>
          <a:p>
            <a:pPr lvl="1"/>
            <a:r>
              <a:rPr lang="en-US" sz="2000" dirty="0" smtClean="0"/>
              <a:t>   Sternum and cartilages of 1-6 ribs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Insertion</a:t>
            </a:r>
            <a:r>
              <a:rPr lang="en-US" sz="2000" dirty="0"/>
              <a:t>: </a:t>
            </a:r>
            <a:endParaRPr lang="en-US" sz="2000" dirty="0" smtClean="0"/>
          </a:p>
          <a:p>
            <a:r>
              <a:rPr lang="en-US" sz="2000" dirty="0" smtClean="0"/>
              <a:t>     Crest of the greater tubercle of </a:t>
            </a:r>
            <a:r>
              <a:rPr lang="en-US" sz="2000" dirty="0" err="1" smtClean="0"/>
              <a:t>humerus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Actions: </a:t>
            </a:r>
            <a:endParaRPr lang="en-US" sz="2000" dirty="0" smtClean="0"/>
          </a:p>
          <a:p>
            <a:r>
              <a:rPr lang="en-US" sz="2000" dirty="0" smtClean="0"/>
              <a:t>     All fibers:</a:t>
            </a:r>
          </a:p>
          <a:p>
            <a:pPr lvl="1"/>
            <a:r>
              <a:rPr lang="en-US" sz="2000" dirty="0" smtClean="0"/>
              <a:t>   Shoulder adduction</a:t>
            </a:r>
          </a:p>
          <a:p>
            <a:pPr lvl="1"/>
            <a:r>
              <a:rPr lang="en-US" sz="2000" dirty="0" smtClean="0"/>
              <a:t>   Shoulder medial rotation</a:t>
            </a:r>
          </a:p>
          <a:p>
            <a:r>
              <a:rPr lang="en-US" sz="2000" dirty="0" smtClean="0"/>
              <a:t>     Upper fibers:</a:t>
            </a:r>
          </a:p>
          <a:p>
            <a:pPr lvl="1"/>
            <a:r>
              <a:rPr lang="en-US" sz="2000" dirty="0" smtClean="0"/>
              <a:t>   Shoulder horizontal adduction</a:t>
            </a:r>
          </a:p>
          <a:p>
            <a:pPr lvl="1"/>
            <a:r>
              <a:rPr lang="en-US" sz="2000" dirty="0" smtClean="0"/>
              <a:t>   Shoulder flexion</a:t>
            </a:r>
          </a:p>
          <a:p>
            <a:r>
              <a:rPr lang="en-US" sz="2000" dirty="0" smtClean="0"/>
              <a:t>     Lower fibers:</a:t>
            </a:r>
          </a:p>
          <a:p>
            <a:pPr lvl="1"/>
            <a:r>
              <a:rPr lang="en-US" sz="2000" dirty="0" smtClean="0"/>
              <a:t>   Shoulder extension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047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50292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err="1" smtClean="0"/>
              <a:t>Pectoralis</a:t>
            </a:r>
            <a:r>
              <a:rPr lang="en-US" sz="3200" u="sng" dirty="0" smtClean="0"/>
              <a:t> Major</a:t>
            </a:r>
            <a:endParaRPr lang="en-US" sz="3200" u="sng" dirty="0"/>
          </a:p>
          <a:p>
            <a:endParaRPr lang="en-US" sz="2000" dirty="0"/>
          </a:p>
          <a:p>
            <a:r>
              <a:rPr lang="en-US" sz="2000" dirty="0"/>
              <a:t>Origin: </a:t>
            </a:r>
            <a:endParaRPr lang="en-US" sz="2000" dirty="0" smtClean="0"/>
          </a:p>
          <a:p>
            <a:r>
              <a:rPr lang="en-US" sz="2000" dirty="0" smtClean="0"/>
              <a:t>     </a:t>
            </a:r>
            <a:r>
              <a:rPr lang="en-US" sz="2000" dirty="0" err="1" smtClean="0"/>
              <a:t>Clavicular</a:t>
            </a:r>
            <a:r>
              <a:rPr lang="en-US" sz="2000" dirty="0" smtClean="0"/>
              <a:t> head: </a:t>
            </a:r>
          </a:p>
          <a:p>
            <a:pPr lvl="1"/>
            <a:r>
              <a:rPr lang="en-US" sz="2000" dirty="0" smtClean="0"/>
              <a:t>   Medial half of clavicle</a:t>
            </a:r>
            <a:endParaRPr lang="en-US" sz="2000" dirty="0"/>
          </a:p>
          <a:p>
            <a:r>
              <a:rPr lang="en-US" sz="2000" dirty="0" smtClean="0"/>
              <a:t>     </a:t>
            </a:r>
            <a:r>
              <a:rPr lang="en-US" sz="2000" dirty="0" err="1" smtClean="0"/>
              <a:t>Sternocostal</a:t>
            </a:r>
            <a:r>
              <a:rPr lang="en-US" sz="2000" dirty="0" smtClean="0"/>
              <a:t> head: </a:t>
            </a:r>
          </a:p>
          <a:p>
            <a:pPr lvl="1"/>
            <a:r>
              <a:rPr lang="en-US" sz="2000" dirty="0" smtClean="0"/>
              <a:t>   Sternum and cartilages of 1-6 ribs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Insertion</a:t>
            </a:r>
            <a:r>
              <a:rPr lang="en-US" sz="2000" dirty="0"/>
              <a:t>: </a:t>
            </a:r>
            <a:endParaRPr lang="en-US" sz="2000" dirty="0" smtClean="0"/>
          </a:p>
          <a:p>
            <a:r>
              <a:rPr lang="en-US" sz="2000" dirty="0" smtClean="0"/>
              <a:t>     Crest of the greater tubercle of </a:t>
            </a:r>
            <a:r>
              <a:rPr lang="en-US" sz="2000" dirty="0" err="1" smtClean="0"/>
              <a:t>humerus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Actions: </a:t>
            </a:r>
            <a:endParaRPr lang="en-US" sz="2000" dirty="0" smtClean="0"/>
          </a:p>
          <a:p>
            <a:r>
              <a:rPr lang="en-US" sz="2000" dirty="0" smtClean="0"/>
              <a:t>     </a:t>
            </a:r>
            <a:r>
              <a:rPr lang="en-US" sz="2000" b="1" dirty="0" smtClean="0"/>
              <a:t>All fibers:</a:t>
            </a:r>
          </a:p>
          <a:p>
            <a:pPr lvl="1"/>
            <a:r>
              <a:rPr lang="en-US" sz="2000" b="1" dirty="0" smtClean="0"/>
              <a:t>   Shoulder adduction</a:t>
            </a:r>
          </a:p>
          <a:p>
            <a:pPr lvl="1"/>
            <a:r>
              <a:rPr lang="en-US" sz="2000" b="1" dirty="0" smtClean="0"/>
              <a:t>   Shoulder medial rotation</a:t>
            </a:r>
          </a:p>
          <a:p>
            <a:r>
              <a:rPr lang="en-US" sz="2000" dirty="0" smtClean="0"/>
              <a:t>     Upper fibers:</a:t>
            </a:r>
          </a:p>
          <a:p>
            <a:pPr lvl="1"/>
            <a:r>
              <a:rPr lang="en-US" sz="2000" dirty="0" smtClean="0"/>
              <a:t>   Shoulder horizontal adduction</a:t>
            </a:r>
          </a:p>
          <a:p>
            <a:pPr lvl="1"/>
            <a:r>
              <a:rPr lang="en-US" sz="2000" dirty="0" smtClean="0"/>
              <a:t>   Shoulder flexion</a:t>
            </a:r>
          </a:p>
          <a:p>
            <a:r>
              <a:rPr lang="en-US" sz="2000" dirty="0" smtClean="0"/>
              <a:t>     Lower fibers:</a:t>
            </a:r>
          </a:p>
          <a:p>
            <a:pPr lvl="1"/>
            <a:r>
              <a:rPr lang="en-US" sz="2000" dirty="0" smtClean="0"/>
              <a:t>   Shoulder extension</a:t>
            </a:r>
          </a:p>
        </p:txBody>
      </p:sp>
      <p:pic>
        <p:nvPicPr>
          <p:cNvPr id="5" name="Picture 4" descr="02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2" t="44711" r="61601" b="15617"/>
          <a:stretch>
            <a:fillRect/>
          </a:stretch>
        </p:blipFill>
        <p:spPr bwMode="auto">
          <a:xfrm>
            <a:off x="5105400" y="241872"/>
            <a:ext cx="3505200" cy="273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0210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5453" t="356" r="9348" b="59164"/>
          <a:stretch>
            <a:fillRect/>
          </a:stretch>
        </p:blipFill>
        <p:spPr bwMode="auto">
          <a:xfrm>
            <a:off x="5486400" y="3161498"/>
            <a:ext cx="2486880" cy="331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756108" y="2373868"/>
            <a:ext cx="1159292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0076" y="6031468"/>
            <a:ext cx="161454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Medial rotation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28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50292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err="1" smtClean="0"/>
              <a:t>Pectoralis</a:t>
            </a:r>
            <a:r>
              <a:rPr lang="en-US" sz="3200" u="sng" dirty="0" smtClean="0"/>
              <a:t> Major</a:t>
            </a:r>
            <a:endParaRPr lang="en-US" sz="3200" u="sng" dirty="0"/>
          </a:p>
          <a:p>
            <a:endParaRPr lang="en-US" sz="2000" dirty="0"/>
          </a:p>
          <a:p>
            <a:r>
              <a:rPr lang="en-US" sz="2000" dirty="0"/>
              <a:t>Origin: </a:t>
            </a:r>
            <a:endParaRPr lang="en-US" sz="2000" dirty="0" smtClean="0"/>
          </a:p>
          <a:p>
            <a:r>
              <a:rPr lang="en-US" sz="2000" dirty="0" smtClean="0"/>
              <a:t>     </a:t>
            </a:r>
            <a:r>
              <a:rPr lang="en-US" sz="2000" dirty="0" err="1" smtClean="0"/>
              <a:t>Clavicular</a:t>
            </a:r>
            <a:r>
              <a:rPr lang="en-US" sz="2000" dirty="0" smtClean="0"/>
              <a:t> head: </a:t>
            </a:r>
          </a:p>
          <a:p>
            <a:pPr lvl="1"/>
            <a:r>
              <a:rPr lang="en-US" sz="2000" dirty="0" smtClean="0"/>
              <a:t>   Medial half of clavicle</a:t>
            </a:r>
            <a:endParaRPr lang="en-US" sz="2000" dirty="0"/>
          </a:p>
          <a:p>
            <a:r>
              <a:rPr lang="en-US" sz="2000" dirty="0" smtClean="0"/>
              <a:t>     </a:t>
            </a:r>
            <a:r>
              <a:rPr lang="en-US" sz="2000" dirty="0" err="1" smtClean="0"/>
              <a:t>Sternocostal</a:t>
            </a:r>
            <a:r>
              <a:rPr lang="en-US" sz="2000" dirty="0" smtClean="0"/>
              <a:t> head: </a:t>
            </a:r>
          </a:p>
          <a:p>
            <a:pPr lvl="1"/>
            <a:r>
              <a:rPr lang="en-US" sz="2000" dirty="0" smtClean="0"/>
              <a:t>   Sternum and cartilages of 1-6 ribs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Insertion</a:t>
            </a:r>
            <a:r>
              <a:rPr lang="en-US" sz="2000" dirty="0"/>
              <a:t>: </a:t>
            </a:r>
            <a:endParaRPr lang="en-US" sz="2000" dirty="0" smtClean="0"/>
          </a:p>
          <a:p>
            <a:r>
              <a:rPr lang="en-US" sz="2000" dirty="0" smtClean="0"/>
              <a:t>     Crest of the greater tubercle of </a:t>
            </a:r>
            <a:r>
              <a:rPr lang="en-US" sz="2000" dirty="0" err="1" smtClean="0"/>
              <a:t>humerus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Actions: </a:t>
            </a:r>
            <a:endParaRPr lang="en-US" sz="2000" dirty="0" smtClean="0"/>
          </a:p>
          <a:p>
            <a:r>
              <a:rPr lang="en-US" sz="2000" dirty="0" smtClean="0"/>
              <a:t>     All fibers:</a:t>
            </a:r>
          </a:p>
          <a:p>
            <a:pPr lvl="1"/>
            <a:r>
              <a:rPr lang="en-US" sz="2000" dirty="0" smtClean="0"/>
              <a:t>   Shoulder adduction</a:t>
            </a:r>
          </a:p>
          <a:p>
            <a:pPr lvl="1"/>
            <a:r>
              <a:rPr lang="en-US" sz="2000" dirty="0" smtClean="0"/>
              <a:t>   Shoulder medial rotation</a:t>
            </a:r>
          </a:p>
          <a:p>
            <a:r>
              <a:rPr lang="en-US" sz="2000" dirty="0" smtClean="0"/>
              <a:t>     </a:t>
            </a:r>
            <a:r>
              <a:rPr lang="en-US" sz="2000" b="1" dirty="0" smtClean="0"/>
              <a:t>Upper fibers:</a:t>
            </a:r>
          </a:p>
          <a:p>
            <a:pPr lvl="1"/>
            <a:r>
              <a:rPr lang="en-US" sz="2000" b="1" dirty="0" smtClean="0"/>
              <a:t>   Shoulder horizontal adduction</a:t>
            </a:r>
          </a:p>
          <a:p>
            <a:pPr lvl="1"/>
            <a:r>
              <a:rPr lang="en-US" sz="2000" b="1" dirty="0" smtClean="0"/>
              <a:t>   Shoulder flexion</a:t>
            </a:r>
          </a:p>
          <a:p>
            <a:r>
              <a:rPr lang="en-US" sz="2000" dirty="0" smtClean="0"/>
              <a:t>     Lower fibers:</a:t>
            </a:r>
          </a:p>
          <a:p>
            <a:pPr lvl="1"/>
            <a:r>
              <a:rPr lang="en-US" sz="2000" dirty="0" smtClean="0"/>
              <a:t>   Shoulder extension</a:t>
            </a:r>
          </a:p>
        </p:txBody>
      </p:sp>
      <p:pic>
        <p:nvPicPr>
          <p:cNvPr id="4" name="Picture 3" descr="021027b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2550" t="22383" r="32982" b="57617"/>
          <a:stretch>
            <a:fillRect/>
          </a:stretch>
        </p:blipFill>
        <p:spPr bwMode="auto">
          <a:xfrm>
            <a:off x="4572000" y="3870893"/>
            <a:ext cx="3505200" cy="245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02102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9202" t="44451" r="36798" b="15876"/>
          <a:stretch/>
        </p:blipFill>
        <p:spPr bwMode="auto">
          <a:xfrm>
            <a:off x="5410200" y="304800"/>
            <a:ext cx="25908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7400" y="1981200"/>
            <a:ext cx="1172116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Horizontal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adduction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0213" y="4419600"/>
            <a:ext cx="889987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Flexion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664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2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2" t="44711" r="61601" b="15617"/>
          <a:stretch>
            <a:fillRect/>
          </a:stretch>
        </p:blipFill>
        <p:spPr bwMode="auto">
          <a:xfrm>
            <a:off x="4267200" y="3048000"/>
            <a:ext cx="351054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304800"/>
            <a:ext cx="444817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/>
              <a:t>Supraspinatus</a:t>
            </a:r>
            <a:endParaRPr lang="en-US" sz="3200" u="sng" dirty="0"/>
          </a:p>
          <a:p>
            <a:endParaRPr lang="en-US" sz="2000" dirty="0"/>
          </a:p>
          <a:p>
            <a:r>
              <a:rPr lang="en-US" sz="2000" dirty="0"/>
              <a:t>Origin: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err="1" smtClean="0"/>
              <a:t>Supraspinous</a:t>
            </a:r>
            <a:r>
              <a:rPr lang="en-US" sz="2000" dirty="0" smtClean="0"/>
              <a:t> fossa of the scapula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Insertion: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Greater tubercle of the </a:t>
            </a:r>
            <a:r>
              <a:rPr lang="en-US" sz="2000" dirty="0" err="1" smtClean="0"/>
              <a:t>humerus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(superior facet)</a:t>
            </a:r>
          </a:p>
          <a:p>
            <a:endParaRPr lang="en-US" sz="2000" dirty="0"/>
          </a:p>
          <a:p>
            <a:r>
              <a:rPr lang="en-US" sz="2000" dirty="0"/>
              <a:t>Actions: </a:t>
            </a:r>
            <a:endParaRPr lang="en-US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Shoulder AB </a:t>
            </a:r>
            <a:r>
              <a:rPr lang="en-US" sz="2000" dirty="0" err="1" smtClean="0"/>
              <a:t>duction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945608" y="3124200"/>
            <a:ext cx="136553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AB </a:t>
            </a:r>
            <a:r>
              <a:rPr lang="en-US" dirty="0" err="1" smtClean="0">
                <a:solidFill>
                  <a:schemeClr val="bg1"/>
                </a:solidFill>
              </a:rPr>
              <a:t>duction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500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50292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err="1" smtClean="0"/>
              <a:t>Pectoralis</a:t>
            </a:r>
            <a:r>
              <a:rPr lang="en-US" sz="3200" u="sng" dirty="0" smtClean="0"/>
              <a:t> Major</a:t>
            </a:r>
            <a:endParaRPr lang="en-US" sz="3200" u="sng" dirty="0"/>
          </a:p>
          <a:p>
            <a:endParaRPr lang="en-US" sz="2000" dirty="0"/>
          </a:p>
          <a:p>
            <a:r>
              <a:rPr lang="en-US" sz="2000" dirty="0"/>
              <a:t>Origin: </a:t>
            </a:r>
            <a:endParaRPr lang="en-US" sz="2000" dirty="0" smtClean="0"/>
          </a:p>
          <a:p>
            <a:r>
              <a:rPr lang="en-US" sz="2000" dirty="0" smtClean="0"/>
              <a:t>     </a:t>
            </a:r>
            <a:r>
              <a:rPr lang="en-US" sz="2000" dirty="0" err="1" smtClean="0"/>
              <a:t>Clavicular</a:t>
            </a:r>
            <a:r>
              <a:rPr lang="en-US" sz="2000" dirty="0" smtClean="0"/>
              <a:t> head: </a:t>
            </a:r>
          </a:p>
          <a:p>
            <a:pPr lvl="1"/>
            <a:r>
              <a:rPr lang="en-US" sz="2000" dirty="0" smtClean="0"/>
              <a:t>   Medial half of clavicle</a:t>
            </a:r>
            <a:endParaRPr lang="en-US" sz="2000" dirty="0"/>
          </a:p>
          <a:p>
            <a:r>
              <a:rPr lang="en-US" sz="2000" dirty="0" smtClean="0"/>
              <a:t>     </a:t>
            </a:r>
            <a:r>
              <a:rPr lang="en-US" sz="2000" dirty="0" err="1" smtClean="0"/>
              <a:t>Sternocostal</a:t>
            </a:r>
            <a:r>
              <a:rPr lang="en-US" sz="2000" dirty="0" smtClean="0"/>
              <a:t> head: </a:t>
            </a:r>
          </a:p>
          <a:p>
            <a:pPr lvl="1"/>
            <a:r>
              <a:rPr lang="en-US" sz="2000" dirty="0" smtClean="0"/>
              <a:t>   Sternum and cartilages of 1-6 ribs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Insertion</a:t>
            </a:r>
            <a:r>
              <a:rPr lang="en-US" sz="2000" dirty="0"/>
              <a:t>: </a:t>
            </a:r>
            <a:endParaRPr lang="en-US" sz="2000" dirty="0" smtClean="0"/>
          </a:p>
          <a:p>
            <a:r>
              <a:rPr lang="en-US" sz="2000" dirty="0" smtClean="0"/>
              <a:t>     Crest of the greater tubercle of </a:t>
            </a:r>
            <a:r>
              <a:rPr lang="en-US" sz="2000" dirty="0" err="1" smtClean="0"/>
              <a:t>humerus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Actions: </a:t>
            </a:r>
            <a:endParaRPr lang="en-US" sz="2000" dirty="0" smtClean="0"/>
          </a:p>
          <a:p>
            <a:r>
              <a:rPr lang="en-US" sz="2000" dirty="0" smtClean="0"/>
              <a:t>     All fibers:</a:t>
            </a:r>
          </a:p>
          <a:p>
            <a:pPr lvl="1"/>
            <a:r>
              <a:rPr lang="en-US" sz="2000" dirty="0" smtClean="0"/>
              <a:t>   Shoulder adduction</a:t>
            </a:r>
          </a:p>
          <a:p>
            <a:pPr lvl="1"/>
            <a:r>
              <a:rPr lang="en-US" sz="2000" dirty="0" smtClean="0"/>
              <a:t>   Shoulder medial rotation</a:t>
            </a:r>
          </a:p>
          <a:p>
            <a:r>
              <a:rPr lang="en-US" sz="2000" dirty="0" smtClean="0"/>
              <a:t>     Upper fibers:</a:t>
            </a:r>
          </a:p>
          <a:p>
            <a:pPr lvl="1"/>
            <a:r>
              <a:rPr lang="en-US" sz="2000" dirty="0" smtClean="0"/>
              <a:t>   Shoulder horizontal adduction</a:t>
            </a:r>
          </a:p>
          <a:p>
            <a:pPr lvl="1"/>
            <a:r>
              <a:rPr lang="en-US" sz="2000" dirty="0" smtClean="0"/>
              <a:t>   Shoulder flexion</a:t>
            </a:r>
          </a:p>
          <a:p>
            <a:r>
              <a:rPr lang="en-US" sz="2000" b="1" dirty="0" smtClean="0"/>
              <a:t>     Lower fibers:</a:t>
            </a:r>
          </a:p>
          <a:p>
            <a:pPr lvl="1"/>
            <a:r>
              <a:rPr lang="en-US" sz="2000" b="1" dirty="0" smtClean="0"/>
              <a:t>   Shoulder extension</a:t>
            </a:r>
          </a:p>
        </p:txBody>
      </p:sp>
      <p:pic>
        <p:nvPicPr>
          <p:cNvPr id="4" name="Picture 3" descr="021027b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2550" t="22383" r="32982" b="57617"/>
          <a:stretch>
            <a:fillRect/>
          </a:stretch>
        </p:blipFill>
        <p:spPr bwMode="auto">
          <a:xfrm>
            <a:off x="4572000" y="3870893"/>
            <a:ext cx="3505200" cy="245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10400" y="4419600"/>
            <a:ext cx="110799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Extension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07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1060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522" b="6621"/>
          <a:stretch/>
        </p:blipFill>
        <p:spPr bwMode="auto">
          <a:xfrm>
            <a:off x="5491162" y="457200"/>
            <a:ext cx="350043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304800"/>
            <a:ext cx="55626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/>
              <a:t>Biceps </a:t>
            </a:r>
            <a:r>
              <a:rPr lang="en-US" sz="3200" u="sng" dirty="0" err="1" smtClean="0"/>
              <a:t>Brachii</a:t>
            </a:r>
            <a:endParaRPr lang="en-US" sz="3200" u="sng" dirty="0"/>
          </a:p>
          <a:p>
            <a:endParaRPr lang="en-US" sz="2000" dirty="0"/>
          </a:p>
          <a:p>
            <a:r>
              <a:rPr lang="en-US" sz="2000" dirty="0"/>
              <a:t>Origin: </a:t>
            </a:r>
            <a:endParaRPr lang="en-US" sz="2000" dirty="0" smtClean="0"/>
          </a:p>
          <a:p>
            <a:r>
              <a:rPr lang="en-US" sz="2000" dirty="0" smtClean="0"/>
              <a:t>     </a:t>
            </a:r>
            <a:r>
              <a:rPr lang="en-US" sz="2000" dirty="0"/>
              <a:t> Short head: coracoid process of the </a:t>
            </a:r>
            <a:r>
              <a:rPr lang="en-US" sz="2000" dirty="0" smtClean="0"/>
              <a:t>scapula</a:t>
            </a:r>
          </a:p>
          <a:p>
            <a:r>
              <a:rPr lang="en-US" sz="2000" dirty="0" smtClean="0"/>
              <a:t>      Long head: </a:t>
            </a:r>
            <a:r>
              <a:rPr lang="en-US" sz="2000" dirty="0" err="1" smtClean="0"/>
              <a:t>supraglenoid</a:t>
            </a:r>
            <a:r>
              <a:rPr lang="en-US" sz="2000" dirty="0" smtClean="0"/>
              <a:t> tubercle of the scapula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Insertion: </a:t>
            </a:r>
            <a:endParaRPr lang="en-US" sz="2000" dirty="0" smtClean="0"/>
          </a:p>
          <a:p>
            <a:r>
              <a:rPr lang="en-US" sz="2000" dirty="0" smtClean="0"/>
              <a:t>     </a:t>
            </a:r>
            <a:r>
              <a:rPr lang="en-US" sz="2000" dirty="0"/>
              <a:t>T</a:t>
            </a:r>
            <a:r>
              <a:rPr lang="en-US" sz="2000" dirty="0" smtClean="0"/>
              <a:t>uberosity of the radius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 err="1" smtClean="0"/>
              <a:t>Aponeurosis</a:t>
            </a:r>
            <a:r>
              <a:rPr lang="en-US" sz="2000" dirty="0" smtClean="0"/>
              <a:t> of the biceps </a:t>
            </a:r>
            <a:r>
              <a:rPr lang="en-US" sz="2000" dirty="0" err="1" smtClean="0"/>
              <a:t>brachii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Actions: </a:t>
            </a:r>
            <a:endParaRPr lang="en-US" sz="2000" dirty="0" smtClean="0"/>
          </a:p>
          <a:p>
            <a:r>
              <a:rPr lang="en-US" sz="2000" dirty="0" smtClean="0"/>
              <a:t>     Elbow flexion</a:t>
            </a:r>
          </a:p>
          <a:p>
            <a:r>
              <a:rPr lang="en-US" sz="2000" dirty="0" smtClean="0"/>
              <a:t>     Forearm supination</a:t>
            </a:r>
          </a:p>
          <a:p>
            <a:r>
              <a:rPr lang="en-US" sz="2000" dirty="0" smtClean="0"/>
              <a:t>     Shoulder flexion</a:t>
            </a:r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7086600" y="1293019"/>
            <a:ext cx="154781" cy="15478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81800" y="1064419"/>
            <a:ext cx="154781" cy="15478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715000" y="5638800"/>
            <a:ext cx="22860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172200" y="5638800"/>
            <a:ext cx="30480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341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55626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/>
              <a:t>Biceps </a:t>
            </a:r>
            <a:r>
              <a:rPr lang="en-US" sz="3200" u="sng" dirty="0" err="1" smtClean="0"/>
              <a:t>Brachii</a:t>
            </a:r>
            <a:endParaRPr lang="en-US" sz="3200" u="sng" dirty="0"/>
          </a:p>
          <a:p>
            <a:endParaRPr lang="en-US" sz="2000" dirty="0"/>
          </a:p>
          <a:p>
            <a:r>
              <a:rPr lang="en-US" sz="2000" dirty="0"/>
              <a:t>Origin: </a:t>
            </a:r>
            <a:endParaRPr lang="en-US" sz="2000" dirty="0" smtClean="0"/>
          </a:p>
          <a:p>
            <a:r>
              <a:rPr lang="en-US" sz="2000" dirty="0" smtClean="0"/>
              <a:t>     </a:t>
            </a:r>
            <a:r>
              <a:rPr lang="en-US" sz="2000" dirty="0"/>
              <a:t> Short head: coracoid process of the </a:t>
            </a:r>
            <a:r>
              <a:rPr lang="en-US" sz="2000" dirty="0" smtClean="0"/>
              <a:t>scapula</a:t>
            </a:r>
          </a:p>
          <a:p>
            <a:r>
              <a:rPr lang="en-US" sz="2000" dirty="0" smtClean="0"/>
              <a:t>      Long head: </a:t>
            </a:r>
            <a:r>
              <a:rPr lang="en-US" sz="2000" dirty="0" err="1" smtClean="0"/>
              <a:t>supraglenoid</a:t>
            </a:r>
            <a:r>
              <a:rPr lang="en-US" sz="2000" dirty="0" smtClean="0"/>
              <a:t> tubercle of the scapula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Insertion: </a:t>
            </a:r>
            <a:endParaRPr lang="en-US" sz="2000" dirty="0" smtClean="0"/>
          </a:p>
          <a:p>
            <a:r>
              <a:rPr lang="en-US" sz="2000" dirty="0" smtClean="0"/>
              <a:t>     </a:t>
            </a:r>
            <a:r>
              <a:rPr lang="en-US" sz="2000" dirty="0"/>
              <a:t>T</a:t>
            </a:r>
            <a:r>
              <a:rPr lang="en-US" sz="2000" dirty="0" smtClean="0"/>
              <a:t>uberosity of the radius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 err="1" smtClean="0"/>
              <a:t>Aponeurosis</a:t>
            </a:r>
            <a:r>
              <a:rPr lang="en-US" sz="2000" dirty="0" smtClean="0"/>
              <a:t> of the biceps </a:t>
            </a:r>
            <a:r>
              <a:rPr lang="en-US" sz="2000" dirty="0" err="1" smtClean="0"/>
              <a:t>brachii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Actions: </a:t>
            </a:r>
            <a:endParaRPr lang="en-US" sz="2000" dirty="0" smtClean="0"/>
          </a:p>
          <a:p>
            <a:r>
              <a:rPr lang="en-US" sz="2000" dirty="0" smtClean="0"/>
              <a:t>     Elbow flexion</a:t>
            </a:r>
          </a:p>
          <a:p>
            <a:r>
              <a:rPr lang="en-US" sz="2000" dirty="0" smtClean="0"/>
              <a:t>     Forearm supination</a:t>
            </a:r>
          </a:p>
          <a:p>
            <a:r>
              <a:rPr lang="en-US" sz="2000" dirty="0" smtClean="0"/>
              <a:t>     Shoulder flexion</a:t>
            </a:r>
            <a:endParaRPr lang="en-US" sz="2000" dirty="0"/>
          </a:p>
        </p:txBody>
      </p:sp>
      <p:pic>
        <p:nvPicPr>
          <p:cNvPr id="5" name="Picture 4" descr="021027b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2550" t="22383" r="32982" b="57617"/>
          <a:stretch>
            <a:fillRect/>
          </a:stretch>
        </p:blipFill>
        <p:spPr bwMode="auto">
          <a:xfrm>
            <a:off x="5875247" y="304800"/>
            <a:ext cx="2735353" cy="191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87013" y="739543"/>
            <a:ext cx="889987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Flexion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02102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" r="41201" b="9279"/>
          <a:stretch/>
        </p:blipFill>
        <p:spPr bwMode="auto">
          <a:xfrm>
            <a:off x="4572000" y="2833888"/>
            <a:ext cx="2057400" cy="230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43401" y="4507468"/>
            <a:ext cx="1219199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Supination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021027b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" t="-6" r="79316" b="80005"/>
          <a:stretch/>
        </p:blipFill>
        <p:spPr bwMode="auto">
          <a:xfrm>
            <a:off x="6955971" y="4343400"/>
            <a:ext cx="195942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89897" y="5125987"/>
            <a:ext cx="889987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Flexion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067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1063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7235"/>
          <a:stretch/>
        </p:blipFill>
        <p:spPr bwMode="auto">
          <a:xfrm>
            <a:off x="4832050" y="533399"/>
            <a:ext cx="4235750" cy="563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304800"/>
            <a:ext cx="44481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/>
              <a:t>Triceps </a:t>
            </a:r>
            <a:r>
              <a:rPr lang="en-US" sz="3200" u="sng" dirty="0" err="1" smtClean="0"/>
              <a:t>Brachii</a:t>
            </a:r>
            <a:endParaRPr lang="en-US" sz="3200" u="sng" dirty="0"/>
          </a:p>
          <a:p>
            <a:endParaRPr lang="en-US" sz="2000" dirty="0"/>
          </a:p>
          <a:p>
            <a:r>
              <a:rPr lang="en-US" sz="2000" dirty="0"/>
              <a:t>Origin: </a:t>
            </a:r>
            <a:endParaRPr lang="en-US" sz="2000" dirty="0" smtClean="0"/>
          </a:p>
          <a:p>
            <a:r>
              <a:rPr lang="en-US" sz="2000" dirty="0" smtClean="0"/>
              <a:t>     </a:t>
            </a:r>
            <a:r>
              <a:rPr lang="en-US" sz="2000" dirty="0"/>
              <a:t> </a:t>
            </a:r>
            <a:r>
              <a:rPr lang="en-US" sz="2000" dirty="0" smtClean="0"/>
              <a:t>Long head</a:t>
            </a:r>
            <a:r>
              <a:rPr lang="en-US" sz="2000" dirty="0"/>
              <a:t>: </a:t>
            </a:r>
            <a:r>
              <a:rPr lang="en-US" sz="2000" dirty="0" err="1" smtClean="0"/>
              <a:t>infraglenoid</a:t>
            </a:r>
            <a:r>
              <a:rPr lang="en-US" sz="2000" dirty="0" smtClean="0"/>
              <a:t> tubercle of 	the scapula</a:t>
            </a:r>
          </a:p>
          <a:p>
            <a:r>
              <a:rPr lang="en-US" sz="2000" dirty="0" smtClean="0"/>
              <a:t>      Lateral head: upper posterior </a:t>
            </a:r>
            <a:r>
              <a:rPr lang="en-US" sz="2000" dirty="0" err="1" smtClean="0"/>
              <a:t>humerus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Medial head: lower posterior </a:t>
            </a:r>
            <a:r>
              <a:rPr lang="en-US" sz="2000" dirty="0" err="1" smtClean="0"/>
              <a:t>humerus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Insertion: </a:t>
            </a:r>
            <a:endParaRPr lang="en-US" sz="2000" dirty="0" smtClean="0"/>
          </a:p>
          <a:p>
            <a:r>
              <a:rPr lang="en-US" sz="2000" dirty="0" smtClean="0"/>
              <a:t>      Olecranon process of the scapula</a:t>
            </a:r>
          </a:p>
          <a:p>
            <a:endParaRPr lang="en-US" sz="2000" dirty="0"/>
          </a:p>
          <a:p>
            <a:r>
              <a:rPr lang="en-US" sz="2000" dirty="0"/>
              <a:t>Actions: </a:t>
            </a:r>
            <a:endParaRPr lang="en-US" sz="2000" dirty="0" smtClean="0"/>
          </a:p>
          <a:p>
            <a:r>
              <a:rPr lang="en-US" sz="2000" dirty="0" smtClean="0"/>
              <a:t>     Elbow extension</a:t>
            </a:r>
          </a:p>
          <a:p>
            <a:r>
              <a:rPr lang="en-US" sz="2000" dirty="0" smtClean="0"/>
              <a:t>     Shoulder extension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Shoulder adduction</a:t>
            </a:r>
            <a:endParaRPr lang="en-US" sz="2000" dirty="0"/>
          </a:p>
        </p:txBody>
      </p:sp>
      <p:sp>
        <p:nvSpPr>
          <p:cNvPr id="4" name="Oval 3"/>
          <p:cNvSpPr/>
          <p:nvPr/>
        </p:nvSpPr>
        <p:spPr>
          <a:xfrm>
            <a:off x="7848600" y="1600200"/>
            <a:ext cx="154781" cy="15478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458200" y="4417219"/>
            <a:ext cx="154781" cy="15478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021005"/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7589" r="-486" b="5715"/>
          <a:stretch/>
        </p:blipFill>
        <p:spPr bwMode="auto">
          <a:xfrm>
            <a:off x="3962400" y="3733800"/>
            <a:ext cx="1884145" cy="282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5181600" y="4417219"/>
            <a:ext cx="0" cy="61198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05400" y="5255419"/>
            <a:ext cx="0" cy="61198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922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2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2" t="44711" r="61601" b="15617"/>
          <a:stretch>
            <a:fillRect/>
          </a:stretch>
        </p:blipFill>
        <p:spPr bwMode="auto">
          <a:xfrm>
            <a:off x="6248400" y="4654313"/>
            <a:ext cx="2722602" cy="21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304800"/>
            <a:ext cx="44481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/>
              <a:t>Triceps </a:t>
            </a:r>
            <a:r>
              <a:rPr lang="en-US" sz="3200" u="sng" dirty="0" err="1" smtClean="0"/>
              <a:t>Brachii</a:t>
            </a:r>
            <a:endParaRPr lang="en-US" sz="3200" u="sng" dirty="0"/>
          </a:p>
          <a:p>
            <a:endParaRPr lang="en-US" sz="2000" dirty="0"/>
          </a:p>
          <a:p>
            <a:r>
              <a:rPr lang="en-US" sz="2000" dirty="0"/>
              <a:t>Origin: </a:t>
            </a:r>
            <a:endParaRPr lang="en-US" sz="2000" dirty="0" smtClean="0"/>
          </a:p>
          <a:p>
            <a:r>
              <a:rPr lang="en-US" sz="2000" dirty="0" smtClean="0"/>
              <a:t>     </a:t>
            </a:r>
            <a:r>
              <a:rPr lang="en-US" sz="2000" dirty="0"/>
              <a:t> </a:t>
            </a:r>
            <a:r>
              <a:rPr lang="en-US" sz="2000" dirty="0" smtClean="0"/>
              <a:t>Long head</a:t>
            </a:r>
            <a:r>
              <a:rPr lang="en-US" sz="2000" dirty="0"/>
              <a:t>: </a:t>
            </a:r>
            <a:r>
              <a:rPr lang="en-US" sz="2000" dirty="0" err="1" smtClean="0"/>
              <a:t>infraglenoid</a:t>
            </a:r>
            <a:r>
              <a:rPr lang="en-US" sz="2000" dirty="0" smtClean="0"/>
              <a:t> tubercle of 	the scapula</a:t>
            </a:r>
          </a:p>
          <a:p>
            <a:r>
              <a:rPr lang="en-US" sz="2000" dirty="0" smtClean="0"/>
              <a:t>      Lateral head: upper posterior </a:t>
            </a:r>
            <a:r>
              <a:rPr lang="en-US" sz="2000" dirty="0" err="1" smtClean="0"/>
              <a:t>humerus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Medial head: lower posterior </a:t>
            </a:r>
            <a:r>
              <a:rPr lang="en-US" sz="2000" dirty="0" err="1" smtClean="0"/>
              <a:t>humerus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Insertion: </a:t>
            </a:r>
            <a:endParaRPr lang="en-US" sz="2000" dirty="0" smtClean="0"/>
          </a:p>
          <a:p>
            <a:r>
              <a:rPr lang="en-US" sz="2000" dirty="0" smtClean="0"/>
              <a:t>      Olecranon process of the scapula</a:t>
            </a:r>
          </a:p>
          <a:p>
            <a:endParaRPr lang="en-US" sz="2000" dirty="0"/>
          </a:p>
          <a:p>
            <a:r>
              <a:rPr lang="en-US" sz="2000" dirty="0"/>
              <a:t>Actions: </a:t>
            </a:r>
            <a:endParaRPr lang="en-US" sz="2000" dirty="0" smtClean="0"/>
          </a:p>
          <a:p>
            <a:r>
              <a:rPr lang="en-US" sz="2000" dirty="0" smtClean="0"/>
              <a:t>     Elbow extension</a:t>
            </a:r>
          </a:p>
          <a:p>
            <a:r>
              <a:rPr lang="en-US" sz="2000" dirty="0" smtClean="0"/>
              <a:t>     Shoulder extension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Shoulder adduction</a:t>
            </a:r>
            <a:endParaRPr lang="en-US" sz="2000" dirty="0"/>
          </a:p>
        </p:txBody>
      </p:sp>
      <p:pic>
        <p:nvPicPr>
          <p:cNvPr id="4" name="Picture 3" descr="021027b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2550" t="22383" r="32982" b="57617"/>
          <a:stretch>
            <a:fillRect/>
          </a:stretch>
        </p:blipFill>
        <p:spPr bwMode="auto">
          <a:xfrm>
            <a:off x="4648200" y="2438400"/>
            <a:ext cx="304791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0" y="2971800"/>
            <a:ext cx="110799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Extension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3767" y="6172200"/>
            <a:ext cx="1219199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Adduction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021027b"/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" t="-6" r="79316" b="80005"/>
          <a:stretch/>
        </p:blipFill>
        <p:spPr bwMode="auto">
          <a:xfrm>
            <a:off x="6756413" y="76200"/>
            <a:ext cx="195942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913688" y="1992868"/>
            <a:ext cx="110799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Extension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425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444817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err="1" smtClean="0"/>
              <a:t>Infraspinatus</a:t>
            </a:r>
            <a:endParaRPr lang="en-US" sz="3200" u="sng" dirty="0"/>
          </a:p>
          <a:p>
            <a:endParaRPr lang="en-US" sz="2000" dirty="0"/>
          </a:p>
          <a:p>
            <a:r>
              <a:rPr lang="en-US" sz="2000" dirty="0"/>
              <a:t>Origin: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err="1" smtClean="0"/>
              <a:t>Infraspinous</a:t>
            </a:r>
            <a:r>
              <a:rPr lang="en-US" sz="2000" dirty="0" smtClean="0"/>
              <a:t> fossa of the scapula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Insertion: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Greater tubercle of the </a:t>
            </a:r>
            <a:r>
              <a:rPr lang="en-US" sz="2000" dirty="0" err="1" smtClean="0"/>
              <a:t>humerus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(middle facet)</a:t>
            </a:r>
          </a:p>
          <a:p>
            <a:endParaRPr lang="en-US" sz="2000" dirty="0"/>
          </a:p>
          <a:p>
            <a:r>
              <a:rPr lang="en-US" sz="2000" dirty="0"/>
              <a:t>Actions: </a:t>
            </a:r>
            <a:endParaRPr lang="en-US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Shoulder lateral rotation</a:t>
            </a:r>
            <a:endParaRPr lang="en-US" sz="2000" dirty="0"/>
          </a:p>
        </p:txBody>
      </p:sp>
      <p:pic>
        <p:nvPicPr>
          <p:cNvPr id="10" name="Picture 9" descr="021053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3498" r="-799" b="5715"/>
          <a:stretch/>
        </p:blipFill>
        <p:spPr bwMode="auto">
          <a:xfrm>
            <a:off x="4555374" y="762000"/>
            <a:ext cx="3744884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707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444817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err="1" smtClean="0"/>
              <a:t>Infraspinatus</a:t>
            </a:r>
            <a:endParaRPr lang="en-US" sz="3200" u="sng" dirty="0"/>
          </a:p>
          <a:p>
            <a:endParaRPr lang="en-US" sz="2000" dirty="0"/>
          </a:p>
          <a:p>
            <a:r>
              <a:rPr lang="en-US" sz="2000" dirty="0"/>
              <a:t>Origin: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err="1" smtClean="0"/>
              <a:t>Infraspinous</a:t>
            </a:r>
            <a:r>
              <a:rPr lang="en-US" sz="2000" dirty="0" smtClean="0"/>
              <a:t> fossa of the scapula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Insertion: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Greater tubercle of the </a:t>
            </a:r>
            <a:r>
              <a:rPr lang="en-US" sz="2000" dirty="0" err="1" smtClean="0"/>
              <a:t>humerus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(middle facet)</a:t>
            </a:r>
          </a:p>
          <a:p>
            <a:endParaRPr lang="en-US" sz="2000" dirty="0"/>
          </a:p>
          <a:p>
            <a:r>
              <a:rPr lang="en-US" sz="2000" dirty="0"/>
              <a:t>Actions: </a:t>
            </a:r>
            <a:endParaRPr lang="en-US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Shoulder lateral rotation</a:t>
            </a:r>
            <a:endParaRPr lang="en-US" sz="2000" dirty="0"/>
          </a:p>
        </p:txBody>
      </p:sp>
      <p:pic>
        <p:nvPicPr>
          <p:cNvPr id="5" name="Picture 6" descr="021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5453" t="356" r="9348" b="59164"/>
          <a:stretch>
            <a:fillRect/>
          </a:stretch>
        </p:blipFill>
        <p:spPr bwMode="auto">
          <a:xfrm>
            <a:off x="4800600" y="914400"/>
            <a:ext cx="2486880" cy="331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67455" y="2553502"/>
            <a:ext cx="161454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Lateral rotation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492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TLC February 201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4531</TotalTime>
  <Words>2486</Words>
  <Application>Microsoft Macintosh PowerPoint</Application>
  <PresentationFormat>On-screen Show (4:3)</PresentationFormat>
  <Paragraphs>858</Paragraphs>
  <Slides>74</Slides>
  <Notes>37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Adjacency</vt:lpstr>
      <vt:lpstr>Anatomy and Kinesiology of the Shoulder Girdle</vt:lpstr>
      <vt:lpstr>Lesson Plan:  40a  Anatomy and Kinesiology of the Shoulder Girdle</vt:lpstr>
      <vt:lpstr>Classroom Rules</vt:lpstr>
      <vt:lpstr>New Muscles</vt:lpstr>
      <vt:lpstr>Rotator Cuff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Rotator Cuff</vt:lpstr>
      <vt:lpstr>Two other new muscles</vt:lpstr>
      <vt:lpstr>Slide 16</vt:lpstr>
      <vt:lpstr>Slide 17</vt:lpstr>
      <vt:lpstr>Slide 18</vt:lpstr>
      <vt:lpstr>Slide 19</vt:lpstr>
      <vt:lpstr>Slide 20</vt:lpstr>
      <vt:lpstr>Scapulothoracic Joint Muscles</vt:lpstr>
      <vt:lpstr>Scapulothoracic Joint Muscles</vt:lpstr>
      <vt:lpstr>Scapulothoracic Joint Muscles</vt:lpstr>
      <vt:lpstr>Agonists of the Scapulothoracic Joint</vt:lpstr>
      <vt:lpstr>Agonists of the Scapulothoracic Joint</vt:lpstr>
      <vt:lpstr>Agonists of the Scapulothoracic Joint</vt:lpstr>
      <vt:lpstr>Agonists of the Scapulothoracic Joint</vt:lpstr>
      <vt:lpstr>Agonists of the Scapulothoracic Joint</vt:lpstr>
      <vt:lpstr>Agonists of the Scapulothoracic Joint</vt:lpstr>
      <vt:lpstr>Agonists of the Scapulothoracic Joint</vt:lpstr>
      <vt:lpstr>Glenohumeral Joint Muscles</vt:lpstr>
      <vt:lpstr>Glenohumeral Joint Muscles</vt:lpstr>
      <vt:lpstr>Glenohumeral Joint Muscles</vt:lpstr>
      <vt:lpstr>Agonists of the Glenohumeral Joint</vt:lpstr>
      <vt:lpstr>Agonists of the Glenohumeral Joint</vt:lpstr>
      <vt:lpstr>Agonists of the Glenohumeral Joint</vt:lpstr>
      <vt:lpstr>Agonists of the Glenohumeral Joint</vt:lpstr>
      <vt:lpstr>Agonists of the Glenohumeral Joint</vt:lpstr>
      <vt:lpstr>Agonists of the Glenohumeral Joint</vt:lpstr>
      <vt:lpstr>Anatomy and Kinesiology of the Shoulder Girdle</vt:lpstr>
      <vt:lpstr>Use the following slides  if needed to review muscles</vt:lpstr>
      <vt:lpstr>Trapezius in context</vt:lpstr>
      <vt:lpstr>Trapezius in context</vt:lpstr>
      <vt:lpstr>Slide 44</vt:lpstr>
      <vt:lpstr>Slide 45</vt:lpstr>
      <vt:lpstr>Slide 46</vt:lpstr>
      <vt:lpstr>Rhomboids in context</vt:lpstr>
      <vt:lpstr>Slide 48</vt:lpstr>
      <vt:lpstr>Slide 49</vt:lpstr>
      <vt:lpstr>Levator Scapula in context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31Aug2012 $276</dc:creator>
  <cp:lastModifiedBy>John Laptop</cp:lastModifiedBy>
  <cp:revision>41</cp:revision>
  <dcterms:created xsi:type="dcterms:W3CDTF">2013-04-18T13:38:50Z</dcterms:created>
  <dcterms:modified xsi:type="dcterms:W3CDTF">2013-04-18T13:41:18Z</dcterms:modified>
</cp:coreProperties>
</file>