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Lst>
  <p:sldSz cx="13004800" cy="9753600"/>
  <p:notesSz cx="6858000" cy="9144000"/>
  <p:defaultTextStyle>
    <a:lvl1pPr algn="ctr" defTabSz="457200">
      <a:defRPr sz="4200">
        <a:solidFill>
          <a:srgbClr val="FFFFFF"/>
        </a:solidFill>
        <a:latin typeface="+mn-lt"/>
        <a:ea typeface="+mn-ea"/>
        <a:cs typeface="+mn-cs"/>
        <a:sym typeface="Chalkduster"/>
      </a:defRPr>
    </a:lvl1pPr>
    <a:lvl2pPr indent="228600" algn="ctr" defTabSz="457200">
      <a:defRPr sz="4200">
        <a:solidFill>
          <a:srgbClr val="FFFFFF"/>
        </a:solidFill>
        <a:latin typeface="+mn-lt"/>
        <a:ea typeface="+mn-ea"/>
        <a:cs typeface="+mn-cs"/>
        <a:sym typeface="Chalkduster"/>
      </a:defRPr>
    </a:lvl2pPr>
    <a:lvl3pPr indent="457200" algn="ctr" defTabSz="457200">
      <a:defRPr sz="4200">
        <a:solidFill>
          <a:srgbClr val="FFFFFF"/>
        </a:solidFill>
        <a:latin typeface="+mn-lt"/>
        <a:ea typeface="+mn-ea"/>
        <a:cs typeface="+mn-cs"/>
        <a:sym typeface="Chalkduster"/>
      </a:defRPr>
    </a:lvl3pPr>
    <a:lvl4pPr indent="685800" algn="ctr" defTabSz="457200">
      <a:defRPr sz="4200">
        <a:solidFill>
          <a:srgbClr val="FFFFFF"/>
        </a:solidFill>
        <a:latin typeface="+mn-lt"/>
        <a:ea typeface="+mn-ea"/>
        <a:cs typeface="+mn-cs"/>
        <a:sym typeface="Chalkduster"/>
      </a:defRPr>
    </a:lvl4pPr>
    <a:lvl5pPr indent="914400" algn="ctr" defTabSz="457200">
      <a:defRPr sz="4200">
        <a:solidFill>
          <a:srgbClr val="FFFFFF"/>
        </a:solidFill>
        <a:latin typeface="+mn-lt"/>
        <a:ea typeface="+mn-ea"/>
        <a:cs typeface="+mn-cs"/>
        <a:sym typeface="Chalkduster"/>
      </a:defRPr>
    </a:lvl5pPr>
    <a:lvl6pPr indent="1143000" algn="ctr" defTabSz="457200">
      <a:defRPr sz="4200">
        <a:solidFill>
          <a:srgbClr val="FFFFFF"/>
        </a:solidFill>
        <a:latin typeface="+mn-lt"/>
        <a:ea typeface="+mn-ea"/>
        <a:cs typeface="+mn-cs"/>
        <a:sym typeface="Chalkduster"/>
      </a:defRPr>
    </a:lvl6pPr>
    <a:lvl7pPr indent="1371600" algn="ctr" defTabSz="457200">
      <a:defRPr sz="4200">
        <a:solidFill>
          <a:srgbClr val="FFFFFF"/>
        </a:solidFill>
        <a:latin typeface="+mn-lt"/>
        <a:ea typeface="+mn-ea"/>
        <a:cs typeface="+mn-cs"/>
        <a:sym typeface="Chalkduster"/>
      </a:defRPr>
    </a:lvl7pPr>
    <a:lvl8pPr indent="1600200" algn="ctr" defTabSz="457200">
      <a:defRPr sz="4200">
        <a:solidFill>
          <a:srgbClr val="FFFFFF"/>
        </a:solidFill>
        <a:latin typeface="+mn-lt"/>
        <a:ea typeface="+mn-ea"/>
        <a:cs typeface="+mn-cs"/>
        <a:sym typeface="Chalkduster"/>
      </a:defRPr>
    </a:lvl8pPr>
    <a:lvl9pPr indent="1828800" algn="ctr" defTabSz="457200">
      <a:defRPr sz="4200">
        <a:solidFill>
          <a:srgbClr val="FFFFFF"/>
        </a:solidFill>
        <a:latin typeface="+mn-lt"/>
        <a:ea typeface="+mn-ea"/>
        <a:cs typeface="+mn-cs"/>
        <a:sym typeface="Chalkduste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2616200"/>
            <a:ext cx="10464800" cy="2540000"/>
          </a:xfrm>
          <a:prstGeom prst="rect">
            <a:avLst/>
          </a:prstGeom>
        </p:spPr>
        <p:txBody>
          <a:bodyPr anchor="b"/>
          <a:lstStyle/>
          <a:p>
            <a:pPr lvl="0">
              <a:defRPr sz="1800">
                <a:solidFill>
                  <a:srgbClr val="000000"/>
                </a:solidFill>
              </a:defRPr>
            </a:pPr>
            <a:r>
              <a:rPr sz="7200">
                <a:solidFill>
                  <a:srgbClr val="FFFFFF"/>
                </a:solidFill>
              </a:rPr>
              <a:t>Title Text</a:t>
            </a:r>
          </a:p>
        </p:txBody>
      </p:sp>
      <p:sp>
        <p:nvSpPr>
          <p:cNvPr id="6" name="Shape 6"/>
          <p:cNvSpPr/>
          <p:nvPr>
            <p:ph type="body" idx="1"/>
          </p:nvPr>
        </p:nvSpPr>
        <p:spPr>
          <a:xfrm>
            <a:off x="1270000" y="5207000"/>
            <a:ext cx="10464800" cy="16637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181100" y="6794500"/>
            <a:ext cx="10642600" cy="1511300"/>
          </a:xfrm>
          <a:prstGeom prst="rect">
            <a:avLst/>
          </a:prstGeom>
        </p:spPr>
        <p:txBody>
          <a:bodyPr/>
          <a:lstStyle/>
          <a:p>
            <a:pPr lvl="0">
              <a:defRPr sz="1800">
                <a:solidFill>
                  <a:srgbClr val="000000"/>
                </a:solidFill>
              </a:defRPr>
            </a:pPr>
            <a:r>
              <a:rPr sz="7200">
                <a:solidFill>
                  <a:srgbClr val="FFFFFF"/>
                </a:solidFill>
              </a:rPr>
              <a:t>Title Text</a:t>
            </a:r>
          </a:p>
        </p:txBody>
      </p:sp>
      <p:sp>
        <p:nvSpPr>
          <p:cNvPr id="9" name="Shape 9"/>
          <p:cNvSpPr/>
          <p:nvPr>
            <p:ph type="body" idx="1"/>
          </p:nvPr>
        </p:nvSpPr>
        <p:spPr>
          <a:xfrm>
            <a:off x="1181100" y="8382000"/>
            <a:ext cx="10642600" cy="9398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606800"/>
            <a:ext cx="10464800" cy="2540000"/>
          </a:xfrm>
          <a:prstGeom prst="rect">
            <a:avLst/>
          </a:prstGeom>
        </p:spPr>
        <p:txBody>
          <a:bodyPr/>
          <a:lstStyle/>
          <a:p>
            <a:pPr lvl="0">
              <a:defRPr sz="1800">
                <a:solidFill>
                  <a:srgbClr val="000000"/>
                </a:solidFill>
              </a:defRPr>
            </a:pPr>
            <a:r>
              <a:rPr sz="72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609600" y="1155700"/>
            <a:ext cx="5994400" cy="3568700"/>
          </a:xfrm>
          <a:prstGeom prst="rect">
            <a:avLst/>
          </a:prstGeom>
        </p:spPr>
        <p:txBody>
          <a:bodyPr anchor="b"/>
          <a:lstStyle>
            <a:lvl1pPr>
              <a:defRPr sz="5800"/>
            </a:lvl1pPr>
          </a:lstStyle>
          <a:p>
            <a:pPr lvl="0">
              <a:defRPr sz="1800">
                <a:solidFill>
                  <a:srgbClr val="000000"/>
                </a:solidFill>
              </a:defRPr>
            </a:pPr>
            <a:r>
              <a:rPr sz="5800">
                <a:solidFill>
                  <a:srgbClr val="FFFFFF"/>
                </a:solidFill>
              </a:rPr>
              <a:t>Title Text</a:t>
            </a:r>
          </a:p>
        </p:txBody>
      </p:sp>
      <p:sp>
        <p:nvSpPr>
          <p:cNvPr id="14" name="Shape 14"/>
          <p:cNvSpPr/>
          <p:nvPr>
            <p:ph type="body" idx="1"/>
          </p:nvPr>
        </p:nvSpPr>
        <p:spPr>
          <a:xfrm>
            <a:off x="609600" y="4762500"/>
            <a:ext cx="5994400" cy="35687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19" name="Shape 19"/>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22" name="Shape 22"/>
          <p:cNvSpPr/>
          <p:nvPr>
            <p:ph type="body" idx="1"/>
          </p:nvPr>
        </p:nvSpPr>
        <p:spPr>
          <a:xfrm>
            <a:off x="1270000" y="2946400"/>
            <a:ext cx="5270500" cy="6096000"/>
          </a:xfrm>
          <a:prstGeom prst="rect">
            <a:avLst/>
          </a:prstGeom>
        </p:spPr>
        <p:txBody>
          <a:bodyPr/>
          <a:lstStyle>
            <a:lvl1pPr marL="482600" indent="-482600">
              <a:spcBef>
                <a:spcPts val="3200"/>
              </a:spcBef>
              <a:buFont typeface="Gill Sans"/>
              <a:buBlip>
                <a:blip r:embed="rId2"/>
              </a:buBlip>
              <a:defRPr sz="3200"/>
            </a:lvl1pPr>
            <a:lvl2pPr marL="965200" indent="-482600">
              <a:spcBef>
                <a:spcPts val="3200"/>
              </a:spcBef>
              <a:buFont typeface="Gill Sans"/>
              <a:buBlip>
                <a:blip r:embed="rId2"/>
              </a:buBlip>
              <a:defRPr sz="3200"/>
            </a:lvl2pPr>
            <a:lvl3pPr marL="1447800" indent="-482600">
              <a:spcBef>
                <a:spcPts val="3200"/>
              </a:spcBef>
              <a:buFont typeface="Gill Sans"/>
              <a:buBlip>
                <a:blip r:embed="rId2"/>
              </a:buBlip>
              <a:defRPr sz="3200"/>
            </a:lvl3pPr>
            <a:lvl4pPr marL="1930400" indent="-482600">
              <a:spcBef>
                <a:spcPts val="3200"/>
              </a:spcBef>
              <a:buFont typeface="Gill Sans"/>
              <a:buBlip>
                <a:blip r:embed="rId2"/>
              </a:buBlip>
              <a:defRPr sz="3200"/>
            </a:lvl4pPr>
            <a:lvl5pPr marL="2413000" indent="-482600">
              <a:spcBef>
                <a:spcPts val="3200"/>
              </a:spcBef>
              <a:buFont typeface="Gill Sans"/>
              <a:buBlip>
                <a:blip r:embed="rId2"/>
              </a:buBlip>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1270000" y="1066800"/>
            <a:ext cx="10464800" cy="7620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270000" y="203200"/>
            <a:ext cx="10464800" cy="254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7200">
                <a:solidFill>
                  <a:srgbClr val="FFFFFF"/>
                </a:solidFill>
              </a:rPr>
              <a:t>Title Text</a:t>
            </a:r>
          </a:p>
        </p:txBody>
      </p:sp>
      <p:sp>
        <p:nvSpPr>
          <p:cNvPr id="3" name="Shape 3"/>
          <p:cNvSpPr/>
          <p:nvPr>
            <p:ph type="body" idx="1"/>
          </p:nvPr>
        </p:nvSpPr>
        <p:spPr>
          <a:xfrm>
            <a:off x="1270000" y="2768600"/>
            <a:ext cx="10464800" cy="5740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algn="ctr" defTabSz="457200">
        <a:defRPr sz="7200">
          <a:solidFill>
            <a:srgbClr val="FFFFFF"/>
          </a:solidFill>
          <a:latin typeface="+mn-lt"/>
          <a:ea typeface="+mn-ea"/>
          <a:cs typeface="+mn-cs"/>
          <a:sym typeface="Chalkduster"/>
        </a:defRPr>
      </a:lvl1pPr>
      <a:lvl2pPr indent="228600" algn="ctr" defTabSz="457200">
        <a:defRPr sz="7200">
          <a:solidFill>
            <a:srgbClr val="FFFFFF"/>
          </a:solidFill>
          <a:latin typeface="+mn-lt"/>
          <a:ea typeface="+mn-ea"/>
          <a:cs typeface="+mn-cs"/>
          <a:sym typeface="Chalkduster"/>
        </a:defRPr>
      </a:lvl2pPr>
      <a:lvl3pPr indent="457200" algn="ctr" defTabSz="457200">
        <a:defRPr sz="7200">
          <a:solidFill>
            <a:srgbClr val="FFFFFF"/>
          </a:solidFill>
          <a:latin typeface="+mn-lt"/>
          <a:ea typeface="+mn-ea"/>
          <a:cs typeface="+mn-cs"/>
          <a:sym typeface="Chalkduster"/>
        </a:defRPr>
      </a:lvl3pPr>
      <a:lvl4pPr indent="685800" algn="ctr" defTabSz="457200">
        <a:defRPr sz="7200">
          <a:solidFill>
            <a:srgbClr val="FFFFFF"/>
          </a:solidFill>
          <a:latin typeface="+mn-lt"/>
          <a:ea typeface="+mn-ea"/>
          <a:cs typeface="+mn-cs"/>
          <a:sym typeface="Chalkduster"/>
        </a:defRPr>
      </a:lvl4pPr>
      <a:lvl5pPr indent="914400" algn="ctr" defTabSz="457200">
        <a:defRPr sz="7200">
          <a:solidFill>
            <a:srgbClr val="FFFFFF"/>
          </a:solidFill>
          <a:latin typeface="+mn-lt"/>
          <a:ea typeface="+mn-ea"/>
          <a:cs typeface="+mn-cs"/>
          <a:sym typeface="Chalkduster"/>
        </a:defRPr>
      </a:lvl5pPr>
      <a:lvl6pPr indent="1143000" algn="ctr" defTabSz="457200">
        <a:defRPr sz="7200">
          <a:solidFill>
            <a:srgbClr val="FFFFFF"/>
          </a:solidFill>
          <a:latin typeface="+mn-lt"/>
          <a:ea typeface="+mn-ea"/>
          <a:cs typeface="+mn-cs"/>
          <a:sym typeface="Chalkduster"/>
        </a:defRPr>
      </a:lvl6pPr>
      <a:lvl7pPr indent="1371600" algn="ctr" defTabSz="457200">
        <a:defRPr sz="7200">
          <a:solidFill>
            <a:srgbClr val="FFFFFF"/>
          </a:solidFill>
          <a:latin typeface="+mn-lt"/>
          <a:ea typeface="+mn-ea"/>
          <a:cs typeface="+mn-cs"/>
          <a:sym typeface="Chalkduster"/>
        </a:defRPr>
      </a:lvl7pPr>
      <a:lvl8pPr indent="1600200" algn="ctr" defTabSz="457200">
        <a:defRPr sz="7200">
          <a:solidFill>
            <a:srgbClr val="FFFFFF"/>
          </a:solidFill>
          <a:latin typeface="+mn-lt"/>
          <a:ea typeface="+mn-ea"/>
          <a:cs typeface="+mn-cs"/>
          <a:sym typeface="Chalkduster"/>
        </a:defRPr>
      </a:lvl8pPr>
      <a:lvl9pPr indent="1828800" algn="ctr" defTabSz="457200">
        <a:defRPr sz="7200">
          <a:solidFill>
            <a:srgbClr val="FFFFFF"/>
          </a:solidFill>
          <a:latin typeface="+mn-lt"/>
          <a:ea typeface="+mn-ea"/>
          <a:cs typeface="+mn-cs"/>
          <a:sym typeface="Chalkduster"/>
        </a:defRPr>
      </a:lvl9pPr>
    </p:titleStyle>
    <p:bodyStyle>
      <a:lvl1pPr marL="571500" indent="-571500" defTabSz="457200">
        <a:spcBef>
          <a:spcPts val="3600"/>
        </a:spcBef>
        <a:buSzPct val="43000"/>
        <a:buBlip>
          <a:blip r:embed="rId3"/>
        </a:buBlip>
        <a:defRPr sz="3600">
          <a:solidFill>
            <a:srgbClr val="FFFFFF"/>
          </a:solidFill>
          <a:latin typeface="+mn-lt"/>
          <a:ea typeface="+mn-ea"/>
          <a:cs typeface="+mn-cs"/>
          <a:sym typeface="Chalkduster"/>
        </a:defRPr>
      </a:lvl1pPr>
      <a:lvl2pPr marL="1143000" indent="-571500" defTabSz="457200">
        <a:spcBef>
          <a:spcPts val="3600"/>
        </a:spcBef>
        <a:buSzPct val="43000"/>
        <a:buBlip>
          <a:blip r:embed="rId3"/>
        </a:buBlip>
        <a:defRPr sz="3600">
          <a:solidFill>
            <a:srgbClr val="FFFFFF"/>
          </a:solidFill>
          <a:latin typeface="+mn-lt"/>
          <a:ea typeface="+mn-ea"/>
          <a:cs typeface="+mn-cs"/>
          <a:sym typeface="Chalkduster"/>
        </a:defRPr>
      </a:lvl2pPr>
      <a:lvl3pPr marL="1714500" indent="-571500" defTabSz="457200">
        <a:spcBef>
          <a:spcPts val="3600"/>
        </a:spcBef>
        <a:buSzPct val="43000"/>
        <a:buBlip>
          <a:blip r:embed="rId3"/>
        </a:buBlip>
        <a:defRPr sz="3600">
          <a:solidFill>
            <a:srgbClr val="FFFFFF"/>
          </a:solidFill>
          <a:latin typeface="+mn-lt"/>
          <a:ea typeface="+mn-ea"/>
          <a:cs typeface="+mn-cs"/>
          <a:sym typeface="Chalkduster"/>
        </a:defRPr>
      </a:lvl3pPr>
      <a:lvl4pPr marL="2286000" indent="-571500" defTabSz="457200">
        <a:spcBef>
          <a:spcPts val="3600"/>
        </a:spcBef>
        <a:buSzPct val="43000"/>
        <a:buBlip>
          <a:blip r:embed="rId3"/>
        </a:buBlip>
        <a:defRPr sz="3600">
          <a:solidFill>
            <a:srgbClr val="FFFFFF"/>
          </a:solidFill>
          <a:latin typeface="+mn-lt"/>
          <a:ea typeface="+mn-ea"/>
          <a:cs typeface="+mn-cs"/>
          <a:sym typeface="Chalkduster"/>
        </a:defRPr>
      </a:lvl4pPr>
      <a:lvl5pPr marL="2857500" indent="-571500" defTabSz="457200">
        <a:spcBef>
          <a:spcPts val="3600"/>
        </a:spcBef>
        <a:buSzPct val="43000"/>
        <a:buBlip>
          <a:blip r:embed="rId3"/>
        </a:buBlip>
        <a:defRPr sz="3600">
          <a:solidFill>
            <a:srgbClr val="FFFFFF"/>
          </a:solidFill>
          <a:latin typeface="+mn-lt"/>
          <a:ea typeface="+mn-ea"/>
          <a:cs typeface="+mn-cs"/>
          <a:sym typeface="Chalkduster"/>
        </a:defRPr>
      </a:lvl5pPr>
      <a:lvl6pPr marL="3429000" indent="-571500" defTabSz="457200">
        <a:spcBef>
          <a:spcPts val="3600"/>
        </a:spcBef>
        <a:buSzPct val="43000"/>
        <a:buBlip>
          <a:blip r:embed="rId3"/>
        </a:buBlip>
        <a:defRPr sz="3600">
          <a:solidFill>
            <a:srgbClr val="FFFFFF"/>
          </a:solidFill>
          <a:latin typeface="+mn-lt"/>
          <a:ea typeface="+mn-ea"/>
          <a:cs typeface="+mn-cs"/>
          <a:sym typeface="Chalkduster"/>
        </a:defRPr>
      </a:lvl6pPr>
      <a:lvl7pPr marL="4000500" indent="-571500" defTabSz="457200">
        <a:spcBef>
          <a:spcPts val="3600"/>
        </a:spcBef>
        <a:buSzPct val="43000"/>
        <a:buBlip>
          <a:blip r:embed="rId3"/>
        </a:buBlip>
        <a:defRPr sz="3600">
          <a:solidFill>
            <a:srgbClr val="FFFFFF"/>
          </a:solidFill>
          <a:latin typeface="+mn-lt"/>
          <a:ea typeface="+mn-ea"/>
          <a:cs typeface="+mn-cs"/>
          <a:sym typeface="Chalkduster"/>
        </a:defRPr>
      </a:lvl7pPr>
      <a:lvl8pPr marL="4572000" indent="-571500" defTabSz="457200">
        <a:spcBef>
          <a:spcPts val="3600"/>
        </a:spcBef>
        <a:buSzPct val="43000"/>
        <a:buBlip>
          <a:blip r:embed="rId3"/>
        </a:buBlip>
        <a:defRPr sz="3600">
          <a:solidFill>
            <a:srgbClr val="FFFFFF"/>
          </a:solidFill>
          <a:latin typeface="+mn-lt"/>
          <a:ea typeface="+mn-ea"/>
          <a:cs typeface="+mn-cs"/>
          <a:sym typeface="Chalkduster"/>
        </a:defRPr>
      </a:lvl8pPr>
      <a:lvl9pPr marL="5143500" indent="-571500" defTabSz="457200">
        <a:spcBef>
          <a:spcPts val="3600"/>
        </a:spcBef>
        <a:buSzPct val="43000"/>
        <a:buBlip>
          <a:blip r:embed="rId3"/>
        </a:buBlip>
        <a:defRPr sz="3600">
          <a:solidFill>
            <a:srgbClr val="FFFFFF"/>
          </a:solidFill>
          <a:latin typeface="+mn-lt"/>
          <a:ea typeface="+mn-ea"/>
          <a:cs typeface="+mn-cs"/>
          <a:sym typeface="Chalkduster"/>
        </a:defRPr>
      </a:lvl9pPr>
    </p:bodyStyle>
    <p:otherStyle>
      <a:lvl1pPr algn="ctr" defTabSz="457200">
        <a:defRPr>
          <a:solidFill>
            <a:schemeClr val="tx1"/>
          </a:solidFill>
          <a:latin typeface="+mn-lt"/>
          <a:ea typeface="+mn-ea"/>
          <a:cs typeface="+mn-cs"/>
          <a:sym typeface="Chalkduster"/>
        </a:defRPr>
      </a:lvl1pPr>
      <a:lvl2pPr indent="228600" algn="ctr" defTabSz="457200">
        <a:defRPr>
          <a:solidFill>
            <a:schemeClr val="tx1"/>
          </a:solidFill>
          <a:latin typeface="+mn-lt"/>
          <a:ea typeface="+mn-ea"/>
          <a:cs typeface="+mn-cs"/>
          <a:sym typeface="Chalkduster"/>
        </a:defRPr>
      </a:lvl2pPr>
      <a:lvl3pPr indent="457200" algn="ctr" defTabSz="457200">
        <a:defRPr>
          <a:solidFill>
            <a:schemeClr val="tx1"/>
          </a:solidFill>
          <a:latin typeface="+mn-lt"/>
          <a:ea typeface="+mn-ea"/>
          <a:cs typeface="+mn-cs"/>
          <a:sym typeface="Chalkduster"/>
        </a:defRPr>
      </a:lvl3pPr>
      <a:lvl4pPr indent="685800" algn="ctr" defTabSz="457200">
        <a:defRPr>
          <a:solidFill>
            <a:schemeClr val="tx1"/>
          </a:solidFill>
          <a:latin typeface="+mn-lt"/>
          <a:ea typeface="+mn-ea"/>
          <a:cs typeface="+mn-cs"/>
          <a:sym typeface="Chalkduster"/>
        </a:defRPr>
      </a:lvl4pPr>
      <a:lvl5pPr indent="914400" algn="ctr" defTabSz="457200">
        <a:defRPr>
          <a:solidFill>
            <a:schemeClr val="tx1"/>
          </a:solidFill>
          <a:latin typeface="+mn-lt"/>
          <a:ea typeface="+mn-ea"/>
          <a:cs typeface="+mn-cs"/>
          <a:sym typeface="Chalkduster"/>
        </a:defRPr>
      </a:lvl5pPr>
      <a:lvl6pPr indent="1143000" algn="ctr" defTabSz="457200">
        <a:defRPr>
          <a:solidFill>
            <a:schemeClr val="tx1"/>
          </a:solidFill>
          <a:latin typeface="+mn-lt"/>
          <a:ea typeface="+mn-ea"/>
          <a:cs typeface="+mn-cs"/>
          <a:sym typeface="Chalkduster"/>
        </a:defRPr>
      </a:lvl6pPr>
      <a:lvl7pPr indent="1371600" algn="ctr" defTabSz="457200">
        <a:defRPr>
          <a:solidFill>
            <a:schemeClr val="tx1"/>
          </a:solidFill>
          <a:latin typeface="+mn-lt"/>
          <a:ea typeface="+mn-ea"/>
          <a:cs typeface="+mn-cs"/>
          <a:sym typeface="Chalkduster"/>
        </a:defRPr>
      </a:lvl7pPr>
      <a:lvl8pPr indent="1600200" algn="ctr" defTabSz="457200">
        <a:defRPr>
          <a:solidFill>
            <a:schemeClr val="tx1"/>
          </a:solidFill>
          <a:latin typeface="+mn-lt"/>
          <a:ea typeface="+mn-ea"/>
          <a:cs typeface="+mn-cs"/>
          <a:sym typeface="Chalkduster"/>
        </a:defRPr>
      </a:lvl8pPr>
      <a:lvl9pPr indent="1828800" algn="ctr" defTabSz="457200">
        <a:defRPr>
          <a:solidFill>
            <a:schemeClr val="tx1"/>
          </a:solidFill>
          <a:latin typeface="+mn-lt"/>
          <a:ea typeface="+mn-ea"/>
          <a:cs typeface="+mn-cs"/>
          <a:sym typeface="Chalkduster"/>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100.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10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10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10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10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10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0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tif"/></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tif"/><Relationship Id="rId3" Type="http://schemas.openxmlformats.org/officeDocument/2006/relationships/image" Target="../media/image5.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tif"/></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tif"/><Relationship Id="rId3" Type="http://schemas.openxmlformats.org/officeDocument/2006/relationships/image" Target="../media/image7.tif"/><Relationship Id="rId4" Type="http://schemas.openxmlformats.org/officeDocument/2006/relationships/image" Target="../media/image6.png"/></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 Id="rId3" Type="http://schemas.openxmlformats.org/officeDocument/2006/relationships/image" Target="../media/image7.png"/><Relationship Id="rId4" Type="http://schemas.openxmlformats.org/officeDocument/2006/relationships/image" Target="../media/image8.tif"/><Relationship Id="rId5" Type="http://schemas.openxmlformats.org/officeDocument/2006/relationships/image" Target="../media/image9.tif"/></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 Id="rId3" Type="http://schemas.openxmlformats.org/officeDocument/2006/relationships/image" Target="../media/image8.png"/><Relationship Id="rId4" Type="http://schemas.openxmlformats.org/officeDocument/2006/relationships/image" Target="../media/image5.jpeg"/><Relationship Id="rId5" Type="http://schemas.openxmlformats.org/officeDocument/2006/relationships/image" Target="../media/image9.png"/><Relationship Id="rId6" Type="http://schemas.openxmlformats.org/officeDocument/2006/relationships/image" Target="../media/image3.jpeg"/><Relationship Id="rId7" Type="http://schemas.openxmlformats.org/officeDocument/2006/relationships/image" Target="../media/image10.png"/><Relationship Id="rId8" Type="http://schemas.openxmlformats.org/officeDocument/2006/relationships/image" Target="../media/image10.tif"/><Relationship Id="rId9" Type="http://schemas.openxmlformats.org/officeDocument/2006/relationships/image" Target="../media/image11.tif"/><Relationship Id="rId10" Type="http://schemas.openxmlformats.org/officeDocument/2006/relationships/image" Target="../media/image12.tif"/></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3.tif"/><Relationship Id="rId5" Type="http://schemas.openxmlformats.org/officeDocument/2006/relationships/image" Target="../media/image14.tif"/><Relationship Id="rId6" Type="http://schemas.openxmlformats.org/officeDocument/2006/relationships/image" Target="../media/image15.tif"/></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tif"/><Relationship Id="rId3" Type="http://schemas.openxmlformats.org/officeDocument/2006/relationships/image" Target="../media/image16.tif"/><Relationship Id="rId4" Type="http://schemas.openxmlformats.org/officeDocument/2006/relationships/image" Target="../media/image14.tif"/><Relationship Id="rId5" Type="http://schemas.openxmlformats.org/officeDocument/2006/relationships/image" Target="../media/image11.png"/></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tif"/><Relationship Id="rId3" Type="http://schemas.openxmlformats.org/officeDocument/2006/relationships/image" Target="../media/image18.tif"/><Relationship Id="rId4" Type="http://schemas.openxmlformats.org/officeDocument/2006/relationships/image" Target="../media/image19.tif"/><Relationship Id="rId5" Type="http://schemas.openxmlformats.org/officeDocument/2006/relationships/image" Target="../media/image20.tif"/><Relationship Id="rId6" Type="http://schemas.openxmlformats.org/officeDocument/2006/relationships/image" Target="../media/image21.tif"/></Relationships>

</file>

<file path=ppt/slides/_rels/slide6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9.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image" Target="../media/image22.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0.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7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7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7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7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7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79.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80.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8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8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8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3.tif"/><Relationship Id="rId4" Type="http://schemas.openxmlformats.org/officeDocument/2006/relationships/image" Target="../media/image24.tif"/></Relationships>

</file>

<file path=ppt/slides/_rels/slide8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8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tif"/><Relationship Id="rId3" Type="http://schemas.openxmlformats.org/officeDocument/2006/relationships/image" Target="../media/image25.tif"/><Relationship Id="rId4" Type="http://schemas.openxmlformats.org/officeDocument/2006/relationships/image" Target="../media/image26.tif"/><Relationship Id="rId5" Type="http://schemas.openxmlformats.org/officeDocument/2006/relationships/image" Target="../media/image24.tif"/></Relationships>

</file>

<file path=ppt/slides/_rels/slide8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8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8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8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Relationship Id="rId3" Type="http://schemas.openxmlformats.org/officeDocument/2006/relationships/image" Target="../media/image4.png"/></Relationships>

</file>

<file path=ppt/slides/_rels/slide90.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9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9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image" Target="../media/image27.tif"/><Relationship Id="rId4" Type="http://schemas.openxmlformats.org/officeDocument/2006/relationships/image" Target="../media/image28.tif"/><Relationship Id="rId5" Type="http://schemas.openxmlformats.org/officeDocument/2006/relationships/image" Target="../media/image29.tif"/><Relationship Id="rId6" Type="http://schemas.openxmlformats.org/officeDocument/2006/relationships/image" Target="../media/image30.tif"/></Relationships>

</file>

<file path=ppt/slides/_rels/slide9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tif"/><Relationship Id="rId3" Type="http://schemas.openxmlformats.org/officeDocument/2006/relationships/image" Target="../media/image31.tif"/><Relationship Id="rId4" Type="http://schemas.openxmlformats.org/officeDocument/2006/relationships/image" Target="../media/image32.tif"/></Relationships>

</file>

<file path=ppt/slides/_rels/slide9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defRPr sz="1800">
                <a:solidFill>
                  <a:srgbClr val="000000"/>
                </a:solidFill>
              </a:defRPr>
            </a:pPr>
            <a:r>
              <a:rPr sz="7200">
                <a:solidFill>
                  <a:srgbClr val="FFFFFF"/>
                </a:solidFill>
              </a:rPr>
              <a:t>Trigger Point</a:t>
            </a:r>
          </a:p>
        </p:txBody>
      </p:sp>
      <p:sp>
        <p:nvSpPr>
          <p:cNvPr id="33" name="Shape 33"/>
          <p:cNvSpPr/>
          <p:nvPr>
            <p:ph type="body" idx="1"/>
          </p:nvPr>
        </p:nvSpPr>
        <p:spPr>
          <a:prstGeom prst="rect">
            <a:avLst/>
          </a:prstGeom>
        </p:spPr>
        <p:txBody>
          <a:bodyPr/>
          <a:lstStyle/>
          <a:p>
            <a:pPr lvl="0">
              <a:defRPr sz="1800">
                <a:solidFill>
                  <a:srgbClr val="000000"/>
                </a:solidFill>
              </a:defRPr>
            </a:pPr>
            <a:r>
              <a:rPr sz="3600">
                <a:solidFill>
                  <a:srgbClr val="FFFFFF"/>
                </a:solidFill>
              </a:rPr>
              <a:t>and</a:t>
            </a:r>
            <a:endParaRPr sz="3600">
              <a:solidFill>
                <a:srgbClr val="FFFFFF"/>
              </a:solidFill>
            </a:endParaRPr>
          </a:p>
          <a:p>
            <a:pPr lvl="0">
              <a:defRPr sz="1800">
                <a:solidFill>
                  <a:srgbClr val="000000"/>
                </a:solidFill>
              </a:defRPr>
            </a:pPr>
            <a:r>
              <a:rPr sz="3600">
                <a:solidFill>
                  <a:srgbClr val="FFFFFF"/>
                </a:solidFill>
              </a:rPr>
              <a:t>Palpatory Literacy</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ph type="body" idx="1"/>
          </p:nvPr>
        </p:nvSpPr>
        <p:spPr>
          <a:prstGeom prst="rect">
            <a:avLst/>
          </a:prstGeom>
        </p:spPr>
        <p:txBody>
          <a:bodyPr/>
          <a:lstStyle>
            <a:lvl1pPr marL="508000" indent="-508000">
              <a:spcBef>
                <a:spcPts val="3200"/>
              </a:spcBef>
              <a:buBlip>
                <a:blip r:embed="rId2"/>
              </a:buBlip>
              <a:defRPr sz="3200"/>
            </a:lvl1pPr>
          </a:lstStyle>
          <a:p>
            <a:pPr lvl="0">
              <a:defRPr sz="1800">
                <a:solidFill>
                  <a:srgbClr val="000000"/>
                </a:solidFill>
              </a:defRPr>
            </a:pPr>
            <a:r>
              <a:rPr sz="3200">
                <a:solidFill>
                  <a:srgbClr val="FFFFFF"/>
                </a:solidFill>
              </a:rPr>
              <a:t>“We must be perpetual students, for every client is a new learning experience. Each time you approach that same client is also a new learning experience. The only constant we can be sure of, is that the body is forever in a state of changing, shifting, holding and releasing. It is possible for us, as therapists to bear witness to this if only we allow our brains to enter our fingertips.” ‘LF’</a:t>
            </a:r>
          </a:p>
        </p:txBody>
      </p:sp>
    </p:spTree>
  </p:cSld>
  <p:clrMapOvr>
    <a:masterClrMapping/>
  </p:clrMapOvr>
  <p:transition spd="slow" advClick="1">
    <p:dissolve/>
  </p:transition>
</p:sld>
</file>

<file path=ppt/slides/slide10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0" name="Shape 340"/>
          <p:cNvSpPr/>
          <p:nvPr>
            <p:ph type="body" idx="1"/>
          </p:nvPr>
        </p:nvSpPr>
        <p:spPr>
          <a:prstGeom prst="rect">
            <a:avLst/>
          </a:prstGeom>
        </p:spPr>
        <p:txBody>
          <a:bodyPr/>
          <a:lstStyle>
            <a:lvl1pPr>
              <a:buBlip>
                <a:blip r:embed="rId2"/>
              </a:buBlip>
            </a:lvl1pPr>
          </a:lstStyle>
          <a:p>
            <a:pPr lvl="0">
              <a:defRPr sz="1800">
                <a:solidFill>
                  <a:srgbClr val="000000"/>
                </a:solidFill>
              </a:defRPr>
            </a:pPr>
            <a:r>
              <a:rPr sz="3600">
                <a:solidFill>
                  <a:srgbClr val="FFFFFF"/>
                </a:solidFill>
              </a:rPr>
              <a:t>**Slow repetitive muscle stripping along entire length of taut band. (may use fingertips, ulnar border, thumbs) Stay within pain tolerance. Start light and increase pressure gradually. (This may be all that is needed to reduce the trigger) </a:t>
            </a:r>
          </a:p>
        </p:txBody>
      </p:sp>
    </p:spTree>
  </p:cSld>
  <p:clrMapOvr>
    <a:masterClrMapping/>
  </p:clrMapOvr>
  <p:transition spd="med" advClick="1"/>
</p:sld>
</file>

<file path=ppt/slides/slide10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2" name="Shape 342"/>
          <p:cNvSpPr/>
          <p:nvPr>
            <p:ph type="body" idx="1"/>
          </p:nvPr>
        </p:nvSpPr>
        <p:spPr>
          <a:prstGeom prst="rect">
            <a:avLst/>
          </a:prstGeom>
        </p:spPr>
        <p:txBody>
          <a:bodyPr/>
          <a:lstStyle/>
          <a:p>
            <a:pPr lvl="0" marL="485775" indent="-485775" defTabSz="388620">
              <a:spcBef>
                <a:spcPts val="3000"/>
              </a:spcBef>
              <a:buBlip>
                <a:blip r:embed="rId2"/>
              </a:buBlip>
              <a:defRPr sz="1800">
                <a:solidFill>
                  <a:srgbClr val="000000"/>
                </a:solidFill>
              </a:defRPr>
            </a:pPr>
            <a:r>
              <a:rPr sz="3060">
                <a:solidFill>
                  <a:srgbClr val="FFFFFF"/>
                </a:solidFill>
              </a:rPr>
              <a:t>**Alternating ischemic compressions applied to the trigger. (may use fingers, thumbs)</a:t>
            </a:r>
            <a:endParaRPr sz="3060">
              <a:solidFill>
                <a:srgbClr val="FFFFFF"/>
              </a:solidFill>
            </a:endParaRPr>
          </a:p>
          <a:p>
            <a:pPr lvl="0" marL="485775" indent="-485775" defTabSz="388620">
              <a:spcBef>
                <a:spcPts val="3000"/>
              </a:spcBef>
              <a:buBlip>
                <a:blip r:embed="rId2"/>
              </a:buBlip>
              <a:defRPr sz="1800">
                <a:solidFill>
                  <a:srgbClr val="000000"/>
                </a:solidFill>
              </a:defRPr>
            </a:pPr>
            <a:r>
              <a:rPr sz="3060">
                <a:solidFill>
                  <a:srgbClr val="FFFFFF"/>
                </a:solidFill>
              </a:rPr>
              <a:t>Pressure is applied for 7-10 seconds at a time.</a:t>
            </a:r>
            <a:endParaRPr sz="3060">
              <a:solidFill>
                <a:srgbClr val="FFFFFF"/>
              </a:solidFill>
            </a:endParaRPr>
          </a:p>
          <a:p>
            <a:pPr lvl="0" marL="485775" indent="-485775" defTabSz="388620">
              <a:spcBef>
                <a:spcPts val="3000"/>
              </a:spcBef>
              <a:buBlip>
                <a:blip r:embed="rId2"/>
              </a:buBlip>
              <a:defRPr sz="1800">
                <a:solidFill>
                  <a:srgbClr val="000000"/>
                </a:solidFill>
              </a:defRPr>
            </a:pPr>
            <a:r>
              <a:rPr sz="3060">
                <a:solidFill>
                  <a:srgbClr val="FFFFFF"/>
                </a:solidFill>
              </a:rPr>
              <a:t>Pain should diminish with each application.</a:t>
            </a:r>
            <a:endParaRPr sz="3060">
              <a:solidFill>
                <a:srgbClr val="FFFFFF"/>
              </a:solidFill>
            </a:endParaRPr>
          </a:p>
          <a:p>
            <a:pPr lvl="0" marL="485775" indent="-485775" defTabSz="388620">
              <a:spcBef>
                <a:spcPts val="3000"/>
              </a:spcBef>
              <a:buBlip>
                <a:blip r:embed="rId2"/>
              </a:buBlip>
              <a:defRPr sz="1800">
                <a:solidFill>
                  <a:srgbClr val="000000"/>
                </a:solidFill>
              </a:defRPr>
            </a:pPr>
            <a:r>
              <a:rPr sz="3060">
                <a:solidFill>
                  <a:srgbClr val="FFFFFF"/>
                </a:solidFill>
              </a:rPr>
              <a:t>Administer repetitive petrissage in between compressions.</a:t>
            </a:r>
            <a:endParaRPr sz="3060">
              <a:solidFill>
                <a:srgbClr val="FFFFFF"/>
              </a:solidFill>
            </a:endParaRPr>
          </a:p>
          <a:p>
            <a:pPr lvl="0" marL="485775" indent="-485775" defTabSz="388620">
              <a:spcBef>
                <a:spcPts val="3000"/>
              </a:spcBef>
              <a:buBlip>
                <a:blip r:embed="rId2"/>
              </a:buBlip>
              <a:defRPr sz="1800">
                <a:solidFill>
                  <a:srgbClr val="000000"/>
                </a:solidFill>
              </a:defRPr>
            </a:pPr>
            <a:r>
              <a:rPr sz="3060">
                <a:solidFill>
                  <a:srgbClr val="FFFFFF"/>
                </a:solidFill>
              </a:rPr>
              <a:t>This is a good technique for hyperirritable triggers.</a:t>
            </a:r>
          </a:p>
        </p:txBody>
      </p:sp>
    </p:spTree>
  </p:cSld>
  <p:clrMapOvr>
    <a:masterClrMapping/>
  </p:clrMapOvr>
  <p:transition spd="slow" advClick="1">
    <p:dissolve/>
  </p:transition>
</p:sld>
</file>

<file path=ppt/slides/slide10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4" name="Shape 344"/>
          <p:cNvSpPr/>
          <p:nvPr>
            <p:ph type="body" idx="1"/>
          </p:nvPr>
        </p:nvSpPr>
        <p:spPr>
          <a:prstGeom prst="rect">
            <a:avLst/>
          </a:prstGeom>
        </p:spPr>
        <p:txBody>
          <a:bodyPr/>
          <a:lstStyle/>
          <a:p>
            <a:pPr lvl="0" marL="417195" indent="-417195" defTabSz="333756">
              <a:spcBef>
                <a:spcPts val="2600"/>
              </a:spcBef>
              <a:buBlip>
                <a:blip r:embed="rId2"/>
              </a:buBlip>
              <a:defRPr sz="1800">
                <a:solidFill>
                  <a:srgbClr val="000000"/>
                </a:solidFill>
              </a:defRPr>
            </a:pPr>
            <a:r>
              <a:rPr sz="2628">
                <a:solidFill>
                  <a:srgbClr val="FFFFFF"/>
                </a:solidFill>
              </a:rPr>
              <a:t>**Prolonged ischemic compression. (may use fingers, thumbs, olecranon)</a:t>
            </a:r>
            <a:endParaRPr sz="2628">
              <a:solidFill>
                <a:srgbClr val="FFFFFF"/>
              </a:solidFill>
            </a:endParaRPr>
          </a:p>
          <a:p>
            <a:pPr lvl="0" marL="417195" indent="-417195" defTabSz="333756">
              <a:spcBef>
                <a:spcPts val="2600"/>
              </a:spcBef>
              <a:buBlip>
                <a:blip r:embed="rId2"/>
              </a:buBlip>
              <a:defRPr sz="1800">
                <a:solidFill>
                  <a:srgbClr val="000000"/>
                </a:solidFill>
              </a:defRPr>
            </a:pPr>
            <a:r>
              <a:rPr sz="2628">
                <a:solidFill>
                  <a:srgbClr val="FFFFFF"/>
                </a:solidFill>
              </a:rPr>
              <a:t>Apply pressure VERY slowly, paying close attention to the tissue reaction.</a:t>
            </a:r>
            <a:endParaRPr sz="2628">
              <a:solidFill>
                <a:srgbClr val="FFFFFF"/>
              </a:solidFill>
            </a:endParaRPr>
          </a:p>
          <a:p>
            <a:pPr lvl="0" marL="417195" indent="-417195" defTabSz="333756">
              <a:spcBef>
                <a:spcPts val="2600"/>
              </a:spcBef>
              <a:buBlip>
                <a:blip r:embed="rId2"/>
              </a:buBlip>
              <a:defRPr sz="1800">
                <a:solidFill>
                  <a:srgbClr val="000000"/>
                </a:solidFill>
              </a:defRPr>
            </a:pPr>
            <a:r>
              <a:rPr sz="2628">
                <a:solidFill>
                  <a:srgbClr val="FFFFFF"/>
                </a:solidFill>
              </a:rPr>
              <a:t>Allow tissues to melt/yield before progressing.</a:t>
            </a:r>
            <a:endParaRPr sz="2628">
              <a:solidFill>
                <a:srgbClr val="FFFFFF"/>
              </a:solidFill>
            </a:endParaRPr>
          </a:p>
          <a:p>
            <a:pPr lvl="0" marL="417195" indent="-417195" defTabSz="333756">
              <a:spcBef>
                <a:spcPts val="2600"/>
              </a:spcBef>
              <a:buBlip>
                <a:blip r:embed="rId2"/>
              </a:buBlip>
              <a:defRPr sz="1800">
                <a:solidFill>
                  <a:srgbClr val="000000"/>
                </a:solidFill>
              </a:defRPr>
            </a:pPr>
            <a:r>
              <a:rPr sz="2628">
                <a:solidFill>
                  <a:srgbClr val="FFFFFF"/>
                </a:solidFill>
              </a:rPr>
              <a:t>This technique takes 20 seconds to 1 minute.</a:t>
            </a:r>
            <a:endParaRPr sz="2628">
              <a:solidFill>
                <a:srgbClr val="FFFFFF"/>
              </a:solidFill>
            </a:endParaRPr>
          </a:p>
          <a:p>
            <a:pPr lvl="0" marL="417195" indent="-417195" defTabSz="333756">
              <a:spcBef>
                <a:spcPts val="2600"/>
              </a:spcBef>
              <a:buBlip>
                <a:blip r:embed="rId2"/>
              </a:buBlip>
              <a:defRPr sz="1800">
                <a:solidFill>
                  <a:srgbClr val="000000"/>
                </a:solidFill>
              </a:defRPr>
            </a:pPr>
            <a:r>
              <a:rPr sz="2628">
                <a:solidFill>
                  <a:srgbClr val="FFFFFF"/>
                </a:solidFill>
              </a:rPr>
              <a:t>Slowly release pressure.</a:t>
            </a:r>
            <a:endParaRPr sz="2628">
              <a:solidFill>
                <a:srgbClr val="FFFFFF"/>
              </a:solidFill>
            </a:endParaRPr>
          </a:p>
          <a:p>
            <a:pPr lvl="0" marL="417195" indent="-417195" defTabSz="333756">
              <a:spcBef>
                <a:spcPts val="2600"/>
              </a:spcBef>
              <a:buBlip>
                <a:blip r:embed="rId2"/>
              </a:buBlip>
              <a:defRPr sz="1800">
                <a:solidFill>
                  <a:srgbClr val="000000"/>
                </a:solidFill>
              </a:defRPr>
            </a:pPr>
            <a:r>
              <a:rPr sz="2628">
                <a:solidFill>
                  <a:srgbClr val="FFFFFF"/>
                </a:solidFill>
              </a:rPr>
              <a:t>Petrissage</a:t>
            </a:r>
            <a:endParaRPr sz="2628">
              <a:solidFill>
                <a:srgbClr val="FFFFFF"/>
              </a:solidFill>
            </a:endParaRPr>
          </a:p>
          <a:p>
            <a:pPr lvl="0" marL="417195" indent="-417195" defTabSz="333756">
              <a:spcBef>
                <a:spcPts val="2600"/>
              </a:spcBef>
              <a:buBlip>
                <a:blip r:embed="rId2"/>
              </a:buBlip>
              <a:defRPr sz="1800">
                <a:solidFill>
                  <a:srgbClr val="000000"/>
                </a:solidFill>
              </a:defRPr>
            </a:pPr>
            <a:r>
              <a:rPr sz="2628">
                <a:solidFill>
                  <a:srgbClr val="FFFFFF"/>
                </a:solidFill>
              </a:rPr>
              <a:t>Heat</a:t>
            </a:r>
            <a:endParaRPr sz="2628">
              <a:solidFill>
                <a:srgbClr val="FFFFFF"/>
              </a:solidFill>
            </a:endParaRPr>
          </a:p>
          <a:p>
            <a:pPr lvl="0" marL="417195" indent="-417195" defTabSz="333756">
              <a:spcBef>
                <a:spcPts val="2600"/>
              </a:spcBef>
              <a:buBlip>
                <a:blip r:embed="rId2"/>
              </a:buBlip>
              <a:defRPr sz="1800">
                <a:solidFill>
                  <a:srgbClr val="000000"/>
                </a:solidFill>
              </a:defRPr>
            </a:pPr>
            <a:r>
              <a:rPr sz="2628">
                <a:solidFill>
                  <a:srgbClr val="FFFFFF"/>
                </a:solidFill>
              </a:rPr>
              <a:t>Slow stretch.</a:t>
            </a:r>
          </a:p>
        </p:txBody>
      </p:sp>
    </p:spTree>
  </p:cSld>
  <p:clrMapOvr>
    <a:masterClrMapping/>
  </p:clrMapOvr>
  <p:transition spd="slow" advClick="1">
    <p:dissolve/>
  </p:transition>
</p:sld>
</file>

<file path=ppt/slides/slide10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6" name="Shape 346"/>
          <p:cNvSpPr/>
          <p:nvPr>
            <p:ph type="body" idx="1"/>
          </p:nvPr>
        </p:nvSpPr>
        <p:spPr>
          <a:prstGeom prst="rect">
            <a:avLst/>
          </a:prstGeom>
        </p:spPr>
        <p:txBody>
          <a:bodyPr/>
          <a:lstStyle/>
          <a:p>
            <a:pPr lvl="0" marL="342900" indent="-342900" defTabSz="274320">
              <a:spcBef>
                <a:spcPts val="2100"/>
              </a:spcBef>
              <a:buBlip>
                <a:blip r:embed="rId2"/>
              </a:buBlip>
              <a:defRPr sz="1800">
                <a:solidFill>
                  <a:srgbClr val="000000"/>
                </a:solidFill>
              </a:defRPr>
            </a:pPr>
            <a:r>
              <a:rPr sz="2160">
                <a:solidFill>
                  <a:srgbClr val="FFFFFF"/>
                </a:solidFill>
              </a:rPr>
              <a:t>**Intermittent cold distraction &amp; stretch. (good technique for the shoulder/hip)</a:t>
            </a:r>
            <a:endParaRPr sz="2160">
              <a:solidFill>
                <a:srgbClr val="FFFFFF"/>
              </a:solidFill>
            </a:endParaRPr>
          </a:p>
          <a:p>
            <a:pPr lvl="0" marL="342900" indent="-342900" defTabSz="274320">
              <a:spcBef>
                <a:spcPts val="2100"/>
              </a:spcBef>
              <a:buBlip>
                <a:blip r:embed="rId2"/>
              </a:buBlip>
              <a:defRPr sz="1800">
                <a:solidFill>
                  <a:srgbClr val="000000"/>
                </a:solidFill>
              </a:defRPr>
            </a:pPr>
            <a:r>
              <a:rPr sz="2160">
                <a:solidFill>
                  <a:srgbClr val="FFFFFF"/>
                </a:solidFill>
              </a:rPr>
              <a:t>This technique is effective for treating triggers in many muscles in one region.</a:t>
            </a:r>
            <a:endParaRPr sz="2160">
              <a:solidFill>
                <a:srgbClr val="FFFFFF"/>
              </a:solidFill>
            </a:endParaRPr>
          </a:p>
          <a:p>
            <a:pPr lvl="0" marL="342900" indent="-342900" defTabSz="274320">
              <a:spcBef>
                <a:spcPts val="2100"/>
              </a:spcBef>
              <a:buBlip>
                <a:blip r:embed="rId2"/>
              </a:buBlip>
              <a:defRPr sz="1800">
                <a:solidFill>
                  <a:srgbClr val="000000"/>
                </a:solidFill>
              </a:defRPr>
            </a:pPr>
            <a:r>
              <a:rPr sz="2160">
                <a:solidFill>
                  <a:srgbClr val="FFFFFF"/>
                </a:solidFill>
              </a:rPr>
              <a:t>DRY cold is used as WET cold will chill the area and cause spasm.</a:t>
            </a:r>
            <a:endParaRPr sz="2160">
              <a:solidFill>
                <a:srgbClr val="FFFFFF"/>
              </a:solidFill>
            </a:endParaRPr>
          </a:p>
          <a:p>
            <a:pPr lvl="0" marL="342900" indent="-342900" defTabSz="274320">
              <a:spcBef>
                <a:spcPts val="2100"/>
              </a:spcBef>
              <a:buBlip>
                <a:blip r:embed="rId2"/>
              </a:buBlip>
              <a:defRPr sz="1800">
                <a:solidFill>
                  <a:srgbClr val="000000"/>
                </a:solidFill>
              </a:defRPr>
            </a:pPr>
            <a:r>
              <a:rPr sz="2160">
                <a:solidFill>
                  <a:srgbClr val="FFFFFF"/>
                </a:solidFill>
              </a:rPr>
              <a:t>Cold distracts and blocks the transmission of the pain.</a:t>
            </a:r>
            <a:endParaRPr sz="2160">
              <a:solidFill>
                <a:srgbClr val="FFFFFF"/>
              </a:solidFill>
            </a:endParaRPr>
          </a:p>
          <a:p>
            <a:pPr lvl="0" marL="342900" indent="-342900" defTabSz="274320">
              <a:spcBef>
                <a:spcPts val="2100"/>
              </a:spcBef>
              <a:buBlip>
                <a:blip r:embed="rId2"/>
              </a:buBlip>
              <a:defRPr sz="1800">
                <a:solidFill>
                  <a:srgbClr val="000000"/>
                </a:solidFill>
              </a:defRPr>
            </a:pPr>
            <a:r>
              <a:rPr sz="2160">
                <a:solidFill>
                  <a:srgbClr val="FFFFFF"/>
                </a:solidFill>
              </a:rPr>
              <a:t>Proper breathing is crucial through out this technique.</a:t>
            </a:r>
            <a:endParaRPr sz="2160">
              <a:solidFill>
                <a:srgbClr val="FFFFFF"/>
              </a:solidFill>
            </a:endParaRPr>
          </a:p>
          <a:p>
            <a:pPr lvl="0" marL="342900" indent="-342900" defTabSz="274320">
              <a:spcBef>
                <a:spcPts val="2100"/>
              </a:spcBef>
              <a:buBlip>
                <a:blip r:embed="rId2"/>
              </a:buBlip>
              <a:defRPr sz="1800">
                <a:solidFill>
                  <a:srgbClr val="000000"/>
                </a:solidFill>
              </a:defRPr>
            </a:pPr>
            <a:r>
              <a:rPr sz="2160">
                <a:solidFill>
                  <a:srgbClr val="FFFFFF"/>
                </a:solidFill>
              </a:rPr>
              <a:t>Anchor, ice approximately 4inch per second unidirectionally over entire muscle.</a:t>
            </a:r>
            <a:endParaRPr sz="2160">
              <a:solidFill>
                <a:srgbClr val="FFFFFF"/>
              </a:solidFill>
            </a:endParaRPr>
          </a:p>
          <a:p>
            <a:pPr lvl="0" marL="342900" indent="-342900" defTabSz="274320">
              <a:spcBef>
                <a:spcPts val="2100"/>
              </a:spcBef>
              <a:buBlip>
                <a:blip r:embed="rId2"/>
              </a:buBlip>
              <a:defRPr sz="1800">
                <a:solidFill>
                  <a:srgbClr val="000000"/>
                </a:solidFill>
              </a:defRPr>
            </a:pPr>
            <a:r>
              <a:rPr sz="2160">
                <a:solidFill>
                  <a:srgbClr val="FFFFFF"/>
                </a:solidFill>
              </a:rPr>
              <a:t>Slowly stretch to just before painful and hold.</a:t>
            </a:r>
            <a:endParaRPr sz="2160">
              <a:solidFill>
                <a:srgbClr val="FFFFFF"/>
              </a:solidFill>
            </a:endParaRPr>
          </a:p>
          <a:p>
            <a:pPr lvl="0" marL="342900" indent="-342900" defTabSz="274320">
              <a:spcBef>
                <a:spcPts val="2100"/>
              </a:spcBef>
              <a:buBlip>
                <a:blip r:embed="rId2"/>
              </a:buBlip>
              <a:defRPr sz="1800">
                <a:solidFill>
                  <a:srgbClr val="000000"/>
                </a:solidFill>
              </a:defRPr>
            </a:pPr>
            <a:r>
              <a:rPr sz="2160">
                <a:solidFill>
                  <a:srgbClr val="FFFFFF"/>
                </a:solidFill>
              </a:rPr>
              <a:t>Ice and repeat until full length is reached.</a:t>
            </a:r>
            <a:endParaRPr sz="2160">
              <a:solidFill>
                <a:srgbClr val="FFFFFF"/>
              </a:solidFill>
            </a:endParaRPr>
          </a:p>
          <a:p>
            <a:pPr lvl="0" marL="342900" indent="-342900" defTabSz="274320">
              <a:spcBef>
                <a:spcPts val="2100"/>
              </a:spcBef>
              <a:buBlip>
                <a:blip r:embed="rId2"/>
              </a:buBlip>
              <a:defRPr sz="1800">
                <a:solidFill>
                  <a:srgbClr val="000000"/>
                </a:solidFill>
              </a:defRPr>
            </a:pPr>
            <a:r>
              <a:rPr sz="2160">
                <a:solidFill>
                  <a:srgbClr val="FFFFFF"/>
                </a:solidFill>
              </a:rPr>
              <a:t>May be repeated 2-3 times on any one area.</a:t>
            </a:r>
          </a:p>
        </p:txBody>
      </p:sp>
    </p:spTree>
  </p:cSld>
  <p:clrMapOvr>
    <a:masterClrMapping/>
  </p:clrMapOvr>
  <p:transition spd="slow" advClick="1">
    <p:dissolve/>
  </p:transition>
</p:sld>
</file>

<file path=ppt/slides/slide10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8" name="Shape 348"/>
          <p:cNvSpPr/>
          <p:nvPr>
            <p:ph type="body" idx="1"/>
          </p:nvPr>
        </p:nvSpPr>
        <p:spPr>
          <a:prstGeom prst="rect">
            <a:avLst/>
          </a:prstGeom>
        </p:spPr>
        <p:txBody>
          <a:bodyPr/>
          <a:lstStyle/>
          <a:p>
            <a:pPr lvl="0" marL="445769" indent="-445769" defTabSz="356615">
              <a:spcBef>
                <a:spcPts val="2800"/>
              </a:spcBef>
              <a:buBlip>
                <a:blip r:embed="rId2"/>
              </a:buBlip>
              <a:defRPr sz="1800">
                <a:solidFill>
                  <a:srgbClr val="000000"/>
                </a:solidFill>
              </a:defRPr>
            </a:pPr>
            <a:r>
              <a:rPr sz="2807">
                <a:solidFill>
                  <a:srgbClr val="FFFFFF"/>
                </a:solidFill>
              </a:rPr>
              <a:t>**Percussion &amp; stretch. (uses a rubber reflex hammer)</a:t>
            </a:r>
            <a:endParaRPr sz="2807">
              <a:solidFill>
                <a:srgbClr val="FFFFFF"/>
              </a:solidFill>
            </a:endParaRPr>
          </a:p>
          <a:p>
            <a:pPr lvl="0" marL="445769" indent="-445769" defTabSz="356615">
              <a:spcBef>
                <a:spcPts val="2800"/>
              </a:spcBef>
              <a:buBlip>
                <a:blip r:embed="rId2"/>
              </a:buBlip>
              <a:defRPr sz="1800">
                <a:solidFill>
                  <a:srgbClr val="000000"/>
                </a:solidFill>
              </a:defRPr>
            </a:pPr>
            <a:r>
              <a:rPr sz="2807">
                <a:solidFill>
                  <a:srgbClr val="FFFFFF"/>
                </a:solidFill>
              </a:rPr>
              <a:t>Slowly and directly tapped about 10 times to deactivate it.</a:t>
            </a:r>
            <a:endParaRPr sz="2807">
              <a:solidFill>
                <a:srgbClr val="FFFFFF"/>
              </a:solidFill>
            </a:endParaRPr>
          </a:p>
          <a:p>
            <a:pPr lvl="0" marL="445769" indent="-445769" defTabSz="356615">
              <a:spcBef>
                <a:spcPts val="2800"/>
              </a:spcBef>
              <a:buBlip>
                <a:blip r:embed="rId2"/>
              </a:buBlip>
              <a:defRPr sz="1800">
                <a:solidFill>
                  <a:srgbClr val="000000"/>
                </a:solidFill>
              </a:defRPr>
            </a:pPr>
            <a:r>
              <a:rPr sz="2807">
                <a:solidFill>
                  <a:srgbClr val="FFFFFF"/>
                </a:solidFill>
              </a:rPr>
              <a:t>Tap at a rate of 1 impact every 5 seconds. </a:t>
            </a:r>
            <a:endParaRPr sz="2807">
              <a:solidFill>
                <a:srgbClr val="FFFFFF"/>
              </a:solidFill>
            </a:endParaRPr>
          </a:p>
          <a:p>
            <a:pPr lvl="0" marL="445769" indent="-445769" defTabSz="356615">
              <a:spcBef>
                <a:spcPts val="2800"/>
              </a:spcBef>
              <a:buBlip>
                <a:blip r:embed="rId2"/>
              </a:buBlip>
              <a:defRPr sz="1800">
                <a:solidFill>
                  <a:srgbClr val="000000"/>
                </a:solidFill>
              </a:defRPr>
            </a:pPr>
            <a:r>
              <a:rPr sz="2807">
                <a:solidFill>
                  <a:srgbClr val="FFFFFF"/>
                </a:solidFill>
              </a:rPr>
              <a:t>Use a force that is equal to that used to elicit a tendon reflex jerk.</a:t>
            </a:r>
            <a:endParaRPr sz="2807">
              <a:solidFill>
                <a:srgbClr val="FFFFFF"/>
              </a:solidFill>
            </a:endParaRPr>
          </a:p>
          <a:p>
            <a:pPr lvl="0" marL="445769" indent="-445769" defTabSz="356615">
              <a:spcBef>
                <a:spcPts val="2800"/>
              </a:spcBef>
              <a:buBlip>
                <a:blip r:embed="rId2"/>
              </a:buBlip>
              <a:defRPr sz="1800">
                <a:solidFill>
                  <a:srgbClr val="000000"/>
                </a:solidFill>
              </a:defRPr>
            </a:pPr>
            <a:r>
              <a:rPr sz="2807">
                <a:solidFill>
                  <a:srgbClr val="FFFFFF"/>
                </a:solidFill>
              </a:rPr>
              <a:t>Work within pain tolerance.</a:t>
            </a:r>
            <a:endParaRPr sz="2807">
              <a:solidFill>
                <a:srgbClr val="FFFFFF"/>
              </a:solidFill>
            </a:endParaRPr>
          </a:p>
          <a:p>
            <a:pPr lvl="0" marL="445769" indent="-445769" defTabSz="356615">
              <a:spcBef>
                <a:spcPts val="2800"/>
              </a:spcBef>
              <a:buBlip>
                <a:blip r:embed="rId2"/>
              </a:buBlip>
              <a:defRPr sz="1800">
                <a:solidFill>
                  <a:srgbClr val="000000"/>
                </a:solidFill>
              </a:defRPr>
            </a:pPr>
            <a:r>
              <a:rPr sz="2807">
                <a:solidFill>
                  <a:srgbClr val="FFFFFF"/>
                </a:solidFill>
              </a:rPr>
              <a:t>This technique works well with triggers located in brachioradialis, finger extensors, peroneals.</a:t>
            </a:r>
          </a:p>
        </p:txBody>
      </p:sp>
    </p:spTree>
  </p:cSld>
  <p:clrMapOvr>
    <a:masterClrMapping/>
  </p:clrMapOvr>
  <p:transition spd="slow" advClick="1">
    <p:dissolve/>
  </p:transition>
</p:sld>
</file>

<file path=ppt/slides/slide10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0" name="Shape 350"/>
          <p:cNvSpPr/>
          <p:nvPr>
            <p:ph type="title"/>
          </p:nvPr>
        </p:nvSpPr>
        <p:spPr>
          <a:prstGeom prst="rect">
            <a:avLst/>
          </a:prstGeom>
        </p:spPr>
        <p:txBody>
          <a:bodyPr/>
          <a:lstStyle>
            <a:lvl1pPr>
              <a:defRPr sz="3600"/>
            </a:lvl1pPr>
          </a:lstStyle>
          <a:p>
            <a:pPr lvl="0">
              <a:defRPr sz="1800">
                <a:solidFill>
                  <a:srgbClr val="000000"/>
                </a:solidFill>
              </a:defRPr>
            </a:pPr>
            <a:r>
              <a:rPr sz="3600">
                <a:solidFill>
                  <a:srgbClr val="FFFFFF"/>
                </a:solidFill>
              </a:rPr>
              <a:t>Chaitow’s INIT method (Integrated Neuromuscular Inhibition Technique)</a:t>
            </a:r>
          </a:p>
        </p:txBody>
      </p:sp>
      <p:sp>
        <p:nvSpPr>
          <p:cNvPr id="351" name="Shape 351"/>
          <p:cNvSpPr/>
          <p:nvPr>
            <p:ph type="body" idx="1"/>
          </p:nvPr>
        </p:nvSpPr>
        <p:spPr>
          <a:prstGeom prst="rect">
            <a:avLst/>
          </a:prstGeom>
        </p:spPr>
        <p:txBody>
          <a:bodyPr/>
          <a:lstStyle/>
          <a:p>
            <a:pPr lvl="0" marL="342900" indent="-342900" defTabSz="274320">
              <a:spcBef>
                <a:spcPts val="2100"/>
              </a:spcBef>
              <a:buBlip>
                <a:blip r:embed="rId2"/>
              </a:buBlip>
              <a:defRPr sz="1800">
                <a:solidFill>
                  <a:srgbClr val="000000"/>
                </a:solidFill>
              </a:defRPr>
            </a:pPr>
            <a:r>
              <a:rPr sz="2160">
                <a:solidFill>
                  <a:srgbClr val="FFFFFF"/>
                </a:solidFill>
              </a:rPr>
              <a:t>Position client.</a:t>
            </a:r>
            <a:endParaRPr sz="2160">
              <a:solidFill>
                <a:srgbClr val="FFFFFF"/>
              </a:solidFill>
            </a:endParaRPr>
          </a:p>
          <a:p>
            <a:pPr lvl="0" marL="342900" indent="-342900" defTabSz="274320">
              <a:spcBef>
                <a:spcPts val="2100"/>
              </a:spcBef>
              <a:buBlip>
                <a:blip r:embed="rId2"/>
              </a:buBlip>
              <a:defRPr sz="1800">
                <a:solidFill>
                  <a:srgbClr val="000000"/>
                </a:solidFill>
              </a:defRPr>
            </a:pPr>
            <a:r>
              <a:rPr sz="2160">
                <a:solidFill>
                  <a:srgbClr val="FFFFFF"/>
                </a:solidFill>
              </a:rPr>
              <a:t>Palpate and locate trigger.</a:t>
            </a:r>
            <a:endParaRPr sz="2160">
              <a:solidFill>
                <a:srgbClr val="FFFFFF"/>
              </a:solidFill>
            </a:endParaRPr>
          </a:p>
          <a:p>
            <a:pPr lvl="0" marL="342900" indent="-342900" defTabSz="274320">
              <a:spcBef>
                <a:spcPts val="2100"/>
              </a:spcBef>
              <a:buBlip>
                <a:blip r:embed="rId2"/>
              </a:buBlip>
              <a:defRPr sz="1800">
                <a:solidFill>
                  <a:srgbClr val="000000"/>
                </a:solidFill>
              </a:defRPr>
            </a:pPr>
            <a:r>
              <a:rPr sz="2160">
                <a:solidFill>
                  <a:srgbClr val="FFFFFF"/>
                </a:solidFill>
              </a:rPr>
              <a:t>SCS (Strain-Counter-Strain)</a:t>
            </a:r>
            <a:endParaRPr sz="2160">
              <a:solidFill>
                <a:srgbClr val="FFFFFF"/>
              </a:solidFill>
            </a:endParaRPr>
          </a:p>
          <a:p>
            <a:pPr lvl="0" marL="342900" indent="-342900" defTabSz="274320">
              <a:spcBef>
                <a:spcPts val="2100"/>
              </a:spcBef>
              <a:buBlip>
                <a:blip r:embed="rId2"/>
              </a:buBlip>
              <a:defRPr sz="1800">
                <a:solidFill>
                  <a:srgbClr val="000000"/>
                </a:solidFill>
              </a:defRPr>
            </a:pPr>
            <a:r>
              <a:rPr sz="2160">
                <a:solidFill>
                  <a:srgbClr val="FFFFFF"/>
                </a:solidFill>
              </a:rPr>
              <a:t>Mild or intermittent direct pressure, to be held 20-30 seconds.</a:t>
            </a:r>
            <a:endParaRPr sz="2160">
              <a:solidFill>
                <a:srgbClr val="FFFFFF"/>
              </a:solidFill>
            </a:endParaRPr>
          </a:p>
          <a:p>
            <a:pPr lvl="0" marL="342900" indent="-342900" defTabSz="274320">
              <a:spcBef>
                <a:spcPts val="2100"/>
              </a:spcBef>
              <a:buBlip>
                <a:blip r:embed="rId2"/>
              </a:buBlip>
              <a:defRPr sz="1800">
                <a:solidFill>
                  <a:srgbClr val="000000"/>
                </a:solidFill>
              </a:defRPr>
            </a:pPr>
            <a:r>
              <a:rPr sz="2160">
                <a:solidFill>
                  <a:srgbClr val="FFFFFF"/>
                </a:solidFill>
              </a:rPr>
              <a:t>Isometric contraction of involved muscle fibers for 7-10 seconds.</a:t>
            </a:r>
            <a:endParaRPr sz="2160">
              <a:solidFill>
                <a:srgbClr val="FFFFFF"/>
              </a:solidFill>
            </a:endParaRPr>
          </a:p>
          <a:p>
            <a:pPr lvl="0" marL="342900" indent="-342900" defTabSz="274320">
              <a:spcBef>
                <a:spcPts val="2100"/>
              </a:spcBef>
              <a:buBlip>
                <a:blip r:embed="rId2"/>
              </a:buBlip>
              <a:defRPr sz="1800">
                <a:solidFill>
                  <a:srgbClr val="000000"/>
                </a:solidFill>
              </a:defRPr>
            </a:pPr>
            <a:r>
              <a:rPr sz="2160">
                <a:solidFill>
                  <a:srgbClr val="FFFFFF"/>
                </a:solidFill>
              </a:rPr>
              <a:t>Upon decreased tone: gently stretch for 30 seconds.</a:t>
            </a:r>
            <a:endParaRPr sz="2160">
              <a:solidFill>
                <a:srgbClr val="FFFFFF"/>
              </a:solidFill>
            </a:endParaRPr>
          </a:p>
          <a:p>
            <a:pPr lvl="0" marL="342900" indent="-342900" defTabSz="274320">
              <a:spcBef>
                <a:spcPts val="2100"/>
              </a:spcBef>
              <a:buBlip>
                <a:blip r:embed="rId2"/>
              </a:buBlip>
              <a:defRPr sz="1800">
                <a:solidFill>
                  <a:srgbClr val="000000"/>
                </a:solidFill>
              </a:defRPr>
            </a:pPr>
            <a:r>
              <a:rPr sz="2160">
                <a:solidFill>
                  <a:srgbClr val="FFFFFF"/>
                </a:solidFill>
              </a:rPr>
              <a:t>Full muscle isometric contraction followed by a whole muscle stretch for 30 seconds.</a:t>
            </a:r>
          </a:p>
        </p:txBody>
      </p:sp>
    </p:spTree>
  </p:cSld>
  <p:clrMapOvr>
    <a:masterClrMapping/>
  </p:clrMapOvr>
  <p:transition spd="slow" advClick="1">
    <p:dissolve/>
  </p:transition>
</p:sld>
</file>

<file path=ppt/slides/slide10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3" name="Shape 353"/>
          <p:cNvSpPr/>
          <p:nvPr>
            <p:ph type="title"/>
          </p:nvPr>
        </p:nvSpPr>
        <p:spPr>
          <a:prstGeom prst="rect">
            <a:avLst/>
          </a:prstGeom>
        </p:spPr>
        <p:txBody>
          <a:bodyPr/>
          <a:lstStyle>
            <a:lvl1pPr>
              <a:defRPr sz="3600"/>
            </a:lvl1pPr>
          </a:lstStyle>
          <a:p>
            <a:pPr lvl="0">
              <a:defRPr sz="1800">
                <a:solidFill>
                  <a:srgbClr val="000000"/>
                </a:solidFill>
              </a:defRPr>
            </a:pPr>
            <a:r>
              <a:rPr sz="3600">
                <a:solidFill>
                  <a:srgbClr val="FFFFFF"/>
                </a:solidFill>
              </a:rPr>
              <a:t>Lizabeth’s TCIM (Textured Compression with Incremental Movement) technique.</a:t>
            </a:r>
          </a:p>
        </p:txBody>
      </p:sp>
      <p:sp>
        <p:nvSpPr>
          <p:cNvPr id="354" name="Shape 354"/>
          <p:cNvSpPr/>
          <p:nvPr>
            <p:ph type="body" idx="1"/>
          </p:nvPr>
        </p:nvSpPr>
        <p:spPr>
          <a:prstGeom prst="rect">
            <a:avLst/>
          </a:prstGeom>
        </p:spPr>
        <p:txBody>
          <a:bodyPr/>
          <a:lstStyle/>
          <a:p>
            <a:pPr lvl="0" marL="268604" indent="-268604" defTabSz="214884">
              <a:spcBef>
                <a:spcPts val="1600"/>
              </a:spcBef>
              <a:buBlip>
                <a:blip r:embed="rId2"/>
              </a:buBlip>
              <a:defRPr sz="1800">
                <a:solidFill>
                  <a:srgbClr val="000000"/>
                </a:solidFill>
              </a:defRPr>
            </a:pPr>
            <a:r>
              <a:rPr sz="1692">
                <a:solidFill>
                  <a:srgbClr val="FFFFFF"/>
                </a:solidFill>
              </a:rPr>
              <a:t>Position client.</a:t>
            </a:r>
            <a:endParaRPr sz="1692">
              <a:solidFill>
                <a:srgbClr val="FFFFFF"/>
              </a:solidFill>
            </a:endParaRPr>
          </a:p>
          <a:p>
            <a:pPr lvl="0" marL="268604" indent="-268604" defTabSz="214884">
              <a:spcBef>
                <a:spcPts val="1600"/>
              </a:spcBef>
              <a:buBlip>
                <a:blip r:embed="rId2"/>
              </a:buBlip>
              <a:defRPr sz="1800">
                <a:solidFill>
                  <a:srgbClr val="000000"/>
                </a:solidFill>
              </a:defRPr>
            </a:pPr>
            <a:r>
              <a:rPr sz="1692">
                <a:solidFill>
                  <a:srgbClr val="FFFFFF"/>
                </a:solidFill>
              </a:rPr>
              <a:t>Palpate and locate trigger.</a:t>
            </a:r>
            <a:endParaRPr sz="1692">
              <a:solidFill>
                <a:srgbClr val="FFFFFF"/>
              </a:solidFill>
            </a:endParaRPr>
          </a:p>
          <a:p>
            <a:pPr lvl="0" marL="268604" indent="-268604" defTabSz="214884">
              <a:spcBef>
                <a:spcPts val="1600"/>
              </a:spcBef>
              <a:buBlip>
                <a:blip r:embed="rId2"/>
              </a:buBlip>
              <a:defRPr sz="1800">
                <a:solidFill>
                  <a:srgbClr val="000000"/>
                </a:solidFill>
              </a:defRPr>
            </a:pPr>
            <a:r>
              <a:rPr sz="1692">
                <a:solidFill>
                  <a:srgbClr val="FFFFFF"/>
                </a:solidFill>
              </a:rPr>
              <a:t>SCS (Strain-Counter-Strain)</a:t>
            </a:r>
            <a:endParaRPr sz="1692">
              <a:solidFill>
                <a:srgbClr val="FFFFFF"/>
              </a:solidFill>
            </a:endParaRPr>
          </a:p>
          <a:p>
            <a:pPr lvl="0" marL="268604" indent="-268604" defTabSz="214884">
              <a:spcBef>
                <a:spcPts val="1600"/>
              </a:spcBef>
              <a:buBlip>
                <a:blip r:embed="rId2"/>
              </a:buBlip>
              <a:defRPr sz="1800">
                <a:solidFill>
                  <a:srgbClr val="000000"/>
                </a:solidFill>
              </a:defRPr>
            </a:pPr>
            <a:r>
              <a:rPr sz="1692">
                <a:solidFill>
                  <a:srgbClr val="FFFFFF"/>
                </a:solidFill>
              </a:rPr>
              <a:t>Using a textured ball suitably sized for the area being treated, SLOWLY apply pressure, staying just within the pain tolerance.</a:t>
            </a:r>
            <a:endParaRPr sz="1692">
              <a:solidFill>
                <a:srgbClr val="FFFFFF"/>
              </a:solidFill>
            </a:endParaRPr>
          </a:p>
          <a:p>
            <a:pPr lvl="0" marL="268604" indent="-268604" defTabSz="214884">
              <a:spcBef>
                <a:spcPts val="1600"/>
              </a:spcBef>
              <a:buBlip>
                <a:blip r:embed="rId2"/>
              </a:buBlip>
              <a:defRPr sz="1800">
                <a:solidFill>
                  <a:srgbClr val="000000"/>
                </a:solidFill>
              </a:defRPr>
            </a:pPr>
            <a:r>
              <a:rPr sz="1692">
                <a:solidFill>
                  <a:srgbClr val="FFFFFF"/>
                </a:solidFill>
              </a:rPr>
              <a:t>Hold pressure for up to 30 seconds, then slowly roll the ball for a few seconds.</a:t>
            </a:r>
            <a:endParaRPr sz="1692">
              <a:solidFill>
                <a:srgbClr val="FFFFFF"/>
              </a:solidFill>
            </a:endParaRPr>
          </a:p>
          <a:p>
            <a:pPr lvl="0" marL="268604" indent="-268604" defTabSz="214884">
              <a:spcBef>
                <a:spcPts val="1600"/>
              </a:spcBef>
              <a:buBlip>
                <a:blip r:embed="rId2"/>
              </a:buBlip>
              <a:defRPr sz="1800">
                <a:solidFill>
                  <a:srgbClr val="000000"/>
                </a:solidFill>
              </a:defRPr>
            </a:pPr>
            <a:r>
              <a:rPr sz="1692">
                <a:solidFill>
                  <a:srgbClr val="FFFFFF"/>
                </a:solidFill>
              </a:rPr>
              <a:t>Petrissage</a:t>
            </a:r>
            <a:endParaRPr sz="1692">
              <a:solidFill>
                <a:srgbClr val="FFFFFF"/>
              </a:solidFill>
            </a:endParaRPr>
          </a:p>
          <a:p>
            <a:pPr lvl="0" marL="268604" indent="-268604" defTabSz="214884">
              <a:spcBef>
                <a:spcPts val="1600"/>
              </a:spcBef>
              <a:buBlip>
                <a:blip r:embed="rId2"/>
              </a:buBlip>
              <a:defRPr sz="1800">
                <a:solidFill>
                  <a:srgbClr val="000000"/>
                </a:solidFill>
              </a:defRPr>
            </a:pPr>
            <a:r>
              <a:rPr sz="1692">
                <a:solidFill>
                  <a:srgbClr val="FFFFFF"/>
                </a:solidFill>
              </a:rPr>
              <a:t>Slow stretch</a:t>
            </a:r>
            <a:endParaRPr sz="1692">
              <a:solidFill>
                <a:srgbClr val="FFFFFF"/>
              </a:solidFill>
            </a:endParaRPr>
          </a:p>
          <a:p>
            <a:pPr lvl="0" marL="268604" indent="-268604" defTabSz="214884">
              <a:spcBef>
                <a:spcPts val="1600"/>
              </a:spcBef>
              <a:buBlip>
                <a:blip r:embed="rId2"/>
              </a:buBlip>
              <a:defRPr sz="1800">
                <a:solidFill>
                  <a:srgbClr val="000000"/>
                </a:solidFill>
              </a:defRPr>
            </a:pPr>
            <a:r>
              <a:rPr sz="1692">
                <a:solidFill>
                  <a:srgbClr val="FFFFFF"/>
                </a:solidFill>
              </a:rPr>
              <a:t>May repeat 2-3 times if needed.</a:t>
            </a:r>
            <a:endParaRPr sz="1692">
              <a:solidFill>
                <a:srgbClr val="FFFFFF"/>
              </a:solidFill>
            </a:endParaRPr>
          </a:p>
          <a:p>
            <a:pPr lvl="0" marL="268604" indent="-268604" defTabSz="214884">
              <a:spcBef>
                <a:spcPts val="1600"/>
              </a:spcBef>
              <a:buBlip>
                <a:blip r:embed="rId2"/>
              </a:buBlip>
              <a:defRPr sz="1800">
                <a:solidFill>
                  <a:srgbClr val="000000"/>
                </a:solidFill>
              </a:defRPr>
            </a:pPr>
            <a:r>
              <a:rPr sz="1692">
                <a:solidFill>
                  <a:srgbClr val="FFFFFF"/>
                </a:solidFill>
              </a:rPr>
              <a:t>This technique is good for hip rotators, TFL, Vastus lateralis, hamstrings and shoulder.</a:t>
            </a:r>
          </a:p>
        </p:txBody>
      </p:sp>
    </p:spTree>
  </p:cSld>
  <p:clrMapOvr>
    <a:masterClrMapping/>
  </p:clrMapOvr>
  <p:transition spd="slow" advClick="1">
    <p:dissolve/>
  </p:transition>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nvSpPr>
        <p:spPr>
          <a:xfrm>
            <a:off x="1270000" y="6362700"/>
            <a:ext cx="10464800" cy="5715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vl1pPr>
          </a:lstStyle>
          <a:p>
            <a:pPr lvl="0">
              <a:defRPr sz="1800">
                <a:solidFill>
                  <a:srgbClr val="000000"/>
                </a:solidFill>
              </a:defRPr>
            </a:pPr>
            <a:r>
              <a:rPr sz="2400">
                <a:solidFill>
                  <a:srgbClr val="FFFFFF"/>
                </a:solidFill>
              </a:rPr>
              <a:t>–Viola M. Frymann</a:t>
            </a:r>
          </a:p>
        </p:txBody>
      </p:sp>
      <p:sp>
        <p:nvSpPr>
          <p:cNvPr id="70" name="Shape 70"/>
          <p:cNvSpPr/>
          <p:nvPr/>
        </p:nvSpPr>
        <p:spPr>
          <a:xfrm>
            <a:off x="1270000" y="4206899"/>
            <a:ext cx="10464800" cy="13398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2400"/>
              </a:spcBef>
              <a:defRPr sz="3800"/>
            </a:lvl1pPr>
          </a:lstStyle>
          <a:p>
            <a:pPr lvl="0">
              <a:defRPr sz="1800">
                <a:solidFill>
                  <a:srgbClr val="000000"/>
                </a:solidFill>
              </a:defRPr>
            </a:pPr>
            <a:r>
              <a:rPr sz="3800">
                <a:solidFill>
                  <a:srgbClr val="FFFFFF"/>
                </a:solidFill>
              </a:rPr>
              <a:t>“Meaningful palpation is the essence of effective treatment.”</a:t>
            </a:r>
          </a:p>
        </p:txBody>
      </p:sp>
    </p:spTree>
  </p:cSld>
  <p:clrMapOvr>
    <a:masterClrMapping/>
  </p:clrMapOvr>
  <p:transition spd="slow" advClick="1">
    <p:dissolve/>
  </p:transition>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body" idx="1"/>
          </p:nvPr>
        </p:nvSpPr>
        <p:spPr>
          <a:prstGeom prst="rect">
            <a:avLst/>
          </a:prstGeom>
        </p:spPr>
        <p:txBody>
          <a:bodyPr/>
          <a:lstStyle/>
          <a:p>
            <a:pPr lvl="0" marL="508634" indent="-508634" defTabSz="406908">
              <a:spcBef>
                <a:spcPts val="3200"/>
              </a:spcBef>
              <a:buBlip>
                <a:blip r:embed="rId2"/>
              </a:buBlip>
              <a:defRPr sz="1800">
                <a:solidFill>
                  <a:srgbClr val="000000"/>
                </a:solidFill>
              </a:defRPr>
            </a:pPr>
            <a:r>
              <a:rPr sz="3204">
                <a:solidFill>
                  <a:srgbClr val="FFFFFF"/>
                </a:solidFill>
              </a:rPr>
              <a:t>We must be able to distinguish between what we are palpating, what we actually sense and the way we interpret the information. It is all too easy to feel what we “want” or “expect” to feel. Detachment from the process of palpation is not only helpful but essential.</a:t>
            </a:r>
            <a:endParaRPr sz="3204">
              <a:solidFill>
                <a:srgbClr val="FFFFFF"/>
              </a:solidFill>
            </a:endParaRPr>
          </a:p>
          <a:p>
            <a:pPr lvl="0" marL="452119" indent="-452119" defTabSz="406908">
              <a:spcBef>
                <a:spcPts val="2800"/>
              </a:spcBef>
              <a:buBlip>
                <a:blip r:embed="rId2"/>
              </a:buBlip>
              <a:defRPr sz="1800">
                <a:solidFill>
                  <a:srgbClr val="000000"/>
                </a:solidFill>
              </a:defRPr>
            </a:pPr>
            <a:r>
              <a:rPr sz="2848">
                <a:solidFill>
                  <a:srgbClr val="FFFFFF"/>
                </a:solidFill>
              </a:rPr>
              <a:t>Andrew Taylor Still, required his students to palpate for one hour every day, their entire first year of study at the American School of Osteopathy.</a:t>
            </a:r>
          </a:p>
        </p:txBody>
      </p:sp>
    </p:spTree>
  </p:cSld>
  <p:clrMapOvr>
    <a:masterClrMapping/>
  </p:clrMapOvr>
  <p:transition spd="slow" advClick="1">
    <p:dissolve/>
  </p:transition>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ph type="title"/>
          </p:nvPr>
        </p:nvSpPr>
        <p:spPr>
          <a:prstGeom prst="rect">
            <a:avLst/>
          </a:prstGeom>
        </p:spPr>
        <p:txBody>
          <a:bodyPr/>
          <a:lstStyle/>
          <a:p>
            <a:pPr lvl="0">
              <a:defRPr sz="1800">
                <a:solidFill>
                  <a:srgbClr val="000000"/>
                </a:solidFill>
              </a:defRPr>
            </a:pPr>
            <a:r>
              <a:rPr sz="7200">
                <a:solidFill>
                  <a:srgbClr val="FFFFFF"/>
                </a:solidFill>
              </a:rPr>
              <a:t>Palpation Exercise</a:t>
            </a:r>
          </a:p>
        </p:txBody>
      </p:sp>
      <p:sp>
        <p:nvSpPr>
          <p:cNvPr id="75" name="Shape 75"/>
          <p:cNvSpPr/>
          <p:nvPr>
            <p:ph type="body" idx="1"/>
          </p:nvPr>
        </p:nvSpPr>
        <p:spPr>
          <a:prstGeom prst="rect">
            <a:avLst/>
          </a:prstGeom>
        </p:spPr>
        <p:txBody>
          <a:bodyPr/>
          <a:lstStyle/>
          <a:p>
            <a:pPr lvl="0" marL="480059" indent="-480059" defTabSz="384047">
              <a:spcBef>
                <a:spcPts val="3000"/>
              </a:spcBef>
              <a:buBlip>
                <a:blip r:embed="rId2"/>
              </a:buBlip>
              <a:defRPr sz="1800">
                <a:solidFill>
                  <a:srgbClr val="000000"/>
                </a:solidFill>
              </a:defRPr>
            </a:pPr>
            <a:r>
              <a:rPr sz="3024">
                <a:solidFill>
                  <a:srgbClr val="FFFFFF"/>
                </a:solidFill>
              </a:rPr>
              <a:t>Place a coin under a telephone directory and try to find it by careful palpation of the upper surface of the directory.</a:t>
            </a:r>
            <a:endParaRPr sz="3024">
              <a:solidFill>
                <a:srgbClr val="FFFFFF"/>
              </a:solidFill>
            </a:endParaRPr>
          </a:p>
          <a:p>
            <a:pPr lvl="0" marL="426719" indent="-426719" defTabSz="384047">
              <a:spcBef>
                <a:spcPts val="2600"/>
              </a:spcBef>
              <a:buBlip>
                <a:blip r:embed="rId2"/>
              </a:buBlip>
              <a:defRPr sz="1800">
                <a:solidFill>
                  <a:srgbClr val="000000"/>
                </a:solidFill>
              </a:defRPr>
            </a:pPr>
            <a:r>
              <a:rPr sz="2688">
                <a:solidFill>
                  <a:srgbClr val="FFFFFF"/>
                </a:solidFill>
              </a:rPr>
              <a:t>If this is too difficult at first, do it initially with a magazine, gradually increasing the thickness of the barrier between your fingers and the coin until the telephone directory presents no problem.</a:t>
            </a:r>
            <a:endParaRPr sz="2688">
              <a:solidFill>
                <a:srgbClr val="FFFFFF"/>
              </a:solidFill>
            </a:endParaRPr>
          </a:p>
          <a:p>
            <a:pPr lvl="0" marL="426719" indent="-426719" defTabSz="384047">
              <a:spcBef>
                <a:spcPts val="2600"/>
              </a:spcBef>
              <a:buBlip>
                <a:blip r:embed="rId2"/>
              </a:buBlip>
              <a:defRPr sz="1800">
                <a:solidFill>
                  <a:srgbClr val="000000"/>
                </a:solidFill>
              </a:defRPr>
            </a:pPr>
            <a:r>
              <a:rPr sz="2688">
                <a:solidFill>
                  <a:srgbClr val="FFFFFF"/>
                </a:solidFill>
              </a:rPr>
              <a:t>Incorporate variations in which you use different parts of the hand to palpate for the coin.</a:t>
            </a:r>
          </a:p>
        </p:txBody>
      </p:sp>
    </p:spTree>
  </p:cSld>
  <p:clrMapOvr>
    <a:masterClrMapping/>
  </p:clrMapOvr>
  <p:transition spd="slow" advClick="1">
    <p:dissolve/>
  </p:transition>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title"/>
          </p:nvPr>
        </p:nvSpPr>
        <p:spPr>
          <a:xfrm>
            <a:off x="1270000" y="-127000"/>
            <a:ext cx="10464800" cy="2540000"/>
          </a:xfrm>
          <a:prstGeom prst="rect">
            <a:avLst/>
          </a:prstGeom>
        </p:spPr>
        <p:txBody>
          <a:bodyPr/>
          <a:lstStyle/>
          <a:p>
            <a:pPr lvl="0">
              <a:defRPr sz="1800">
                <a:solidFill>
                  <a:srgbClr val="000000"/>
                </a:solidFill>
              </a:defRPr>
            </a:pPr>
            <a:r>
              <a:rPr sz="7200">
                <a:solidFill>
                  <a:srgbClr val="FFFFFF"/>
                </a:solidFill>
              </a:rPr>
              <a:t>Palpation Exercise</a:t>
            </a:r>
          </a:p>
        </p:txBody>
      </p:sp>
      <p:sp>
        <p:nvSpPr>
          <p:cNvPr id="78" name="Shape 78"/>
          <p:cNvSpPr/>
          <p:nvPr>
            <p:ph type="body" idx="1"/>
          </p:nvPr>
        </p:nvSpPr>
        <p:spPr>
          <a:prstGeom prst="rect">
            <a:avLst/>
          </a:prstGeom>
        </p:spPr>
        <p:txBody>
          <a:bodyPr/>
          <a:lstStyle/>
          <a:p>
            <a:pPr lvl="0" marL="405764" indent="-405764" defTabSz="324611">
              <a:spcBef>
                <a:spcPts val="2500"/>
              </a:spcBef>
              <a:buBlip>
                <a:blip r:embed="rId2"/>
              </a:buBlip>
              <a:defRPr sz="1800">
                <a:solidFill>
                  <a:srgbClr val="000000"/>
                </a:solidFill>
              </a:defRPr>
            </a:pPr>
            <a:r>
              <a:rPr sz="2556">
                <a:solidFill>
                  <a:srgbClr val="FFFFFF"/>
                </a:solidFill>
              </a:rPr>
              <a:t>Place a human hair under a page of a telephone directory and palpate for it through the page, eyes closed.</a:t>
            </a:r>
            <a:endParaRPr sz="2556">
              <a:solidFill>
                <a:srgbClr val="FFFFFF"/>
              </a:solidFill>
            </a:endParaRPr>
          </a:p>
          <a:p>
            <a:pPr lvl="0" marL="360679" indent="-360679" defTabSz="324611">
              <a:spcBef>
                <a:spcPts val="2200"/>
              </a:spcBef>
              <a:buBlip>
                <a:blip r:embed="rId2"/>
              </a:buBlip>
              <a:defRPr sz="1800">
                <a:solidFill>
                  <a:srgbClr val="000000"/>
                </a:solidFill>
              </a:defRPr>
            </a:pPr>
            <a:r>
              <a:rPr sz="2272">
                <a:solidFill>
                  <a:srgbClr val="FFFFFF"/>
                </a:solidFill>
              </a:rPr>
              <a:t>Once this becomes relatively easy, place the hair under 2 pages and then 3, doing the same thing, feeling slowly and carefully for the slightly raised surface overlaying the hair.</a:t>
            </a:r>
            <a:endParaRPr sz="2272">
              <a:solidFill>
                <a:srgbClr val="FFFFFF"/>
              </a:solidFill>
            </a:endParaRPr>
          </a:p>
          <a:p>
            <a:pPr lvl="0" marL="360679" indent="-360679" defTabSz="324611">
              <a:spcBef>
                <a:spcPts val="2200"/>
              </a:spcBef>
              <a:buBlip>
                <a:blip r:embed="rId2"/>
              </a:buBlip>
              <a:defRPr sz="1800">
                <a:solidFill>
                  <a:srgbClr val="000000"/>
                </a:solidFill>
              </a:defRPr>
            </a:pPr>
            <a:r>
              <a:rPr sz="2272">
                <a:solidFill>
                  <a:srgbClr val="FFFFFF"/>
                </a:solidFill>
              </a:rPr>
              <a:t>Now how long does it take you to feel the hair?</a:t>
            </a:r>
            <a:endParaRPr sz="2272">
              <a:solidFill>
                <a:srgbClr val="FFFFFF"/>
              </a:solidFill>
            </a:endParaRPr>
          </a:p>
          <a:p>
            <a:pPr lvl="0" marL="360679" indent="-360679" defTabSz="324611">
              <a:spcBef>
                <a:spcPts val="2200"/>
              </a:spcBef>
              <a:buBlip>
                <a:blip r:embed="rId2"/>
              </a:buBlip>
              <a:defRPr sz="1800">
                <a:solidFill>
                  <a:srgbClr val="000000"/>
                </a:solidFill>
              </a:defRPr>
            </a:pPr>
            <a:r>
              <a:rPr sz="2272">
                <a:solidFill>
                  <a:srgbClr val="FFFFFF"/>
                </a:solidFill>
              </a:rPr>
              <a:t>Repeat until it is easy and quick. incorporate variations in which you use different parts of the hand to palpate for the hair.  </a:t>
            </a:r>
          </a:p>
        </p:txBody>
      </p:sp>
    </p:spTree>
  </p:cSld>
  <p:clrMapOvr>
    <a:masterClrMapping/>
  </p:clrMapOvr>
  <p:transition spd="slow" advClick="1">
    <p:dissolve/>
  </p:transition>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Shape 80"/>
          <p:cNvSpPr/>
          <p:nvPr>
            <p:ph type="title"/>
          </p:nvPr>
        </p:nvSpPr>
        <p:spPr>
          <a:prstGeom prst="rect">
            <a:avLst/>
          </a:prstGeom>
        </p:spPr>
        <p:txBody>
          <a:bodyPr/>
          <a:lstStyle/>
          <a:p>
            <a:pPr lvl="0">
              <a:defRPr sz="1800">
                <a:solidFill>
                  <a:srgbClr val="000000"/>
                </a:solidFill>
              </a:defRPr>
            </a:pPr>
            <a:r>
              <a:rPr sz="7200">
                <a:solidFill>
                  <a:srgbClr val="FFFFFF"/>
                </a:solidFill>
              </a:rPr>
              <a:t>Steps of Palpation</a:t>
            </a:r>
          </a:p>
        </p:txBody>
      </p:sp>
      <p:sp>
        <p:nvSpPr>
          <p:cNvPr id="81" name="Shape 81"/>
          <p:cNvSpPr/>
          <p:nvPr>
            <p:ph type="body" idx="1"/>
          </p:nvPr>
        </p:nvSpPr>
        <p:spPr>
          <a:prstGeom prst="rect">
            <a:avLst/>
          </a:prstGeom>
        </p:spPr>
        <p:txBody>
          <a:bodyPr/>
          <a:lstStyle/>
          <a:p>
            <a:pPr lvl="0">
              <a:buBlip>
                <a:blip r:embed="rId2"/>
              </a:buBlip>
              <a:defRPr sz="1800">
                <a:solidFill>
                  <a:srgbClr val="000000"/>
                </a:solidFill>
              </a:defRPr>
            </a:pPr>
            <a:r>
              <a:rPr sz="3600">
                <a:solidFill>
                  <a:srgbClr val="FFFFFF"/>
                </a:solidFill>
              </a:rPr>
              <a:t>Detection</a:t>
            </a:r>
            <a:endParaRPr sz="3600">
              <a:solidFill>
                <a:srgbClr val="FFFFFF"/>
              </a:solidFill>
            </a:endParaRPr>
          </a:p>
          <a:p>
            <a:pPr lvl="0">
              <a:buBlip>
                <a:blip r:embed="rId2"/>
              </a:buBlip>
              <a:defRPr sz="1800">
                <a:solidFill>
                  <a:srgbClr val="000000"/>
                </a:solidFill>
              </a:defRPr>
            </a:pPr>
            <a:r>
              <a:rPr sz="3600">
                <a:solidFill>
                  <a:srgbClr val="FFFFFF"/>
                </a:solidFill>
              </a:rPr>
              <a:t>Amplification</a:t>
            </a:r>
            <a:endParaRPr sz="3600">
              <a:solidFill>
                <a:srgbClr val="FFFFFF"/>
              </a:solidFill>
            </a:endParaRPr>
          </a:p>
          <a:p>
            <a:pPr lvl="0">
              <a:buBlip>
                <a:blip r:embed="rId2"/>
              </a:buBlip>
              <a:defRPr sz="1800">
                <a:solidFill>
                  <a:srgbClr val="000000"/>
                </a:solidFill>
              </a:defRPr>
            </a:pPr>
            <a:r>
              <a:rPr sz="3600">
                <a:solidFill>
                  <a:srgbClr val="FFFFFF"/>
                </a:solidFill>
              </a:rPr>
              <a:t>Interpretation</a:t>
            </a:r>
          </a:p>
        </p:txBody>
      </p:sp>
    </p:spTree>
  </p:cSld>
  <p:clrMapOvr>
    <a:masterClrMapping/>
  </p:clrMapOvr>
  <p:transition spd="slow" advClick="1">
    <p:dissolve/>
  </p:transition>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Shape 83"/>
          <p:cNvSpPr/>
          <p:nvPr/>
        </p:nvSpPr>
        <p:spPr>
          <a:xfrm>
            <a:off x="7289800" y="8991600"/>
            <a:ext cx="10464800" cy="70581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spcBef>
                <a:spcPts val="3200"/>
              </a:spcBef>
              <a:defRPr sz="3200"/>
            </a:lvl1pPr>
          </a:lstStyle>
          <a:p>
            <a:pPr lvl="0">
              <a:defRPr sz="1800">
                <a:solidFill>
                  <a:srgbClr val="000000"/>
                </a:solidFill>
              </a:defRPr>
            </a:pPr>
            <a:r>
              <a:rPr sz="3200">
                <a:solidFill>
                  <a:srgbClr val="FFFFFF"/>
                </a:solidFill>
              </a:rPr>
              <a:t>–Viola M. Frymann</a:t>
            </a:r>
          </a:p>
        </p:txBody>
      </p:sp>
      <p:sp>
        <p:nvSpPr>
          <p:cNvPr id="84" name="Shape 84"/>
          <p:cNvSpPr/>
          <p:nvPr/>
        </p:nvSpPr>
        <p:spPr>
          <a:xfrm>
            <a:off x="22150" y="117000"/>
            <a:ext cx="12960500" cy="9164012"/>
          </a:xfrm>
          <a:prstGeom prst="rect">
            <a:avLst/>
          </a:prstGeom>
          <a:ln w="12700">
            <a:miter lim="400000"/>
          </a:ln>
          <a:extLst>
            <a:ext uri="{C572A759-6A51-4108-AA02-DFA0A04FC94B}">
              <ma14:wrappingTextBoxFlag xmlns:ma14="http://schemas.microsoft.com/office/mac/drawingml/2011/main" val="1"/>
            </a:ext>
          </a:extLst>
        </p:spPr>
        <p:txBody>
          <a:bodyPr lIns="12700" tIns="12700" rIns="12700" bIns="12700" anchor="ctr">
            <a:spAutoFit/>
          </a:bodyPr>
          <a:lstStyle>
            <a:lvl1pPr algn="l">
              <a:spcBef>
                <a:spcPts val="3200"/>
              </a:spcBef>
              <a:defRPr sz="3200"/>
            </a:lvl1pPr>
          </a:lstStyle>
          <a:p>
            <a:pPr lvl="0">
              <a:defRPr sz="1800">
                <a:solidFill>
                  <a:srgbClr val="000000"/>
                </a:solidFill>
              </a:defRPr>
            </a:pPr>
            <a:r>
              <a:rPr sz="3200">
                <a:solidFill>
                  <a:srgbClr val="FFFFFF"/>
                </a:solidFill>
              </a:rPr>
              <a:t>“The first step in the process of palpation is detection, the second step is amplification, and the third step must therefore be interpretation. The interpretation of the observations made by palpation is the key which makes the study of the structure and function of tissues meaningful. Nevertheless it is like the first visit to a foreign country. Numerous strange and unfamiliar sights are to be seen, but without some knowledge of the language with which to ask questions, or a guide to interpret those observations in the life and history of the country, they have little meaning to us. The third step in our study then is to be able to translate palpatory observations into meaningful anatomic, physiologic or pathologic states.”</a:t>
            </a:r>
          </a:p>
        </p:txBody>
      </p:sp>
    </p:spTree>
  </p:cSld>
  <p:clrMapOvr>
    <a:masterClrMapping/>
  </p:clrMapOvr>
  <p:transition spd="slow" advClick="1">
    <p:dissolve/>
  </p:transition>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ph type="title"/>
          </p:nvPr>
        </p:nvSpPr>
        <p:spPr>
          <a:prstGeom prst="rect">
            <a:avLst/>
          </a:prstGeom>
        </p:spPr>
        <p:txBody>
          <a:bodyPr/>
          <a:lstStyle>
            <a:lvl1pPr>
              <a:defRPr sz="5800"/>
            </a:lvl1pPr>
          </a:lstStyle>
          <a:p>
            <a:pPr lvl="0">
              <a:defRPr sz="1800">
                <a:solidFill>
                  <a:srgbClr val="000000"/>
                </a:solidFill>
              </a:defRPr>
            </a:pPr>
            <a:r>
              <a:rPr sz="5800">
                <a:solidFill>
                  <a:srgbClr val="FFFFFF"/>
                </a:solidFill>
              </a:rPr>
              <a:t>Five Objectives of Palpation</a:t>
            </a:r>
          </a:p>
        </p:txBody>
      </p:sp>
      <p:sp>
        <p:nvSpPr>
          <p:cNvPr id="87" name="Shape 87"/>
          <p:cNvSpPr/>
          <p:nvPr>
            <p:ph type="body" idx="1"/>
          </p:nvPr>
        </p:nvSpPr>
        <p:spPr>
          <a:prstGeom prst="rect">
            <a:avLst/>
          </a:prstGeom>
        </p:spPr>
        <p:txBody>
          <a:bodyPr/>
          <a:lstStyle/>
          <a:p>
            <a:pPr lvl="0" marL="360679" indent="-360679" defTabSz="324611">
              <a:spcBef>
                <a:spcPts val="2200"/>
              </a:spcBef>
              <a:buBlip>
                <a:blip r:embed="rId2"/>
              </a:buBlip>
              <a:defRPr sz="1800">
                <a:solidFill>
                  <a:srgbClr val="000000"/>
                </a:solidFill>
              </a:defRPr>
            </a:pPr>
            <a:r>
              <a:rPr sz="2272">
                <a:solidFill>
                  <a:srgbClr val="FFFFFF"/>
                </a:solidFill>
              </a:rPr>
              <a:t>Detect abnormal tissue texture.</a:t>
            </a:r>
            <a:endParaRPr sz="2272">
              <a:solidFill>
                <a:srgbClr val="FFFFFF"/>
              </a:solidFill>
            </a:endParaRPr>
          </a:p>
          <a:p>
            <a:pPr lvl="0" marL="360679" indent="-360679" defTabSz="324611">
              <a:spcBef>
                <a:spcPts val="2200"/>
              </a:spcBef>
              <a:buBlip>
                <a:blip r:embed="rId2"/>
              </a:buBlip>
              <a:defRPr sz="1800">
                <a:solidFill>
                  <a:srgbClr val="000000"/>
                </a:solidFill>
              </a:defRPr>
            </a:pPr>
            <a:r>
              <a:rPr sz="2272">
                <a:solidFill>
                  <a:srgbClr val="FFFFFF"/>
                </a:solidFill>
              </a:rPr>
              <a:t>Evaluate symmetry in the position of structures, both tactically and visually.</a:t>
            </a:r>
            <a:endParaRPr sz="2272">
              <a:solidFill>
                <a:srgbClr val="FFFFFF"/>
              </a:solidFill>
            </a:endParaRPr>
          </a:p>
          <a:p>
            <a:pPr lvl="0" marL="360679" indent="-360679" defTabSz="324611">
              <a:spcBef>
                <a:spcPts val="2200"/>
              </a:spcBef>
              <a:buBlip>
                <a:blip r:embed="rId2"/>
              </a:buBlip>
              <a:defRPr sz="1800">
                <a:solidFill>
                  <a:srgbClr val="000000"/>
                </a:solidFill>
              </a:defRPr>
            </a:pPr>
            <a:r>
              <a:rPr sz="2272">
                <a:solidFill>
                  <a:srgbClr val="FFFFFF"/>
                </a:solidFill>
              </a:rPr>
              <a:t>Detect and assess variations in range and quality of movement during ROM, as well as the quality of the end of the range of any movement.</a:t>
            </a:r>
            <a:endParaRPr sz="2272">
              <a:solidFill>
                <a:srgbClr val="FFFFFF"/>
              </a:solidFill>
            </a:endParaRPr>
          </a:p>
          <a:p>
            <a:pPr lvl="0" marL="360679" indent="-360679" defTabSz="324611">
              <a:spcBef>
                <a:spcPts val="2200"/>
              </a:spcBef>
              <a:buBlip>
                <a:blip r:embed="rId2"/>
              </a:buBlip>
              <a:defRPr sz="1800">
                <a:solidFill>
                  <a:srgbClr val="000000"/>
                </a:solidFill>
              </a:defRPr>
            </a:pPr>
            <a:r>
              <a:rPr sz="2272">
                <a:solidFill>
                  <a:srgbClr val="FFFFFF"/>
                </a:solidFill>
              </a:rPr>
              <a:t>Sense the position in space of yourself and the person being palpated.</a:t>
            </a:r>
            <a:endParaRPr sz="2272">
              <a:solidFill>
                <a:srgbClr val="FFFFFF"/>
              </a:solidFill>
            </a:endParaRPr>
          </a:p>
          <a:p>
            <a:pPr lvl="0" marL="360679" indent="-360679" defTabSz="324611">
              <a:spcBef>
                <a:spcPts val="2200"/>
              </a:spcBef>
              <a:buBlip>
                <a:blip r:embed="rId2"/>
              </a:buBlip>
              <a:defRPr sz="1800">
                <a:solidFill>
                  <a:srgbClr val="000000"/>
                </a:solidFill>
              </a:defRPr>
            </a:pPr>
            <a:r>
              <a:rPr sz="2272">
                <a:solidFill>
                  <a:srgbClr val="FFFFFF"/>
                </a:solidFill>
              </a:rPr>
              <a:t>Detect and evaluate change in the palpated findings, whether these are improving or worsening as time passes.</a:t>
            </a:r>
          </a:p>
        </p:txBody>
      </p:sp>
    </p:spTree>
  </p:cSld>
  <p:clrMapOvr>
    <a:masterClrMapping/>
  </p:clrMapOvr>
  <p:transition spd="slow" advClick="1">
    <p:dissolve/>
  </p:transition>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ph type="title"/>
          </p:nvPr>
        </p:nvSpPr>
        <p:spPr>
          <a:prstGeom prst="rect">
            <a:avLst/>
          </a:prstGeom>
        </p:spPr>
        <p:txBody>
          <a:bodyPr/>
          <a:lstStyle>
            <a:lvl1pPr>
              <a:defRPr sz="5800"/>
            </a:lvl1pPr>
          </a:lstStyle>
          <a:p>
            <a:pPr lvl="0">
              <a:defRPr sz="1800">
                <a:solidFill>
                  <a:srgbClr val="000000"/>
                </a:solidFill>
              </a:defRPr>
            </a:pPr>
            <a:r>
              <a:rPr sz="5800">
                <a:solidFill>
                  <a:srgbClr val="FFFFFF"/>
                </a:solidFill>
              </a:rPr>
              <a:t>Palpation Exercise</a:t>
            </a:r>
          </a:p>
        </p:txBody>
      </p:sp>
      <p:sp>
        <p:nvSpPr>
          <p:cNvPr id="90" name="Shape 90"/>
          <p:cNvSpPr/>
          <p:nvPr>
            <p:ph type="body" idx="1"/>
          </p:nvPr>
        </p:nvSpPr>
        <p:spPr>
          <a:prstGeom prst="rect">
            <a:avLst/>
          </a:prstGeom>
        </p:spPr>
        <p:txBody>
          <a:bodyPr/>
          <a:lstStyle/>
          <a:p>
            <a:pPr lvl="0" marL="417195" indent="-417195" defTabSz="333756">
              <a:spcBef>
                <a:spcPts val="2600"/>
              </a:spcBef>
              <a:buBlip>
                <a:blip r:embed="rId2"/>
              </a:buBlip>
              <a:defRPr sz="1800">
                <a:solidFill>
                  <a:srgbClr val="000000"/>
                </a:solidFill>
              </a:defRPr>
            </a:pPr>
            <a:r>
              <a:rPr sz="2628">
                <a:solidFill>
                  <a:srgbClr val="FFFFFF"/>
                </a:solidFill>
              </a:rPr>
              <a:t>Sit at a table (eyes closed) and try to distinguish variations between objects made out of different materials: wood, plastic, metal, bone and clay, for example.</a:t>
            </a:r>
            <a:endParaRPr sz="2628">
              <a:solidFill>
                <a:srgbClr val="FFFFFF"/>
              </a:solidFill>
            </a:endParaRPr>
          </a:p>
          <a:p>
            <a:pPr lvl="0" marL="417195" indent="-417195" defTabSz="333756">
              <a:spcBef>
                <a:spcPts val="2600"/>
              </a:spcBef>
              <a:buBlip>
                <a:blip r:embed="rId2"/>
              </a:buBlip>
              <a:defRPr sz="1800">
                <a:solidFill>
                  <a:srgbClr val="000000"/>
                </a:solidFill>
              </a:defRPr>
            </a:pPr>
            <a:r>
              <a:rPr sz="2628">
                <a:solidFill>
                  <a:srgbClr val="FFFFFF"/>
                </a:solidFill>
              </a:rPr>
              <a:t>Describe what you feel- shape, temperature, surface texture, resilience, flexibility, etc.</a:t>
            </a:r>
            <a:endParaRPr sz="2628">
              <a:solidFill>
                <a:srgbClr val="FFFFFF"/>
              </a:solidFill>
            </a:endParaRPr>
          </a:p>
          <a:p>
            <a:pPr lvl="0" marL="417195" indent="-417195" defTabSz="333756">
              <a:spcBef>
                <a:spcPts val="2600"/>
              </a:spcBef>
              <a:buBlip>
                <a:blip r:embed="rId2"/>
              </a:buBlip>
              <a:defRPr sz="1800">
                <a:solidFill>
                  <a:srgbClr val="000000"/>
                </a:solidFill>
              </a:defRPr>
            </a:pPr>
            <a:r>
              <a:rPr sz="2628">
                <a:solidFill>
                  <a:srgbClr val="FFFFFF"/>
                </a:solidFill>
              </a:rPr>
              <a:t>Do materials of organic and non-organic origin have a different feel?</a:t>
            </a:r>
            <a:endParaRPr sz="2628">
              <a:solidFill>
                <a:srgbClr val="FFFFFF"/>
              </a:solidFill>
            </a:endParaRPr>
          </a:p>
          <a:p>
            <a:pPr lvl="0" marL="417195" indent="-417195" defTabSz="333756">
              <a:spcBef>
                <a:spcPts val="2600"/>
              </a:spcBef>
              <a:buBlip>
                <a:blip r:embed="rId2"/>
              </a:buBlip>
              <a:defRPr sz="1800">
                <a:solidFill>
                  <a:srgbClr val="000000"/>
                </a:solidFill>
              </a:defRPr>
            </a:pPr>
            <a:r>
              <a:rPr sz="2628">
                <a:solidFill>
                  <a:srgbClr val="FFFFFF"/>
                </a:solidFill>
              </a:rPr>
              <a:t>Describe what differences you noted.</a:t>
            </a:r>
          </a:p>
        </p:txBody>
      </p:sp>
    </p:spTree>
  </p:cSld>
  <p:clrMapOvr>
    <a:masterClrMapping/>
  </p:clrMapOvr>
  <p:transition spd="slow" advClick="1">
    <p:dissolve/>
  </p:transition>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ph type="title"/>
          </p:nvPr>
        </p:nvSpPr>
        <p:spPr>
          <a:prstGeom prst="rect">
            <a:avLst/>
          </a:prstGeom>
        </p:spPr>
        <p:txBody>
          <a:bodyPr/>
          <a:lstStyle/>
          <a:p>
            <a:pPr lvl="0">
              <a:defRPr sz="1800">
                <a:solidFill>
                  <a:srgbClr val="000000"/>
                </a:solidFill>
              </a:defRPr>
            </a:pPr>
            <a:r>
              <a:rPr sz="7200">
                <a:solidFill>
                  <a:srgbClr val="FFFFFF"/>
                </a:solidFill>
              </a:rPr>
              <a:t>Palpation Exercise</a:t>
            </a:r>
          </a:p>
        </p:txBody>
      </p:sp>
      <p:sp>
        <p:nvSpPr>
          <p:cNvPr id="93" name="Shape 93"/>
          <p:cNvSpPr/>
          <p:nvPr>
            <p:ph type="body" idx="1"/>
          </p:nvPr>
        </p:nvSpPr>
        <p:spPr>
          <a:prstGeom prst="rect">
            <a:avLst/>
          </a:prstGeom>
        </p:spPr>
        <p:txBody>
          <a:bodyPr/>
          <a:lstStyle/>
          <a:p>
            <a:pPr lvl="0">
              <a:buBlip>
                <a:blip r:embed="rId2"/>
              </a:buBlip>
              <a:defRPr sz="1800">
                <a:solidFill>
                  <a:srgbClr val="000000"/>
                </a:solidFill>
              </a:defRPr>
            </a:pPr>
            <a:r>
              <a:rPr sz="3600">
                <a:solidFill>
                  <a:srgbClr val="FFFFFF"/>
                </a:solidFill>
              </a:rPr>
              <a:t>Find a relaxed position.</a:t>
            </a:r>
            <a:endParaRPr sz="3600">
              <a:solidFill>
                <a:srgbClr val="FFFFFF"/>
              </a:solidFill>
            </a:endParaRPr>
          </a:p>
          <a:p>
            <a:pPr lvl="0">
              <a:buBlip>
                <a:blip r:embed="rId2"/>
              </a:buBlip>
              <a:defRPr sz="1800">
                <a:solidFill>
                  <a:srgbClr val="000000"/>
                </a:solidFill>
              </a:defRPr>
            </a:pPr>
            <a:r>
              <a:rPr sz="3600">
                <a:solidFill>
                  <a:srgbClr val="FFFFFF"/>
                </a:solidFill>
              </a:rPr>
              <a:t>Place your hand on your thigh. (eyes closed)</a:t>
            </a:r>
            <a:endParaRPr sz="3600">
              <a:solidFill>
                <a:srgbClr val="FFFFFF"/>
              </a:solidFill>
            </a:endParaRPr>
          </a:p>
          <a:p>
            <a:pPr lvl="0">
              <a:buBlip>
                <a:blip r:embed="rId2"/>
              </a:buBlip>
              <a:defRPr sz="1800">
                <a:solidFill>
                  <a:srgbClr val="000000"/>
                </a:solidFill>
              </a:defRPr>
            </a:pPr>
            <a:r>
              <a:rPr sz="3600">
                <a:solidFill>
                  <a:srgbClr val="FFFFFF"/>
                </a:solidFill>
              </a:rPr>
              <a:t>What do you feel?</a:t>
            </a:r>
            <a:endParaRPr sz="3600">
              <a:solidFill>
                <a:srgbClr val="FFFFFF"/>
              </a:solidFill>
            </a:endParaRPr>
          </a:p>
          <a:p>
            <a:pPr lvl="0">
              <a:buBlip>
                <a:blip r:embed="rId2"/>
              </a:buBlip>
              <a:defRPr sz="1800">
                <a:solidFill>
                  <a:srgbClr val="000000"/>
                </a:solidFill>
              </a:defRPr>
            </a:pPr>
            <a:r>
              <a:rPr sz="3600">
                <a:solidFill>
                  <a:srgbClr val="FFFFFF"/>
                </a:solidFill>
              </a:rPr>
              <a:t>Write down your observations.</a:t>
            </a:r>
          </a:p>
        </p:txBody>
      </p:sp>
    </p:spTree>
  </p:cSld>
  <p:clrMapOvr>
    <a:masterClrMapping/>
  </p:clrMapOvr>
  <p:transition spd="slow" advClick="1">
    <p:dissolve/>
  </p:transition>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7" name="Group 37"/>
          <p:cNvGrpSpPr/>
          <p:nvPr/>
        </p:nvGrpSpPr>
        <p:grpSpPr>
          <a:xfrm>
            <a:off x="7270750" y="3181350"/>
            <a:ext cx="10388600" cy="7200900"/>
            <a:chOff x="-44450" y="-44450"/>
            <a:chExt cx="10388600" cy="7200900"/>
          </a:xfrm>
        </p:grpSpPr>
        <p:pic>
          <p:nvPicPr>
            <p:cNvPr id="36" name="73807842_2880x2233.jpeg"/>
            <p:cNvPicPr/>
            <p:nvPr/>
          </p:nvPicPr>
          <p:blipFill>
            <a:blip r:embed="rId2">
              <a:extLst/>
            </a:blip>
            <a:stretch>
              <a:fillRect/>
            </a:stretch>
          </p:blipFill>
          <p:spPr>
            <a:xfrm>
              <a:off x="0" y="0"/>
              <a:ext cx="4747115" cy="6019800"/>
            </a:xfrm>
            <a:prstGeom prst="rect">
              <a:avLst/>
            </a:prstGeom>
            <a:ln>
              <a:noFill/>
            </a:ln>
            <a:effectLst/>
          </p:spPr>
        </p:pic>
        <p:pic>
          <p:nvPicPr>
            <p:cNvPr id="35" name=""/>
            <p:cNvPicPr/>
            <p:nvPr/>
          </p:nvPicPr>
          <p:blipFill>
            <a:blip r:embed="rId3">
              <a:extLst/>
            </a:blip>
            <a:stretch>
              <a:fillRect/>
            </a:stretch>
          </p:blipFill>
          <p:spPr>
            <a:xfrm>
              <a:off x="-44450" y="-44450"/>
              <a:ext cx="10388600" cy="7200900"/>
            </a:xfrm>
            <a:prstGeom prst="rect">
              <a:avLst/>
            </a:prstGeom>
            <a:effectLst/>
          </p:spPr>
        </p:pic>
      </p:grpSp>
      <p:sp>
        <p:nvSpPr>
          <p:cNvPr id="38" name="Shape 38"/>
          <p:cNvSpPr/>
          <p:nvPr>
            <p:ph type="title"/>
          </p:nvPr>
        </p:nvSpPr>
        <p:spPr>
          <a:prstGeom prst="rect">
            <a:avLst/>
          </a:prstGeom>
        </p:spPr>
        <p:txBody>
          <a:bodyPr/>
          <a:lstStyle>
            <a:lvl1pPr>
              <a:defRPr sz="3600"/>
            </a:lvl1pPr>
          </a:lstStyle>
          <a:p>
            <a:pPr lvl="0">
              <a:defRPr sz="1800">
                <a:solidFill>
                  <a:srgbClr val="000000"/>
                </a:solidFill>
              </a:defRPr>
            </a:pPr>
            <a:r>
              <a:rPr sz="3600">
                <a:solidFill>
                  <a:srgbClr val="FFFFFF"/>
                </a:solidFill>
              </a:rPr>
              <a:t>Muscular pain is one of the most frequent complaints presented to health care professionals.</a:t>
            </a:r>
          </a:p>
        </p:txBody>
      </p:sp>
      <p:sp>
        <p:nvSpPr>
          <p:cNvPr id="39" name="Shape 39"/>
          <p:cNvSpPr/>
          <p:nvPr>
            <p:ph type="body" idx="1"/>
          </p:nvPr>
        </p:nvSpPr>
        <p:spPr>
          <a:xfrm>
            <a:off x="1276350" y="2946400"/>
            <a:ext cx="5270500" cy="6096000"/>
          </a:xfrm>
          <a:prstGeom prst="rect">
            <a:avLst/>
          </a:prstGeom>
        </p:spPr>
        <p:txBody>
          <a:bodyPr/>
          <a:lstStyle>
            <a:lvl1pPr>
              <a:buBlip>
                <a:blip r:embed="rId4"/>
              </a:buBlip>
            </a:lvl1pPr>
          </a:lstStyle>
          <a:p>
            <a:pPr lvl="0">
              <a:defRPr sz="1800">
                <a:solidFill>
                  <a:srgbClr val="000000"/>
                </a:solidFill>
              </a:defRPr>
            </a:pPr>
            <a:r>
              <a:rPr sz="3200">
                <a:solidFill>
                  <a:srgbClr val="FFFFFF"/>
                </a:solidFill>
              </a:rPr>
              <a:t>“Myofascial trigger points are a key element in all chronic pain, and are often the main factor maintaining it.” (Wall&amp;Melzack, 1989)</a:t>
            </a:r>
          </a:p>
        </p:txBody>
      </p:sp>
      <p:pic>
        <p:nvPicPr>
          <p:cNvPr id="40" name="pasted-image.tif"/>
          <p:cNvPicPr/>
          <p:nvPr/>
        </p:nvPicPr>
        <p:blipFill>
          <a:blip r:embed="rId5">
            <a:extLst/>
          </a:blip>
          <a:stretch>
            <a:fillRect/>
          </a:stretch>
        </p:blipFill>
        <p:spPr>
          <a:xfrm>
            <a:off x="7987456" y="3454002"/>
            <a:ext cx="3029707" cy="4775996"/>
          </a:xfrm>
          <a:prstGeom prst="rect">
            <a:avLst/>
          </a:prstGeom>
          <a:ln w="88900">
            <a:miter lim="400000"/>
          </a:ln>
        </p:spPr>
      </p:pic>
      <p:sp>
        <p:nvSpPr>
          <p:cNvPr id="41" name="Shape 41"/>
          <p:cNvSpPr/>
          <p:nvPr/>
        </p:nvSpPr>
        <p:spPr>
          <a:xfrm>
            <a:off x="15875961" y="10911657"/>
            <a:ext cx="937878" cy="630286"/>
          </a:xfrm>
          <a:prstGeom prst="rect">
            <a:avLst/>
          </a:prstGeom>
          <a:ln w="12700">
            <a:miter lim="400000"/>
          </a:ln>
        </p:spPr>
        <p:txBody>
          <a:bodyPr wrap="none" lIns="50800" tIns="50800" rIns="50800" bIns="50800" anchor="ctr">
            <a:spAutoFit/>
          </a:bodyPr>
          <a:lstStyle/>
          <a:p>
            <a:pPr lvl="0">
              <a:defRPr sz="2800"/>
            </a:pPr>
          </a:p>
        </p:txBody>
      </p:sp>
      <p:sp>
        <p:nvSpPr>
          <p:cNvPr id="42" name="Shape 42"/>
          <p:cNvSpPr/>
          <p:nvPr/>
        </p:nvSpPr>
        <p:spPr>
          <a:xfrm>
            <a:off x="11948966" y="11281136"/>
            <a:ext cx="1349668" cy="780328"/>
          </a:xfrm>
          <a:prstGeom prst="rect">
            <a:avLst/>
          </a:prstGeom>
          <a:ln w="12700">
            <a:miter lim="400000"/>
          </a:ln>
        </p:spPr>
        <p:txBody>
          <a:bodyPr wrap="none" lIns="50800" tIns="50800" rIns="50800" bIns="50800" anchor="ctr">
            <a:spAutoFit/>
          </a:bodyPr>
          <a:lstStyle/>
          <a:p>
            <a:pPr lvl="0"/>
          </a:p>
        </p:txBody>
      </p:sp>
      <p:sp>
        <p:nvSpPr>
          <p:cNvPr id="43" name="Shape 43"/>
          <p:cNvSpPr/>
          <p:nvPr/>
        </p:nvSpPr>
        <p:spPr>
          <a:xfrm>
            <a:off x="-7469334" y="3724636"/>
            <a:ext cx="1349668" cy="780328"/>
          </a:xfrm>
          <a:prstGeom prst="rect">
            <a:avLst/>
          </a:prstGeom>
          <a:ln w="12700">
            <a:miter lim="400000"/>
          </a:ln>
        </p:spPr>
        <p:txBody>
          <a:bodyPr wrap="none" lIns="50800" tIns="50800" rIns="50800" bIns="50800" anchor="ctr">
            <a:spAutoFit/>
          </a:bodyPr>
          <a:lstStyle/>
          <a:p>
            <a:pPr lvl="0"/>
          </a:p>
        </p:txBody>
      </p:sp>
      <p:sp>
        <p:nvSpPr>
          <p:cNvPr id="44" name="Shape 44"/>
          <p:cNvSpPr/>
          <p:nvPr/>
        </p:nvSpPr>
        <p:spPr>
          <a:xfrm>
            <a:off x="-7228034" y="3445236"/>
            <a:ext cx="1349668" cy="780328"/>
          </a:xfrm>
          <a:prstGeom prst="rect">
            <a:avLst/>
          </a:prstGeom>
          <a:ln w="12700">
            <a:miter lim="400000"/>
          </a:ln>
        </p:spPr>
        <p:txBody>
          <a:bodyPr wrap="none" lIns="50800" tIns="50800" rIns="50800" bIns="50800" anchor="ctr">
            <a:spAutoFit/>
          </a:bodyPr>
          <a:lstStyle/>
          <a:p>
            <a:pPr lvl="0"/>
          </a:p>
        </p:txBody>
      </p:sp>
    </p:spTree>
  </p:cSld>
  <p:clrMapOvr>
    <a:masterClrMapping/>
  </p:clrMapOvr>
  <p:transition spd="slow" advClick="1">
    <p:dissolve/>
  </p:transition>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97" name="Group 97"/>
          <p:cNvGrpSpPr/>
          <p:nvPr/>
        </p:nvGrpSpPr>
        <p:grpSpPr>
          <a:xfrm>
            <a:off x="7181849" y="1187450"/>
            <a:ext cx="5003801" cy="7086600"/>
            <a:chOff x="-44450" y="-44450"/>
            <a:chExt cx="5003800" cy="7086600"/>
          </a:xfrm>
        </p:grpSpPr>
        <p:pic>
          <p:nvPicPr>
            <p:cNvPr id="96" name="pasted-image.tif"/>
            <p:cNvPicPr/>
            <p:nvPr/>
          </p:nvPicPr>
          <p:blipFill>
            <a:blip r:embed="rId2">
              <a:extLst/>
            </a:blip>
            <a:srcRect l="1895" t="0" r="1895" b="0"/>
            <a:stretch>
              <a:fillRect/>
            </a:stretch>
          </p:blipFill>
          <p:spPr>
            <a:xfrm>
              <a:off x="0" y="0"/>
              <a:ext cx="4914900" cy="6997700"/>
            </a:xfrm>
            <a:prstGeom prst="rect">
              <a:avLst/>
            </a:prstGeom>
            <a:ln>
              <a:noFill/>
            </a:ln>
            <a:effectLst/>
          </p:spPr>
        </p:pic>
        <p:pic>
          <p:nvPicPr>
            <p:cNvPr id="95" name=""/>
            <p:cNvPicPr/>
            <p:nvPr/>
          </p:nvPicPr>
          <p:blipFill>
            <a:blip r:embed="rId3">
              <a:extLst/>
            </a:blip>
            <a:stretch>
              <a:fillRect/>
            </a:stretch>
          </p:blipFill>
          <p:spPr>
            <a:xfrm>
              <a:off x="-44450" y="-44450"/>
              <a:ext cx="5003800" cy="7086600"/>
            </a:xfrm>
            <a:prstGeom prst="rect">
              <a:avLst/>
            </a:prstGeom>
            <a:effectLst/>
          </p:spPr>
        </p:pic>
      </p:grpSp>
      <p:sp>
        <p:nvSpPr>
          <p:cNvPr id="98" name="Shape 98"/>
          <p:cNvSpPr/>
          <p:nvPr>
            <p:ph type="title"/>
          </p:nvPr>
        </p:nvSpPr>
        <p:spPr>
          <a:xfrm>
            <a:off x="774700" y="819150"/>
            <a:ext cx="5994400" cy="3568700"/>
          </a:xfrm>
          <a:prstGeom prst="rect">
            <a:avLst/>
          </a:prstGeom>
        </p:spPr>
        <p:txBody>
          <a:bodyPr/>
          <a:lstStyle/>
          <a:p>
            <a:pPr lvl="0">
              <a:defRPr sz="1800">
                <a:solidFill>
                  <a:srgbClr val="000000"/>
                </a:solidFill>
              </a:defRPr>
            </a:pPr>
            <a:r>
              <a:rPr sz="5800">
                <a:solidFill>
                  <a:srgbClr val="FFFFFF"/>
                </a:solidFill>
              </a:rPr>
              <a:t>Good Morning</a:t>
            </a:r>
            <a:endParaRPr sz="5800">
              <a:solidFill>
                <a:srgbClr val="FFFFFF"/>
              </a:solidFill>
            </a:endParaRPr>
          </a:p>
        </p:txBody>
      </p:sp>
      <p:sp>
        <p:nvSpPr>
          <p:cNvPr id="99" name="Shape 99"/>
          <p:cNvSpPr/>
          <p:nvPr>
            <p:ph type="body" idx="1"/>
          </p:nvPr>
        </p:nvSpPr>
        <p:spPr>
          <a:prstGeom prst="rect">
            <a:avLst/>
          </a:prstGeom>
        </p:spPr>
        <p:txBody>
          <a:bodyPr/>
          <a:lstStyle/>
          <a:p>
            <a:pPr lvl="0">
              <a:defRPr sz="1800">
                <a:solidFill>
                  <a:srgbClr val="000000"/>
                </a:solidFill>
              </a:defRPr>
            </a:pPr>
            <a:r>
              <a:rPr sz="3600">
                <a:solidFill>
                  <a:srgbClr val="FFFFFF"/>
                </a:solidFill>
              </a:rPr>
              <a:t>It’s a great day to palpate!</a:t>
            </a:r>
          </a:p>
        </p:txBody>
      </p:sp>
    </p:spTree>
  </p:cSld>
  <p:clrMapOvr>
    <a:masterClrMapping/>
  </p:clrMapOvr>
  <p:transition spd="slow" advClick="1">
    <p:dissolve/>
  </p:transition>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ph type="title"/>
          </p:nvPr>
        </p:nvSpPr>
        <p:spPr>
          <a:prstGeom prst="rect">
            <a:avLst/>
          </a:prstGeom>
        </p:spPr>
        <p:txBody>
          <a:bodyPr/>
          <a:lstStyle/>
          <a:p>
            <a:pPr lvl="0">
              <a:defRPr sz="1800">
                <a:solidFill>
                  <a:srgbClr val="000000"/>
                </a:solidFill>
              </a:defRPr>
            </a:pPr>
            <a:r>
              <a:rPr sz="7200">
                <a:solidFill>
                  <a:srgbClr val="FFFFFF"/>
                </a:solidFill>
              </a:rPr>
              <a:t>Feel, don’t think.</a:t>
            </a:r>
          </a:p>
        </p:txBody>
      </p:sp>
      <p:sp>
        <p:nvSpPr>
          <p:cNvPr id="102" name="Shape 102"/>
          <p:cNvSpPr/>
          <p:nvPr>
            <p:ph type="body" idx="1"/>
          </p:nvPr>
        </p:nvSpPr>
        <p:spPr>
          <a:prstGeom prst="rect">
            <a:avLst/>
          </a:prstGeom>
        </p:spPr>
        <p:txBody>
          <a:bodyPr/>
          <a:lstStyle/>
          <a:p>
            <a:pPr lvl="0">
              <a:buBlip>
                <a:blip r:embed="rId2"/>
              </a:buBlip>
              <a:defRPr sz="1800">
                <a:solidFill>
                  <a:srgbClr val="000000"/>
                </a:solidFill>
              </a:defRPr>
            </a:pPr>
            <a:r>
              <a:rPr sz="3600">
                <a:solidFill>
                  <a:srgbClr val="FFFFFF"/>
                </a:solidFill>
              </a:rPr>
              <a:t>Trust your hands.</a:t>
            </a:r>
            <a:endParaRPr sz="3600">
              <a:solidFill>
                <a:srgbClr val="FFFFFF"/>
              </a:solidFill>
            </a:endParaRPr>
          </a:p>
          <a:p>
            <a:pPr lvl="0">
              <a:buBlip>
                <a:blip r:embed="rId2"/>
              </a:buBlip>
              <a:defRPr sz="1800">
                <a:solidFill>
                  <a:srgbClr val="000000"/>
                </a:solidFill>
              </a:defRPr>
            </a:pPr>
            <a:r>
              <a:rPr sz="3600">
                <a:solidFill>
                  <a:srgbClr val="FFFFFF"/>
                </a:solidFill>
              </a:rPr>
              <a:t>Shut off the conscious, critical mind.</a:t>
            </a:r>
            <a:endParaRPr sz="3600">
              <a:solidFill>
                <a:srgbClr val="FFFFFF"/>
              </a:solidFill>
            </a:endParaRPr>
          </a:p>
          <a:p>
            <a:pPr lvl="0">
              <a:buBlip>
                <a:blip r:embed="rId2"/>
              </a:buBlip>
              <a:defRPr sz="1800">
                <a:solidFill>
                  <a:srgbClr val="000000"/>
                </a:solidFill>
              </a:defRPr>
            </a:pPr>
            <a:r>
              <a:rPr sz="3600">
                <a:solidFill>
                  <a:srgbClr val="FFFFFF"/>
                </a:solidFill>
              </a:rPr>
              <a:t>“Accept what you sense as real.” (Upledger’s plea)</a:t>
            </a:r>
            <a:endParaRPr sz="3600">
              <a:solidFill>
                <a:srgbClr val="FFFFFF"/>
              </a:solidFill>
            </a:endParaRPr>
          </a:p>
          <a:p>
            <a:pPr lvl="0">
              <a:buBlip>
                <a:blip r:embed="rId2"/>
              </a:buBlip>
              <a:defRPr sz="1800">
                <a:solidFill>
                  <a:srgbClr val="000000"/>
                </a:solidFill>
              </a:defRPr>
            </a:pPr>
            <a:r>
              <a:rPr sz="3600">
                <a:solidFill>
                  <a:srgbClr val="FFFFFF"/>
                </a:solidFill>
              </a:rPr>
              <a:t>Describe what you feel.</a:t>
            </a:r>
          </a:p>
        </p:txBody>
      </p:sp>
    </p:spTree>
  </p:cSld>
  <p:clrMapOvr>
    <a:masterClrMapping/>
  </p:clrMapOvr>
  <p:transition spd="slow" advClick="1">
    <p:dissolve/>
  </p:transition>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Shape 104"/>
          <p:cNvSpPr/>
          <p:nvPr>
            <p:ph type="title"/>
          </p:nvPr>
        </p:nvSpPr>
        <p:spPr>
          <a:prstGeom prst="rect">
            <a:avLst/>
          </a:prstGeom>
        </p:spPr>
        <p:txBody>
          <a:bodyPr/>
          <a:lstStyle/>
          <a:p>
            <a:pPr lvl="0">
              <a:defRPr sz="1800">
                <a:solidFill>
                  <a:srgbClr val="000000"/>
                </a:solidFill>
              </a:defRPr>
            </a:pPr>
            <a:r>
              <a:rPr sz="7200">
                <a:solidFill>
                  <a:srgbClr val="FFFFFF"/>
                </a:solidFill>
              </a:rPr>
              <a:t>Keep a Palpation Journal</a:t>
            </a:r>
          </a:p>
        </p:txBody>
      </p:sp>
      <p:sp>
        <p:nvSpPr>
          <p:cNvPr id="105" name="Shape 105"/>
          <p:cNvSpPr/>
          <p:nvPr>
            <p:ph type="body" idx="1"/>
          </p:nvPr>
        </p:nvSpPr>
        <p:spPr>
          <a:prstGeom prst="rect">
            <a:avLst/>
          </a:prstGeom>
        </p:spPr>
        <p:txBody>
          <a:bodyPr/>
          <a:lstStyle/>
          <a:p>
            <a:pPr lvl="0" marL="554355" indent="-554355" defTabSz="443484">
              <a:spcBef>
                <a:spcPts val="3400"/>
              </a:spcBef>
              <a:buBlip>
                <a:blip r:embed="rId2"/>
              </a:buBlip>
              <a:defRPr sz="1800">
                <a:solidFill>
                  <a:srgbClr val="000000"/>
                </a:solidFill>
              </a:defRPr>
            </a:pPr>
            <a:r>
              <a:rPr sz="3492">
                <a:solidFill>
                  <a:srgbClr val="FFFFFF"/>
                </a:solidFill>
              </a:rPr>
              <a:t>There is poetry in palpation.</a:t>
            </a:r>
            <a:endParaRPr sz="3492">
              <a:solidFill>
                <a:srgbClr val="FFFFFF"/>
              </a:solidFill>
            </a:endParaRPr>
          </a:p>
          <a:p>
            <a:pPr lvl="0" marL="554355" indent="-554355" defTabSz="443484">
              <a:spcBef>
                <a:spcPts val="3400"/>
              </a:spcBef>
              <a:buBlip>
                <a:blip r:embed="rId2"/>
              </a:buBlip>
              <a:defRPr sz="1800">
                <a:solidFill>
                  <a:srgbClr val="000000"/>
                </a:solidFill>
              </a:defRPr>
            </a:pPr>
            <a:r>
              <a:rPr sz="3492">
                <a:solidFill>
                  <a:srgbClr val="FFFFFF"/>
                </a:solidFill>
              </a:rPr>
              <a:t>Obtain a thesaurus and look up as many words as possible in order to describe accurately the subtle variations in what is being palpated.</a:t>
            </a:r>
            <a:endParaRPr sz="3492">
              <a:solidFill>
                <a:srgbClr val="FFFFFF"/>
              </a:solidFill>
            </a:endParaRPr>
          </a:p>
          <a:p>
            <a:pPr lvl="0" marL="554355" indent="-554355" defTabSz="443484">
              <a:spcBef>
                <a:spcPts val="3400"/>
              </a:spcBef>
              <a:buBlip>
                <a:blip r:embed="rId2"/>
              </a:buBlip>
              <a:defRPr sz="1800">
                <a:solidFill>
                  <a:srgbClr val="000000"/>
                </a:solidFill>
              </a:defRPr>
            </a:pPr>
            <a:r>
              <a:rPr sz="3492">
                <a:solidFill>
                  <a:srgbClr val="FFFFFF"/>
                </a:solidFill>
              </a:rPr>
              <a:t>We will understand better what we feel, if we attempt to describe it.</a:t>
            </a:r>
          </a:p>
        </p:txBody>
      </p:sp>
    </p:spTree>
  </p:cSld>
  <p:clrMapOvr>
    <a:masterClrMapping/>
  </p:clrMapOvr>
  <p:transition spd="slow" advClick="1">
    <p:dissolve/>
  </p:transition>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ph type="body" idx="1"/>
          </p:nvPr>
        </p:nvSpPr>
        <p:spPr>
          <a:prstGeom prst="rect">
            <a:avLst/>
          </a:prstGeom>
        </p:spPr>
        <p:txBody>
          <a:bodyPr/>
          <a:lstStyle/>
          <a:p>
            <a:pPr lvl="0" marL="440054" indent="-440054" defTabSz="352043">
              <a:spcBef>
                <a:spcPts val="2700"/>
              </a:spcBef>
              <a:buBlip>
                <a:blip r:embed="rId2"/>
              </a:buBlip>
              <a:defRPr sz="1800">
                <a:solidFill>
                  <a:srgbClr val="000000"/>
                </a:solidFill>
              </a:defRPr>
            </a:pPr>
            <a:r>
              <a:rPr sz="2772">
                <a:solidFill>
                  <a:srgbClr val="FFFFFF"/>
                </a:solidFill>
              </a:rPr>
              <a:t>We must go beyond the crude differences in what we feel by touch, the roughness of tree bark or of sand paper, the smoothness of glass or silk.</a:t>
            </a:r>
            <a:endParaRPr sz="2772">
              <a:solidFill>
                <a:srgbClr val="FFFFFF"/>
              </a:solidFill>
            </a:endParaRPr>
          </a:p>
          <a:p>
            <a:pPr lvl="0" marL="440054" indent="-440054" defTabSz="352043">
              <a:spcBef>
                <a:spcPts val="2700"/>
              </a:spcBef>
              <a:buBlip>
                <a:blip r:embed="rId2"/>
              </a:buBlip>
              <a:defRPr sz="1800">
                <a:solidFill>
                  <a:srgbClr val="000000"/>
                </a:solidFill>
              </a:defRPr>
            </a:pPr>
            <a:r>
              <a:rPr sz="2772">
                <a:solidFill>
                  <a:srgbClr val="FFFFFF"/>
                </a:solidFill>
              </a:rPr>
              <a:t>Develop nuances in your language of description. </a:t>
            </a:r>
            <a:endParaRPr sz="2772">
              <a:solidFill>
                <a:srgbClr val="FFFFFF"/>
              </a:solidFill>
            </a:endParaRPr>
          </a:p>
          <a:p>
            <a:pPr lvl="0" marL="440054" indent="-440054" defTabSz="352043">
              <a:spcBef>
                <a:spcPts val="2700"/>
              </a:spcBef>
              <a:buBlip>
                <a:blip r:embed="rId2"/>
              </a:buBlip>
              <a:defRPr sz="1800">
                <a:solidFill>
                  <a:srgbClr val="000000"/>
                </a:solidFill>
              </a:defRPr>
            </a:pPr>
            <a:r>
              <a:rPr sz="2772">
                <a:solidFill>
                  <a:srgbClr val="FFFFFF"/>
                </a:solidFill>
              </a:rPr>
              <a:t>Build a descriptive vocabulary of words, phrases and analogies.</a:t>
            </a:r>
            <a:endParaRPr sz="2772">
              <a:solidFill>
                <a:srgbClr val="FFFFFF"/>
              </a:solidFill>
            </a:endParaRPr>
          </a:p>
          <a:p>
            <a:pPr lvl="0" marL="440054" indent="-440054" defTabSz="352043">
              <a:spcBef>
                <a:spcPts val="2700"/>
              </a:spcBef>
              <a:buBlip>
                <a:blip r:embed="rId2"/>
              </a:buBlip>
              <a:defRPr sz="1800">
                <a:solidFill>
                  <a:srgbClr val="000000"/>
                </a:solidFill>
              </a:defRPr>
            </a:pPr>
            <a:r>
              <a:rPr sz="2772">
                <a:solidFill>
                  <a:srgbClr val="FFFFFF"/>
                </a:solidFill>
              </a:rPr>
              <a:t>“Dr. Sutherland used the analogy of a bird alighting on a twig and then taking hold of it, when he tried to teach his students how to palpate the cranium.” V.F.</a:t>
            </a:r>
          </a:p>
        </p:txBody>
      </p:sp>
    </p:spTree>
  </p:cSld>
  <p:clrMapOvr>
    <a:masterClrMapping/>
  </p:clrMapOvr>
  <p:transition spd="slow" advClick="1">
    <p:dissolve/>
  </p:transition>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title"/>
          </p:nvPr>
        </p:nvSpPr>
        <p:spPr>
          <a:xfrm>
            <a:off x="1270000" y="114300"/>
            <a:ext cx="10464800" cy="3441452"/>
          </a:xfrm>
          <a:prstGeom prst="rect">
            <a:avLst/>
          </a:prstGeom>
        </p:spPr>
        <p:txBody>
          <a:bodyPr/>
          <a:lstStyle/>
          <a:p>
            <a:pPr lvl="0" defTabSz="448055">
              <a:defRPr sz="1800">
                <a:solidFill>
                  <a:srgbClr val="000000"/>
                </a:solidFill>
              </a:defRPr>
            </a:pPr>
            <a:r>
              <a:rPr sz="7056">
                <a:solidFill>
                  <a:srgbClr val="FFFFFF"/>
                </a:solidFill>
              </a:rPr>
              <a:t>Physiology of Touch</a:t>
            </a:r>
            <a:endParaRPr sz="7056">
              <a:solidFill>
                <a:srgbClr val="FFFFFF"/>
              </a:solidFill>
            </a:endParaRPr>
          </a:p>
          <a:p>
            <a:pPr lvl="0" defTabSz="448055">
              <a:defRPr sz="1800">
                <a:solidFill>
                  <a:srgbClr val="000000"/>
                </a:solidFill>
              </a:defRPr>
            </a:pPr>
            <a:r>
              <a:rPr sz="7056">
                <a:solidFill>
                  <a:srgbClr val="FFFFFF"/>
                </a:solidFill>
              </a:rPr>
              <a:t>The Human Hand</a:t>
            </a:r>
          </a:p>
        </p:txBody>
      </p:sp>
      <p:sp>
        <p:nvSpPr>
          <p:cNvPr id="110" name="Shape 110"/>
          <p:cNvSpPr/>
          <p:nvPr>
            <p:ph type="body" idx="1"/>
          </p:nvPr>
        </p:nvSpPr>
        <p:spPr>
          <a:xfrm>
            <a:off x="1270000" y="3061196"/>
            <a:ext cx="10464800" cy="5447804"/>
          </a:xfrm>
          <a:prstGeom prst="rect">
            <a:avLst/>
          </a:prstGeom>
        </p:spPr>
        <p:txBody>
          <a:bodyPr/>
          <a:lstStyle/>
          <a:p>
            <a:pPr lvl="0" marL="388620" indent="-388620" defTabSz="310895">
              <a:spcBef>
                <a:spcPts val="0"/>
              </a:spcBef>
              <a:buBlip>
                <a:blip r:embed="rId2"/>
              </a:buBlip>
              <a:defRPr sz="1800">
                <a:solidFill>
                  <a:srgbClr val="000000"/>
                </a:solidFill>
              </a:defRPr>
            </a:pPr>
            <a:endParaRPr sz="2448">
              <a:solidFill>
                <a:srgbClr val="FFFFFF"/>
              </a:solidFill>
            </a:endParaRPr>
          </a:p>
          <a:p>
            <a:pPr lvl="0" marL="345440" indent="-345440" defTabSz="310895">
              <a:spcBef>
                <a:spcPts val="2100"/>
              </a:spcBef>
              <a:buBlip>
                <a:blip r:embed="rId2"/>
              </a:buBlip>
              <a:defRPr sz="1800">
                <a:solidFill>
                  <a:srgbClr val="000000"/>
                </a:solidFill>
              </a:defRPr>
            </a:pPr>
            <a:r>
              <a:rPr sz="2176">
                <a:solidFill>
                  <a:srgbClr val="FFFFFF"/>
                </a:solidFill>
              </a:rPr>
              <a:t>Perceives changes in temperature.</a:t>
            </a:r>
            <a:endParaRPr sz="2176">
              <a:solidFill>
                <a:srgbClr val="FFFFFF"/>
              </a:solidFill>
            </a:endParaRPr>
          </a:p>
          <a:p>
            <a:pPr lvl="0" marL="345440" indent="-345440" defTabSz="310895">
              <a:spcBef>
                <a:spcPts val="2100"/>
              </a:spcBef>
              <a:buBlip>
                <a:blip r:embed="rId2"/>
              </a:buBlip>
              <a:defRPr sz="1800">
                <a:solidFill>
                  <a:srgbClr val="000000"/>
                </a:solidFill>
              </a:defRPr>
            </a:pPr>
            <a:r>
              <a:rPr sz="2176">
                <a:solidFill>
                  <a:srgbClr val="FFFFFF"/>
                </a:solidFill>
              </a:rPr>
              <a:t>Suface texture</a:t>
            </a:r>
            <a:endParaRPr sz="2176">
              <a:solidFill>
                <a:srgbClr val="FFFFFF"/>
              </a:solidFill>
            </a:endParaRPr>
          </a:p>
          <a:p>
            <a:pPr lvl="0" marL="345440" indent="-345440" defTabSz="310895">
              <a:spcBef>
                <a:spcPts val="2100"/>
              </a:spcBef>
              <a:buBlip>
                <a:blip r:embed="rId2"/>
              </a:buBlip>
              <a:defRPr sz="1800">
                <a:solidFill>
                  <a:srgbClr val="000000"/>
                </a:solidFill>
              </a:defRPr>
            </a:pPr>
            <a:r>
              <a:rPr sz="2176">
                <a:solidFill>
                  <a:srgbClr val="FFFFFF"/>
                </a:solidFill>
              </a:rPr>
              <a:t>Surface humidity</a:t>
            </a:r>
            <a:endParaRPr sz="2176">
              <a:solidFill>
                <a:srgbClr val="FFFFFF"/>
              </a:solidFill>
            </a:endParaRPr>
          </a:p>
          <a:p>
            <a:pPr lvl="0" marL="345440" indent="-345440" defTabSz="310895">
              <a:spcBef>
                <a:spcPts val="2100"/>
              </a:spcBef>
              <a:buBlip>
                <a:blip r:embed="rId2"/>
              </a:buBlip>
              <a:defRPr sz="1800">
                <a:solidFill>
                  <a:srgbClr val="000000"/>
                </a:solidFill>
              </a:defRPr>
            </a:pPr>
            <a:r>
              <a:rPr sz="2176">
                <a:solidFill>
                  <a:srgbClr val="FFFFFF"/>
                </a:solidFill>
              </a:rPr>
              <a:t>Can penetrate and detect successively deeper tissue textures.</a:t>
            </a:r>
            <a:endParaRPr sz="2176">
              <a:solidFill>
                <a:srgbClr val="FFFFFF"/>
              </a:solidFill>
            </a:endParaRPr>
          </a:p>
          <a:p>
            <a:pPr lvl="0" marL="345440" indent="-345440" defTabSz="310895">
              <a:spcBef>
                <a:spcPts val="2100"/>
              </a:spcBef>
              <a:buBlip>
                <a:blip r:embed="rId2"/>
              </a:buBlip>
              <a:defRPr sz="1800">
                <a:solidFill>
                  <a:srgbClr val="000000"/>
                </a:solidFill>
              </a:defRPr>
            </a:pPr>
            <a:r>
              <a:rPr sz="2176">
                <a:solidFill>
                  <a:srgbClr val="FFFFFF"/>
                </a:solidFill>
              </a:rPr>
              <a:t>Turgescence (swollen,swelling)</a:t>
            </a:r>
            <a:endParaRPr sz="2176">
              <a:solidFill>
                <a:srgbClr val="FFFFFF"/>
              </a:solidFill>
            </a:endParaRPr>
          </a:p>
          <a:p>
            <a:pPr lvl="0" marL="345440" indent="-345440" defTabSz="310895">
              <a:spcBef>
                <a:spcPts val="2100"/>
              </a:spcBef>
              <a:buBlip>
                <a:blip r:embed="rId2"/>
              </a:buBlip>
              <a:defRPr sz="1800">
                <a:solidFill>
                  <a:srgbClr val="000000"/>
                </a:solidFill>
              </a:defRPr>
            </a:pPr>
            <a:r>
              <a:rPr sz="2176">
                <a:solidFill>
                  <a:srgbClr val="FFFFFF"/>
                </a:solidFill>
              </a:rPr>
              <a:t>Elasticity</a:t>
            </a:r>
            <a:endParaRPr sz="2176">
              <a:solidFill>
                <a:srgbClr val="FFFFFF"/>
              </a:solidFill>
            </a:endParaRPr>
          </a:p>
          <a:p>
            <a:pPr lvl="0" marL="345440" indent="-345440" defTabSz="310895">
              <a:spcBef>
                <a:spcPts val="2100"/>
              </a:spcBef>
              <a:buBlip>
                <a:blip r:embed="rId2"/>
              </a:buBlip>
              <a:defRPr sz="1800">
                <a:solidFill>
                  <a:srgbClr val="000000"/>
                </a:solidFill>
              </a:defRPr>
            </a:pPr>
            <a:r>
              <a:rPr sz="2176">
                <a:solidFill>
                  <a:srgbClr val="FFFFFF"/>
                </a:solidFill>
              </a:rPr>
              <a:t>Irritability</a:t>
            </a:r>
          </a:p>
        </p:txBody>
      </p:sp>
    </p:spTree>
  </p:cSld>
  <p:clrMapOvr>
    <a:masterClrMapping/>
  </p:clrMapOvr>
  <p:transition spd="slow" advClick="1">
    <p:dissolve/>
  </p:transition>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ph type="body" idx="1"/>
          </p:nvPr>
        </p:nvSpPr>
        <p:spPr>
          <a:prstGeom prst="rect">
            <a:avLst/>
          </a:prstGeom>
        </p:spPr>
        <p:txBody>
          <a:bodyPr/>
          <a:lstStyle/>
          <a:p>
            <a:pPr lvl="0" marL="474344" indent="-474344" defTabSz="379475">
              <a:spcBef>
                <a:spcPts val="2900"/>
              </a:spcBef>
              <a:buBlip>
                <a:blip r:embed="rId2"/>
              </a:buBlip>
              <a:defRPr sz="1800">
                <a:solidFill>
                  <a:srgbClr val="000000"/>
                </a:solidFill>
              </a:defRPr>
            </a:pPr>
            <a:r>
              <a:rPr sz="2988">
                <a:solidFill>
                  <a:srgbClr val="FFFFFF"/>
                </a:solidFill>
              </a:rPr>
              <a:t>Can detect minute motion- motion that can only be detected by the most sensitive electronics.</a:t>
            </a:r>
            <a:endParaRPr sz="2988">
              <a:solidFill>
                <a:srgbClr val="FFFFFF"/>
              </a:solidFill>
            </a:endParaRPr>
          </a:p>
          <a:p>
            <a:pPr lvl="0" marL="474344" indent="-474344" defTabSz="379475">
              <a:spcBef>
                <a:spcPts val="2900"/>
              </a:spcBef>
              <a:buBlip>
                <a:blip r:embed="rId2"/>
              </a:buBlip>
              <a:defRPr sz="1800">
                <a:solidFill>
                  <a:srgbClr val="000000"/>
                </a:solidFill>
              </a:defRPr>
            </a:pPr>
            <a:r>
              <a:rPr sz="2988">
                <a:solidFill>
                  <a:srgbClr val="FFFFFF"/>
                </a:solidFill>
              </a:rPr>
              <a:t>This carries palpation into the realm of proprioception, changes in position and tension of the muscular system.</a:t>
            </a:r>
            <a:endParaRPr sz="2988">
              <a:solidFill>
                <a:srgbClr val="FFFFFF"/>
              </a:solidFill>
            </a:endParaRPr>
          </a:p>
          <a:p>
            <a:pPr lvl="0" marL="474344" indent="-474344" defTabSz="379475">
              <a:spcBef>
                <a:spcPts val="2900"/>
              </a:spcBef>
              <a:buBlip>
                <a:blip r:embed="rId2"/>
              </a:buBlip>
              <a:defRPr sz="1800">
                <a:solidFill>
                  <a:srgbClr val="000000"/>
                </a:solidFill>
              </a:defRPr>
            </a:pPr>
            <a:r>
              <a:rPr sz="2988">
                <a:solidFill>
                  <a:srgbClr val="FFFFFF"/>
                </a:solidFill>
              </a:rPr>
              <a:t>This allows for the ability to register subtle changes in the spectrum of tissue states, from very soft to extremely hard.</a:t>
            </a:r>
            <a:endParaRPr sz="2988">
              <a:solidFill>
                <a:srgbClr val="FFFFFF"/>
              </a:solidFill>
            </a:endParaRPr>
          </a:p>
          <a:p>
            <a:pPr lvl="0" marL="474344" indent="-474344" defTabSz="379475">
              <a:spcBef>
                <a:spcPts val="2900"/>
              </a:spcBef>
              <a:buBlip>
                <a:blip r:embed="rId2"/>
              </a:buBlip>
              <a:defRPr sz="1800">
                <a:solidFill>
                  <a:srgbClr val="000000"/>
                </a:solidFill>
              </a:defRPr>
            </a:pPr>
            <a:r>
              <a:rPr sz="2988">
                <a:solidFill>
                  <a:srgbClr val="FFFFFF"/>
                </a:solidFill>
              </a:rPr>
              <a:t>To feel the existence and size of very small entities in fibrotic tissues or trigger points.</a:t>
            </a:r>
          </a:p>
        </p:txBody>
      </p:sp>
    </p:spTree>
  </p:cSld>
  <p:clrMapOvr>
    <a:masterClrMapping/>
  </p:clrMapOvr>
  <p:transition spd="slow" advClick="1">
    <p:dissolve/>
  </p:transition>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title"/>
          </p:nvPr>
        </p:nvSpPr>
        <p:spPr>
          <a:xfrm>
            <a:off x="1270000" y="2273300"/>
            <a:ext cx="10464800" cy="2540000"/>
          </a:xfrm>
          <a:prstGeom prst="rect">
            <a:avLst/>
          </a:prstGeom>
        </p:spPr>
        <p:txBody>
          <a:bodyPr/>
          <a:lstStyle>
            <a:lvl1pPr defTabSz="233172">
              <a:defRPr sz="5049"/>
            </a:lvl1pPr>
          </a:lstStyle>
          <a:p>
            <a:pPr lvl="0">
              <a:defRPr sz="1800">
                <a:solidFill>
                  <a:srgbClr val="000000"/>
                </a:solidFill>
              </a:defRPr>
            </a:pPr>
            <a:r>
              <a:rPr sz="5049">
                <a:solidFill>
                  <a:srgbClr val="FFFFFF"/>
                </a:solidFill>
              </a:rPr>
              <a:t>Where do we find the greatest numbers of muscle spindles?</a:t>
            </a:r>
          </a:p>
        </p:txBody>
      </p:sp>
    </p:spTree>
  </p:cSld>
  <p:clrMapOvr>
    <a:masterClrMapping/>
  </p:clrMapOvr>
  <p:transition spd="slow" advClick="1">
    <p:dissolve/>
  </p:transition>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ph type="title"/>
          </p:nvPr>
        </p:nvSpPr>
        <p:spPr>
          <a:prstGeom prst="rect">
            <a:avLst/>
          </a:prstGeom>
        </p:spPr>
        <p:txBody>
          <a:bodyPr/>
          <a:lstStyle/>
          <a:p>
            <a:pPr lvl="0">
              <a:defRPr sz="1800">
                <a:solidFill>
                  <a:srgbClr val="000000"/>
                </a:solidFill>
              </a:defRPr>
            </a:pPr>
            <a:r>
              <a:rPr sz="7200">
                <a:solidFill>
                  <a:srgbClr val="FFFFFF"/>
                </a:solidFill>
              </a:rPr>
              <a:t>The Hand</a:t>
            </a:r>
          </a:p>
        </p:txBody>
      </p:sp>
      <p:sp>
        <p:nvSpPr>
          <p:cNvPr id="117" name="Shape 117"/>
          <p:cNvSpPr/>
          <p:nvPr>
            <p:ph type="body" idx="1"/>
          </p:nvPr>
        </p:nvSpPr>
        <p:spPr>
          <a:prstGeom prst="rect">
            <a:avLst/>
          </a:prstGeom>
        </p:spPr>
        <p:txBody>
          <a:bodyPr/>
          <a:lstStyle>
            <a:lvl1pPr>
              <a:buBlip>
                <a:blip r:embed="rId2"/>
              </a:buBlip>
            </a:lvl1pPr>
          </a:lstStyle>
          <a:p>
            <a:pPr lvl="0">
              <a:defRPr sz="1800">
                <a:solidFill>
                  <a:srgbClr val="000000"/>
                </a:solidFill>
              </a:defRPr>
            </a:pPr>
            <a:r>
              <a:rPr sz="3600">
                <a:solidFill>
                  <a:srgbClr val="FFFFFF"/>
                </a:solidFill>
              </a:rPr>
              <a:t>The numbers of spindles per gram of muscle is close to 26, compared to only 1 1/2 in the latissimus dorsi.</a:t>
            </a:r>
          </a:p>
        </p:txBody>
      </p:sp>
    </p:spTree>
  </p:cSld>
  <p:clrMapOvr>
    <a:masterClrMapping/>
  </p:clrMapOvr>
  <p:transition spd="slow" advClick="1">
    <p:dissolve/>
  </p:transition>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body" idx="1"/>
          </p:nvPr>
        </p:nvSpPr>
        <p:spPr>
          <a:prstGeom prst="rect">
            <a:avLst/>
          </a:prstGeom>
        </p:spPr>
        <p:txBody>
          <a:bodyPr/>
          <a:lstStyle/>
          <a:p>
            <a:pPr lvl="0">
              <a:buBlip>
                <a:blip r:embed="rId2"/>
              </a:buBlip>
              <a:defRPr sz="1800">
                <a:solidFill>
                  <a:srgbClr val="000000"/>
                </a:solidFill>
              </a:defRPr>
            </a:pPr>
            <a:r>
              <a:rPr sz="3600">
                <a:solidFill>
                  <a:srgbClr val="FFFFFF"/>
                </a:solidFill>
              </a:rPr>
              <a:t>The degree of tactile sensitivity in any area is in direct proportion to the number of sensory units present and active in that area, as well as to the degree of overlap of their receptive fields, which vary in size.</a:t>
            </a:r>
            <a:endParaRPr sz="3600">
              <a:solidFill>
                <a:srgbClr val="FFFFFF"/>
              </a:solidFill>
            </a:endParaRPr>
          </a:p>
          <a:p>
            <a:pPr lvl="0">
              <a:buBlip>
                <a:blip r:embed="rId2"/>
              </a:buBlip>
              <a:defRPr sz="1800">
                <a:solidFill>
                  <a:srgbClr val="000000"/>
                </a:solidFill>
              </a:defRPr>
            </a:pPr>
            <a:r>
              <a:rPr sz="3600">
                <a:solidFill>
                  <a:srgbClr val="FFFFFF"/>
                </a:solidFill>
              </a:rPr>
              <a:t>Small receptive fields with many sensory units therefore have the highest degree of discriminatory sensitivity.</a:t>
            </a:r>
          </a:p>
        </p:txBody>
      </p:sp>
    </p:spTree>
  </p:cSld>
  <p:clrMapOvr>
    <a:masterClrMapping/>
  </p:clrMapOvr>
  <p:transition spd="slow" advClick="1">
    <p:dissolve/>
  </p:transition>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ph type="body" idx="1"/>
          </p:nvPr>
        </p:nvSpPr>
        <p:spPr>
          <a:prstGeom prst="rect">
            <a:avLst/>
          </a:prstGeom>
        </p:spPr>
        <p:txBody>
          <a:bodyPr/>
          <a:lstStyle/>
          <a:p>
            <a:pPr lvl="0" marL="474344" indent="-474344" defTabSz="379475">
              <a:spcBef>
                <a:spcPts val="2900"/>
              </a:spcBef>
              <a:buBlip>
                <a:blip r:embed="rId2"/>
              </a:buBlip>
              <a:defRPr sz="1800">
                <a:solidFill>
                  <a:srgbClr val="000000"/>
                </a:solidFill>
              </a:defRPr>
            </a:pPr>
            <a:r>
              <a:rPr sz="2988">
                <a:solidFill>
                  <a:srgbClr val="FFFFFF"/>
                </a:solidFill>
              </a:rPr>
              <a:t>Measurement of the minimum separable distance between two tactile points of stimulus proves that the greatest degree of spatial discrimination exists on the surface of the tongue, the lips and fingertips. (1-3mm)</a:t>
            </a:r>
            <a:endParaRPr sz="2988">
              <a:solidFill>
                <a:srgbClr val="FFFFFF"/>
              </a:solidFill>
            </a:endParaRPr>
          </a:p>
          <a:p>
            <a:pPr lvl="0" marL="474344" indent="-474344" defTabSz="379475">
              <a:spcBef>
                <a:spcPts val="2900"/>
              </a:spcBef>
              <a:buBlip>
                <a:blip r:embed="rId2"/>
              </a:buBlip>
              <a:defRPr sz="1800">
                <a:solidFill>
                  <a:srgbClr val="000000"/>
                </a:solidFill>
              </a:defRPr>
            </a:pPr>
            <a:r>
              <a:rPr sz="2988">
                <a:solidFill>
                  <a:srgbClr val="FFFFFF"/>
                </a:solidFill>
              </a:rPr>
              <a:t>The back of the hands, the back and the legs are much less sensitive. (50-100mm)</a:t>
            </a:r>
            <a:endParaRPr sz="2988">
              <a:solidFill>
                <a:srgbClr val="FFFFFF"/>
              </a:solidFill>
            </a:endParaRPr>
          </a:p>
          <a:p>
            <a:pPr lvl="0" marL="474344" indent="-474344" defTabSz="379475">
              <a:spcBef>
                <a:spcPts val="2900"/>
              </a:spcBef>
              <a:buBlip>
                <a:blip r:embed="rId2"/>
              </a:buBlip>
              <a:defRPr sz="1800">
                <a:solidFill>
                  <a:srgbClr val="000000"/>
                </a:solidFill>
              </a:defRPr>
            </a:pPr>
            <a:r>
              <a:rPr sz="2988">
                <a:solidFill>
                  <a:srgbClr val="FFFFFF"/>
                </a:solidFill>
              </a:rPr>
              <a:t>The measurement relating to intensity on the fingertips is registered at an indention of a mere 6 um, while the palm of the hand requires 24 um to perceive  the stimulus.</a:t>
            </a:r>
          </a:p>
        </p:txBody>
      </p:sp>
    </p:spTree>
  </p:cSld>
  <p:clrMapOvr>
    <a:masterClrMapping/>
  </p:clrMapOvr>
  <p:transition spd="slow"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Shape 46"/>
          <p:cNvSpPr/>
          <p:nvPr>
            <p:ph type="title"/>
          </p:nvPr>
        </p:nvSpPr>
        <p:spPr>
          <a:prstGeom prst="rect">
            <a:avLst/>
          </a:prstGeom>
        </p:spPr>
        <p:txBody>
          <a:bodyPr/>
          <a:lstStyle>
            <a:lvl1pPr>
              <a:defRPr sz="3600"/>
            </a:lvl1pPr>
          </a:lstStyle>
          <a:p>
            <a:pPr lvl="0">
              <a:defRPr sz="1800">
                <a:solidFill>
                  <a:srgbClr val="000000"/>
                </a:solidFill>
              </a:defRPr>
            </a:pPr>
            <a:r>
              <a:rPr sz="3600">
                <a:solidFill>
                  <a:srgbClr val="FFFFFF"/>
                </a:solidFill>
              </a:rPr>
              <a:t>The purpose of this class is to answer some commonly asked questions about trigger points.</a:t>
            </a:r>
          </a:p>
        </p:txBody>
      </p:sp>
      <p:sp>
        <p:nvSpPr>
          <p:cNvPr id="47" name="Shape 47"/>
          <p:cNvSpPr/>
          <p:nvPr>
            <p:ph type="body" idx="1"/>
          </p:nvPr>
        </p:nvSpPr>
        <p:spPr>
          <a:prstGeom prst="rect">
            <a:avLst/>
          </a:prstGeom>
        </p:spPr>
        <p:txBody>
          <a:bodyPr/>
          <a:lstStyle/>
          <a:p>
            <a:pPr lvl="0" marL="451484" indent="-451484" defTabSz="361188">
              <a:spcBef>
                <a:spcPts val="2800"/>
              </a:spcBef>
              <a:buBlip>
                <a:blip r:embed="rId2"/>
              </a:buBlip>
              <a:defRPr sz="1800">
                <a:solidFill>
                  <a:srgbClr val="000000"/>
                </a:solidFill>
              </a:defRPr>
            </a:pPr>
            <a:r>
              <a:rPr sz="2844">
                <a:solidFill>
                  <a:srgbClr val="FFFFFF"/>
                </a:solidFill>
              </a:rPr>
              <a:t>What is a trigger point?</a:t>
            </a:r>
            <a:endParaRPr sz="2844">
              <a:solidFill>
                <a:srgbClr val="FFFFFF"/>
              </a:solidFill>
            </a:endParaRPr>
          </a:p>
          <a:p>
            <a:pPr lvl="0" marL="451484" indent="-451484" defTabSz="361188">
              <a:spcBef>
                <a:spcPts val="2800"/>
              </a:spcBef>
              <a:buBlip>
                <a:blip r:embed="rId2"/>
              </a:buBlip>
              <a:defRPr sz="1800">
                <a:solidFill>
                  <a:srgbClr val="000000"/>
                </a:solidFill>
              </a:defRPr>
            </a:pPr>
            <a:r>
              <a:rPr sz="2844">
                <a:solidFill>
                  <a:srgbClr val="FFFFFF"/>
                </a:solidFill>
              </a:rPr>
              <a:t>What causes trigger points?</a:t>
            </a:r>
            <a:endParaRPr sz="2844">
              <a:solidFill>
                <a:srgbClr val="FFFFFF"/>
              </a:solidFill>
            </a:endParaRPr>
          </a:p>
          <a:p>
            <a:pPr lvl="0" marL="451484" indent="-451484" defTabSz="361188">
              <a:spcBef>
                <a:spcPts val="2800"/>
              </a:spcBef>
              <a:buBlip>
                <a:blip r:embed="rId2"/>
              </a:buBlip>
              <a:defRPr sz="1800">
                <a:solidFill>
                  <a:srgbClr val="000000"/>
                </a:solidFill>
              </a:defRPr>
            </a:pPr>
            <a:r>
              <a:rPr sz="2844">
                <a:solidFill>
                  <a:srgbClr val="FFFFFF"/>
                </a:solidFill>
              </a:rPr>
              <a:t>What is a referral pattern?</a:t>
            </a:r>
            <a:endParaRPr sz="2844">
              <a:solidFill>
                <a:srgbClr val="FFFFFF"/>
              </a:solidFill>
            </a:endParaRPr>
          </a:p>
          <a:p>
            <a:pPr lvl="0" marL="451484" indent="-451484" defTabSz="361188">
              <a:spcBef>
                <a:spcPts val="2800"/>
              </a:spcBef>
              <a:buBlip>
                <a:blip r:embed="rId2"/>
              </a:buBlip>
              <a:defRPr sz="1800">
                <a:solidFill>
                  <a:srgbClr val="000000"/>
                </a:solidFill>
              </a:defRPr>
            </a:pPr>
            <a:r>
              <a:rPr sz="2844">
                <a:solidFill>
                  <a:srgbClr val="FFFFFF"/>
                </a:solidFill>
              </a:rPr>
              <a:t>How do I locate a trigger point?</a:t>
            </a:r>
            <a:endParaRPr sz="2844">
              <a:solidFill>
                <a:srgbClr val="FFFFFF"/>
              </a:solidFill>
            </a:endParaRPr>
          </a:p>
          <a:p>
            <a:pPr lvl="0" marL="451484" indent="-451484" defTabSz="361188">
              <a:spcBef>
                <a:spcPts val="2800"/>
              </a:spcBef>
              <a:buBlip>
                <a:blip r:embed="rId2"/>
              </a:buBlip>
              <a:defRPr sz="1800">
                <a:solidFill>
                  <a:srgbClr val="000000"/>
                </a:solidFill>
              </a:defRPr>
            </a:pPr>
            <a:r>
              <a:rPr sz="2844">
                <a:solidFill>
                  <a:srgbClr val="FFFFFF"/>
                </a:solidFill>
              </a:rPr>
              <a:t>How do I treat a trigger point?</a:t>
            </a:r>
            <a:endParaRPr sz="2844">
              <a:solidFill>
                <a:srgbClr val="FFFFFF"/>
              </a:solidFill>
            </a:endParaRPr>
          </a:p>
          <a:p>
            <a:pPr lvl="0" marL="451484" indent="-451484" defTabSz="361188">
              <a:spcBef>
                <a:spcPts val="2800"/>
              </a:spcBef>
              <a:buBlip>
                <a:blip r:embed="rId2"/>
              </a:buBlip>
              <a:defRPr sz="1800">
                <a:solidFill>
                  <a:srgbClr val="000000"/>
                </a:solidFill>
              </a:defRPr>
            </a:pPr>
            <a:r>
              <a:rPr sz="2844">
                <a:solidFill>
                  <a:srgbClr val="FFFFFF"/>
                </a:solidFill>
              </a:rPr>
              <a:t>What type of follow up/self care do I recommend?</a:t>
            </a:r>
          </a:p>
        </p:txBody>
      </p:sp>
    </p:spTree>
  </p:cSld>
  <p:clrMapOvr>
    <a:masterClrMapping/>
  </p:clrMapOvr>
  <p:transition spd="slow" advClick="1">
    <p:dissolve/>
  </p:transition>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body" idx="1"/>
          </p:nvPr>
        </p:nvSpPr>
        <p:spPr>
          <a:prstGeom prst="rect">
            <a:avLst/>
          </a:prstGeom>
        </p:spPr>
        <p:txBody>
          <a:bodyPr/>
          <a:lstStyle/>
          <a:p>
            <a:pPr lvl="0" marL="491490" indent="-491490" defTabSz="393192">
              <a:spcBef>
                <a:spcPts val="3000"/>
              </a:spcBef>
              <a:buBlip>
                <a:blip r:embed="rId2"/>
              </a:buBlip>
              <a:defRPr sz="1800">
                <a:solidFill>
                  <a:srgbClr val="000000"/>
                </a:solidFill>
              </a:defRPr>
            </a:pPr>
            <a:r>
              <a:rPr sz="3096">
                <a:solidFill>
                  <a:srgbClr val="FFFFFF"/>
                </a:solidFill>
              </a:rPr>
              <a:t>There are anatomical differences between individuals, such as the number of receptors per sq. cm.</a:t>
            </a:r>
            <a:endParaRPr sz="3096">
              <a:solidFill>
                <a:srgbClr val="FFFFFF"/>
              </a:solidFill>
            </a:endParaRPr>
          </a:p>
          <a:p>
            <a:pPr lvl="0" marL="491490" indent="-491490" defTabSz="393192">
              <a:spcBef>
                <a:spcPts val="3000"/>
              </a:spcBef>
              <a:buBlip>
                <a:blip r:embed="rId2"/>
              </a:buBlip>
              <a:defRPr sz="1800">
                <a:solidFill>
                  <a:srgbClr val="000000"/>
                </a:solidFill>
              </a:defRPr>
            </a:pPr>
            <a:r>
              <a:rPr sz="3096">
                <a:solidFill>
                  <a:srgbClr val="FFFFFF"/>
                </a:solidFill>
              </a:rPr>
              <a:t>There are clear and marked variations in size, number and position neural receptors.</a:t>
            </a:r>
            <a:endParaRPr sz="3096">
              <a:solidFill>
                <a:srgbClr val="FFFFFF"/>
              </a:solidFill>
            </a:endParaRPr>
          </a:p>
          <a:p>
            <a:pPr lvl="0" marL="491490" indent="-491490" defTabSz="393192">
              <a:spcBef>
                <a:spcPts val="3000"/>
              </a:spcBef>
              <a:buBlip>
                <a:blip r:embed="rId2"/>
              </a:buBlip>
              <a:defRPr sz="1800">
                <a:solidFill>
                  <a:srgbClr val="000000"/>
                </a:solidFill>
              </a:defRPr>
            </a:pPr>
            <a:r>
              <a:rPr sz="3096">
                <a:solidFill>
                  <a:srgbClr val="FFFFFF"/>
                </a:solidFill>
              </a:rPr>
              <a:t>Therefore not everyone will have the same degree of sensitivity when they palpate.</a:t>
            </a:r>
            <a:endParaRPr sz="3096">
              <a:solidFill>
                <a:srgbClr val="FFFFFF"/>
              </a:solidFill>
            </a:endParaRPr>
          </a:p>
          <a:p>
            <a:pPr lvl="0" marL="491490" indent="-491490" defTabSz="393192">
              <a:spcBef>
                <a:spcPts val="3000"/>
              </a:spcBef>
              <a:buBlip>
                <a:blip r:embed="rId2"/>
              </a:buBlip>
              <a:defRPr sz="1800">
                <a:solidFill>
                  <a:srgbClr val="000000"/>
                </a:solidFill>
              </a:defRPr>
            </a:pPr>
            <a:r>
              <a:rPr sz="3096">
                <a:solidFill>
                  <a:srgbClr val="FFFFFF"/>
                </a:solidFill>
              </a:rPr>
              <a:t>Some will find it easy and others will have to work long and hard to heighten their abilities.</a:t>
            </a:r>
          </a:p>
        </p:txBody>
      </p:sp>
    </p:spTree>
  </p:cSld>
  <p:clrMapOvr>
    <a:masterClrMapping/>
  </p:clrMapOvr>
  <p:transition spd="slow" advClick="1">
    <p:dissolve/>
  </p:transition>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title"/>
          </p:nvPr>
        </p:nvSpPr>
        <p:spPr>
          <a:prstGeom prst="rect">
            <a:avLst/>
          </a:prstGeom>
        </p:spPr>
        <p:txBody>
          <a:bodyPr/>
          <a:lstStyle/>
          <a:p>
            <a:pPr lvl="0">
              <a:defRPr sz="1800">
                <a:solidFill>
                  <a:srgbClr val="000000"/>
                </a:solidFill>
              </a:defRPr>
            </a:pPr>
            <a:r>
              <a:rPr sz="7200">
                <a:solidFill>
                  <a:srgbClr val="FFFFFF"/>
                </a:solidFill>
              </a:rPr>
              <a:t>Finger Tips</a:t>
            </a:r>
          </a:p>
        </p:txBody>
      </p:sp>
      <p:sp>
        <p:nvSpPr>
          <p:cNvPr id="126" name="Shape 126"/>
          <p:cNvSpPr/>
          <p:nvPr>
            <p:ph type="body" idx="1"/>
          </p:nvPr>
        </p:nvSpPr>
        <p:spPr>
          <a:prstGeom prst="rect">
            <a:avLst/>
          </a:prstGeom>
        </p:spPr>
        <p:txBody>
          <a:bodyPr/>
          <a:lstStyle/>
          <a:p>
            <a:pPr lvl="0">
              <a:buBlip>
                <a:blip r:embed="rId2"/>
              </a:buBlip>
              <a:defRPr sz="1800">
                <a:solidFill>
                  <a:srgbClr val="000000"/>
                </a:solidFill>
              </a:defRPr>
            </a:pPr>
            <a:r>
              <a:rPr sz="3600">
                <a:solidFill>
                  <a:srgbClr val="FFFFFF"/>
                </a:solidFill>
              </a:rPr>
              <a:t>Have the greatest discriminatory ability to measure variations in what is being felt.</a:t>
            </a:r>
            <a:endParaRPr sz="3600">
              <a:solidFill>
                <a:srgbClr val="FFFFFF"/>
              </a:solidFill>
            </a:endParaRPr>
          </a:p>
          <a:p>
            <a:pPr lvl="0">
              <a:buBlip>
                <a:blip r:embed="rId2"/>
              </a:buBlip>
              <a:defRPr sz="1800">
                <a:solidFill>
                  <a:srgbClr val="000000"/>
                </a:solidFill>
              </a:defRPr>
            </a:pPr>
            <a:r>
              <a:rPr sz="3600">
                <a:solidFill>
                  <a:srgbClr val="FFFFFF"/>
                </a:solidFill>
              </a:rPr>
              <a:t>Assessment of the distance of structures from  the surface.</a:t>
            </a:r>
            <a:endParaRPr sz="3600">
              <a:solidFill>
                <a:srgbClr val="FFFFFF"/>
              </a:solidFill>
            </a:endParaRPr>
          </a:p>
          <a:p>
            <a:pPr lvl="0">
              <a:buBlip>
                <a:blip r:embed="rId2"/>
              </a:buBlip>
              <a:defRPr sz="1800">
                <a:solidFill>
                  <a:srgbClr val="000000"/>
                </a:solidFill>
              </a:defRPr>
            </a:pPr>
            <a:r>
              <a:rPr sz="3600">
                <a:solidFill>
                  <a:srgbClr val="FFFFFF"/>
                </a:solidFill>
              </a:rPr>
              <a:t>Relative size of structures.</a:t>
            </a:r>
          </a:p>
        </p:txBody>
      </p:sp>
    </p:spTree>
  </p:cSld>
  <p:clrMapOvr>
    <a:masterClrMapping/>
  </p:clrMapOvr>
  <p:transition spd="slow" advClick="1">
    <p:dissolve/>
  </p:transition>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title"/>
          </p:nvPr>
        </p:nvSpPr>
        <p:spPr>
          <a:prstGeom prst="rect">
            <a:avLst/>
          </a:prstGeom>
        </p:spPr>
        <p:txBody>
          <a:bodyPr/>
          <a:lstStyle/>
          <a:p>
            <a:pPr lvl="0">
              <a:defRPr sz="1800">
                <a:solidFill>
                  <a:srgbClr val="000000"/>
                </a:solidFill>
              </a:defRPr>
            </a:pPr>
            <a:r>
              <a:rPr sz="7200">
                <a:solidFill>
                  <a:srgbClr val="FFFFFF"/>
                </a:solidFill>
              </a:rPr>
              <a:t>Pads of the Fingers</a:t>
            </a:r>
          </a:p>
        </p:txBody>
      </p:sp>
      <p:sp>
        <p:nvSpPr>
          <p:cNvPr id="129" name="Shape 129"/>
          <p:cNvSpPr/>
          <p:nvPr>
            <p:ph type="body" idx="1"/>
          </p:nvPr>
        </p:nvSpPr>
        <p:spPr>
          <a:prstGeom prst="rect">
            <a:avLst/>
          </a:prstGeom>
        </p:spPr>
        <p:txBody>
          <a:bodyPr/>
          <a:lstStyle/>
          <a:p>
            <a:pPr lvl="0" marL="491490" indent="-491490" defTabSz="393192">
              <a:spcBef>
                <a:spcPts val="3000"/>
              </a:spcBef>
              <a:buBlip>
                <a:blip r:embed="rId2"/>
              </a:buBlip>
              <a:defRPr sz="1800">
                <a:solidFill>
                  <a:srgbClr val="000000"/>
                </a:solidFill>
              </a:defRPr>
            </a:pPr>
            <a:r>
              <a:rPr sz="3096">
                <a:solidFill>
                  <a:srgbClr val="FFFFFF"/>
                </a:solidFill>
              </a:rPr>
              <a:t>Pick up fine vibrations.</a:t>
            </a:r>
            <a:endParaRPr sz="3096">
              <a:solidFill>
                <a:srgbClr val="FFFFFF"/>
              </a:solidFill>
            </a:endParaRPr>
          </a:p>
          <a:p>
            <a:pPr lvl="0" marL="491490" indent="-491490" defTabSz="393192">
              <a:spcBef>
                <a:spcPts val="3000"/>
              </a:spcBef>
              <a:buBlip>
                <a:blip r:embed="rId2"/>
              </a:buBlip>
              <a:defRPr sz="1800">
                <a:solidFill>
                  <a:srgbClr val="000000"/>
                </a:solidFill>
              </a:defRPr>
            </a:pPr>
            <a:r>
              <a:rPr sz="3096">
                <a:solidFill>
                  <a:srgbClr val="FFFFFF"/>
                </a:solidFill>
              </a:rPr>
              <a:t>Temperature variations</a:t>
            </a:r>
            <a:endParaRPr sz="3096">
              <a:solidFill>
                <a:srgbClr val="FFFFFF"/>
              </a:solidFill>
            </a:endParaRPr>
          </a:p>
          <a:p>
            <a:pPr lvl="0" marL="491490" indent="-491490" defTabSz="393192">
              <a:spcBef>
                <a:spcPts val="3000"/>
              </a:spcBef>
              <a:buBlip>
                <a:blip r:embed="rId2"/>
              </a:buBlip>
              <a:defRPr sz="1800">
                <a:solidFill>
                  <a:srgbClr val="000000"/>
                </a:solidFill>
              </a:defRPr>
            </a:pPr>
            <a:r>
              <a:rPr sz="3096">
                <a:solidFill>
                  <a:srgbClr val="FFFFFF"/>
                </a:solidFill>
              </a:rPr>
              <a:t>Thickness</a:t>
            </a:r>
            <a:endParaRPr sz="3096">
              <a:solidFill>
                <a:srgbClr val="FFFFFF"/>
              </a:solidFill>
            </a:endParaRPr>
          </a:p>
          <a:p>
            <a:pPr lvl="0" marL="491490" indent="-491490" defTabSz="393192">
              <a:spcBef>
                <a:spcPts val="3000"/>
              </a:spcBef>
              <a:buBlip>
                <a:blip r:embed="rId2"/>
              </a:buBlip>
              <a:defRPr sz="1800">
                <a:solidFill>
                  <a:srgbClr val="000000"/>
                </a:solidFill>
              </a:defRPr>
            </a:pPr>
            <a:r>
              <a:rPr sz="3096">
                <a:solidFill>
                  <a:srgbClr val="FFFFFF"/>
                </a:solidFill>
              </a:rPr>
              <a:t>Dry/oily/moist</a:t>
            </a:r>
            <a:endParaRPr sz="3096">
              <a:solidFill>
                <a:srgbClr val="FFFFFF"/>
              </a:solidFill>
            </a:endParaRPr>
          </a:p>
          <a:p>
            <a:pPr lvl="0" marL="491490" indent="-491490" defTabSz="393192">
              <a:spcBef>
                <a:spcPts val="3000"/>
              </a:spcBef>
              <a:buBlip>
                <a:blip r:embed="rId2"/>
              </a:buBlip>
              <a:defRPr sz="1800">
                <a:solidFill>
                  <a:srgbClr val="000000"/>
                </a:solidFill>
              </a:defRPr>
            </a:pPr>
            <a:r>
              <a:rPr sz="3096">
                <a:solidFill>
                  <a:srgbClr val="FFFFFF"/>
                </a:solidFill>
              </a:rPr>
              <a:t>Puffy/firm</a:t>
            </a:r>
            <a:endParaRPr sz="3096">
              <a:solidFill>
                <a:srgbClr val="FFFFFF"/>
              </a:solidFill>
            </a:endParaRPr>
          </a:p>
          <a:p>
            <a:pPr lvl="0" marL="491490" indent="-491490" defTabSz="393192">
              <a:spcBef>
                <a:spcPts val="3000"/>
              </a:spcBef>
              <a:buBlip>
                <a:blip r:embed="rId2"/>
              </a:buBlip>
              <a:defRPr sz="1800">
                <a:solidFill>
                  <a:srgbClr val="000000"/>
                </a:solidFill>
              </a:defRPr>
            </a:pPr>
            <a:r>
              <a:rPr sz="3096">
                <a:solidFill>
                  <a:srgbClr val="FFFFFF"/>
                </a:solidFill>
              </a:rPr>
              <a:t>Texture</a:t>
            </a:r>
          </a:p>
        </p:txBody>
      </p:sp>
    </p:spTree>
  </p:cSld>
  <p:clrMapOvr>
    <a:masterClrMapping/>
  </p:clrMapOvr>
  <p:transition spd="slow" advClick="1">
    <p:dissolve/>
  </p:transition>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title"/>
          </p:nvPr>
        </p:nvSpPr>
        <p:spPr>
          <a:prstGeom prst="rect">
            <a:avLst/>
          </a:prstGeom>
        </p:spPr>
        <p:txBody>
          <a:bodyPr/>
          <a:lstStyle/>
          <a:p>
            <a:pPr lvl="0">
              <a:defRPr sz="1800">
                <a:solidFill>
                  <a:srgbClr val="000000"/>
                </a:solidFill>
              </a:defRPr>
            </a:pPr>
            <a:r>
              <a:rPr sz="7200">
                <a:solidFill>
                  <a:srgbClr val="FFFFFF"/>
                </a:solidFill>
              </a:rPr>
              <a:t>Palm of the Hand</a:t>
            </a:r>
          </a:p>
        </p:txBody>
      </p:sp>
      <p:sp>
        <p:nvSpPr>
          <p:cNvPr id="132" name="Shape 132"/>
          <p:cNvSpPr/>
          <p:nvPr>
            <p:ph type="body" idx="1"/>
          </p:nvPr>
        </p:nvSpPr>
        <p:spPr>
          <a:prstGeom prst="rect">
            <a:avLst/>
          </a:prstGeom>
        </p:spPr>
        <p:txBody>
          <a:bodyPr/>
          <a:lstStyle/>
          <a:p>
            <a:pPr lvl="0">
              <a:buBlip>
                <a:blip r:embed="rId2"/>
              </a:buBlip>
              <a:defRPr sz="1800">
                <a:solidFill>
                  <a:srgbClr val="000000"/>
                </a:solidFill>
              </a:defRPr>
            </a:pPr>
            <a:r>
              <a:rPr sz="3600">
                <a:solidFill>
                  <a:srgbClr val="FFFFFF"/>
                </a:solidFill>
              </a:rPr>
              <a:t>Temperature changes.</a:t>
            </a:r>
            <a:endParaRPr sz="3600">
              <a:solidFill>
                <a:srgbClr val="FFFFFF"/>
              </a:solidFill>
            </a:endParaRPr>
          </a:p>
          <a:p>
            <a:pPr lvl="0">
              <a:buBlip>
                <a:blip r:embed="rId2"/>
              </a:buBlip>
              <a:defRPr sz="1800">
                <a:solidFill>
                  <a:srgbClr val="000000"/>
                </a:solidFill>
              </a:defRPr>
            </a:pPr>
            <a:r>
              <a:rPr sz="3600">
                <a:solidFill>
                  <a:srgbClr val="FFFFFF"/>
                </a:solidFill>
              </a:rPr>
              <a:t>Gross shape recognition.</a:t>
            </a:r>
          </a:p>
        </p:txBody>
      </p:sp>
    </p:spTree>
  </p:cSld>
  <p:clrMapOvr>
    <a:masterClrMapping/>
  </p:clrMapOvr>
  <p:transition spd="slow" advClick="1">
    <p:dissolve/>
  </p:transition>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p:nvPr>
        </p:nvSpPr>
        <p:spPr>
          <a:prstGeom prst="rect">
            <a:avLst/>
          </a:prstGeom>
        </p:spPr>
        <p:txBody>
          <a:bodyPr/>
          <a:lstStyle/>
          <a:p>
            <a:pPr lvl="0">
              <a:defRPr sz="1800">
                <a:solidFill>
                  <a:srgbClr val="000000"/>
                </a:solidFill>
              </a:defRPr>
            </a:pPr>
            <a:r>
              <a:rPr sz="7200">
                <a:solidFill>
                  <a:srgbClr val="FFFFFF"/>
                </a:solidFill>
              </a:rPr>
              <a:t>Whole Hand including Fingers</a:t>
            </a:r>
          </a:p>
        </p:txBody>
      </p:sp>
      <p:sp>
        <p:nvSpPr>
          <p:cNvPr id="135" name="Shape 135"/>
          <p:cNvSpPr/>
          <p:nvPr>
            <p:ph type="body" idx="1"/>
          </p:nvPr>
        </p:nvSpPr>
        <p:spPr>
          <a:prstGeom prst="rect">
            <a:avLst/>
          </a:prstGeom>
        </p:spPr>
        <p:txBody>
          <a:bodyPr/>
          <a:lstStyle/>
          <a:p>
            <a:pPr lvl="0" marL="531494" indent="-531494" defTabSz="425195">
              <a:spcBef>
                <a:spcPts val="3300"/>
              </a:spcBef>
              <a:buBlip>
                <a:blip r:embed="rId2"/>
              </a:buBlip>
              <a:defRPr sz="1800">
                <a:solidFill>
                  <a:srgbClr val="000000"/>
                </a:solidFill>
              </a:defRPr>
            </a:pPr>
            <a:r>
              <a:rPr sz="3348">
                <a:solidFill>
                  <a:srgbClr val="FFFFFF"/>
                </a:solidFill>
              </a:rPr>
              <a:t>Accurate at measuring when moulded to a surface.</a:t>
            </a:r>
            <a:endParaRPr sz="3348">
              <a:solidFill>
                <a:srgbClr val="FFFFFF"/>
              </a:solidFill>
            </a:endParaRPr>
          </a:p>
          <a:p>
            <a:pPr lvl="0" marL="531494" indent="-531494" defTabSz="425195">
              <a:spcBef>
                <a:spcPts val="3300"/>
              </a:spcBef>
              <a:buBlip>
                <a:blip r:embed="rId2"/>
              </a:buBlip>
              <a:defRPr sz="1800">
                <a:solidFill>
                  <a:srgbClr val="000000"/>
                </a:solidFill>
              </a:defRPr>
            </a:pPr>
            <a:r>
              <a:rPr sz="3348">
                <a:solidFill>
                  <a:srgbClr val="FFFFFF"/>
                </a:solidFill>
              </a:rPr>
              <a:t>Perceives subtle physiological movements such as, primary respiration, cranial movement or visceral motion.</a:t>
            </a:r>
            <a:endParaRPr sz="3348">
              <a:solidFill>
                <a:srgbClr val="FFFFFF"/>
              </a:solidFill>
            </a:endParaRPr>
          </a:p>
          <a:p>
            <a:pPr lvl="0" marL="531494" indent="-531494" defTabSz="425195">
              <a:spcBef>
                <a:spcPts val="3300"/>
              </a:spcBef>
              <a:buBlip>
                <a:blip r:embed="rId2"/>
              </a:buBlip>
              <a:defRPr sz="1800">
                <a:solidFill>
                  <a:srgbClr val="000000"/>
                </a:solidFill>
              </a:defRPr>
            </a:pPr>
            <a:r>
              <a:rPr sz="3348">
                <a:solidFill>
                  <a:srgbClr val="FFFFFF"/>
                </a:solidFill>
              </a:rPr>
              <a:t>Differences in movement, pulsations, minor tremors and rhythms.</a:t>
            </a:r>
          </a:p>
        </p:txBody>
      </p:sp>
    </p:spTree>
  </p:cSld>
  <p:clrMapOvr>
    <a:masterClrMapping/>
  </p:clrMapOvr>
  <p:transition spd="slow" advClick="1">
    <p:dissolve/>
  </p:transition>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title"/>
          </p:nvPr>
        </p:nvSpPr>
        <p:spPr>
          <a:prstGeom prst="rect">
            <a:avLst/>
          </a:prstGeom>
        </p:spPr>
        <p:txBody>
          <a:bodyPr/>
          <a:lstStyle/>
          <a:p>
            <a:pPr lvl="0">
              <a:defRPr sz="1800">
                <a:solidFill>
                  <a:srgbClr val="000000"/>
                </a:solidFill>
              </a:defRPr>
            </a:pPr>
            <a:r>
              <a:rPr sz="7200">
                <a:solidFill>
                  <a:srgbClr val="FFFFFF"/>
                </a:solidFill>
              </a:rPr>
              <a:t>Steps of Palpation revisited</a:t>
            </a:r>
          </a:p>
        </p:txBody>
      </p:sp>
      <p:sp>
        <p:nvSpPr>
          <p:cNvPr id="138" name="Shape 138"/>
          <p:cNvSpPr/>
          <p:nvPr>
            <p:ph type="body" idx="1"/>
          </p:nvPr>
        </p:nvSpPr>
        <p:spPr>
          <a:prstGeom prst="rect">
            <a:avLst/>
          </a:prstGeom>
        </p:spPr>
        <p:txBody>
          <a:bodyPr/>
          <a:lstStyle/>
          <a:p>
            <a:pPr lvl="0" marL="440054" indent="-440054" defTabSz="352043">
              <a:spcBef>
                <a:spcPts val="2700"/>
              </a:spcBef>
              <a:buBlip>
                <a:blip r:embed="rId2"/>
              </a:buBlip>
              <a:defRPr sz="1800">
                <a:solidFill>
                  <a:srgbClr val="000000"/>
                </a:solidFill>
              </a:defRPr>
            </a:pPr>
            <a:r>
              <a:rPr sz="2772">
                <a:solidFill>
                  <a:srgbClr val="FFFFFF"/>
                </a:solidFill>
              </a:rPr>
              <a:t>Detection- is a matter of being aware of the possible findings and practicing  the techniques required to expose these possibilities. (reception)</a:t>
            </a:r>
            <a:endParaRPr sz="2772">
              <a:solidFill>
                <a:srgbClr val="FFFFFF"/>
              </a:solidFill>
            </a:endParaRPr>
          </a:p>
          <a:p>
            <a:pPr lvl="0" marL="440054" indent="-440054" defTabSz="352043">
              <a:spcBef>
                <a:spcPts val="2700"/>
              </a:spcBef>
              <a:buBlip>
                <a:blip r:embed="rId2"/>
              </a:buBlip>
              <a:defRPr sz="1800">
                <a:solidFill>
                  <a:srgbClr val="000000"/>
                </a:solidFill>
              </a:defRPr>
            </a:pPr>
            <a:r>
              <a:rPr sz="2772">
                <a:solidFill>
                  <a:srgbClr val="FFFFFF"/>
                </a:solidFill>
              </a:rPr>
              <a:t>Amplification- requires localized concentration on a specific task and the ability to block out extraneous information. (transmission)</a:t>
            </a:r>
            <a:endParaRPr sz="2772">
              <a:solidFill>
                <a:srgbClr val="FFFFFF"/>
              </a:solidFill>
            </a:endParaRPr>
          </a:p>
          <a:p>
            <a:pPr lvl="0" marL="440054" indent="-440054" defTabSz="352043">
              <a:spcBef>
                <a:spcPts val="2700"/>
              </a:spcBef>
              <a:buBlip>
                <a:blip r:embed="rId2"/>
              </a:buBlip>
              <a:defRPr sz="1800">
                <a:solidFill>
                  <a:srgbClr val="000000"/>
                </a:solidFill>
              </a:defRPr>
            </a:pPr>
            <a:r>
              <a:rPr sz="2772">
                <a:solidFill>
                  <a:srgbClr val="FFFFFF"/>
                </a:solidFill>
              </a:rPr>
              <a:t>Interpretation- is the ability to relate the information received via detection and amplification. (interpretation)</a:t>
            </a:r>
          </a:p>
        </p:txBody>
      </p:sp>
    </p:spTree>
  </p:cSld>
  <p:clrMapOvr>
    <a:masterClrMapping/>
  </p:clrMapOvr>
  <p:transition spd="slow" advClick="1">
    <p:dissolve/>
  </p:transition>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p:nvPr>
        </p:nvSpPr>
        <p:spPr>
          <a:prstGeom prst="rect">
            <a:avLst/>
          </a:prstGeom>
        </p:spPr>
        <p:txBody>
          <a:bodyPr/>
          <a:lstStyle/>
          <a:p>
            <a:pPr lvl="0">
              <a:defRPr sz="1800">
                <a:solidFill>
                  <a:srgbClr val="000000"/>
                </a:solidFill>
              </a:defRPr>
            </a:pPr>
            <a:r>
              <a:rPr sz="7200">
                <a:solidFill>
                  <a:srgbClr val="FFFFFF"/>
                </a:solidFill>
              </a:rPr>
              <a:t>A Useful Warning</a:t>
            </a:r>
          </a:p>
        </p:txBody>
      </p:sp>
      <p:sp>
        <p:nvSpPr>
          <p:cNvPr id="141" name="Shape 141"/>
          <p:cNvSpPr/>
          <p:nvPr>
            <p:ph type="body" idx="1"/>
          </p:nvPr>
        </p:nvSpPr>
        <p:spPr>
          <a:prstGeom prst="rect">
            <a:avLst/>
          </a:prstGeom>
        </p:spPr>
        <p:txBody>
          <a:bodyPr/>
          <a:lstStyle/>
          <a:p>
            <a:pPr lvl="0" marL="302894" indent="-302894" defTabSz="242315">
              <a:spcBef>
                <a:spcPts val="1900"/>
              </a:spcBef>
              <a:buBlip>
                <a:blip r:embed="rId2"/>
              </a:buBlip>
              <a:defRPr sz="1800">
                <a:solidFill>
                  <a:srgbClr val="000000"/>
                </a:solidFill>
              </a:defRPr>
            </a:pPr>
            <a:r>
              <a:rPr sz="1907">
                <a:solidFill>
                  <a:srgbClr val="FFFFFF"/>
                </a:solidFill>
              </a:rPr>
              <a:t>Avoidance of injury abuse is essential, hands should be clean, and nails an appropriate length. </a:t>
            </a:r>
            <a:endParaRPr sz="1907">
              <a:solidFill>
                <a:srgbClr val="FFFFFF"/>
              </a:solidFill>
            </a:endParaRPr>
          </a:p>
          <a:p>
            <a:pPr lvl="0" marL="302894" indent="-302894" defTabSz="242315">
              <a:spcBef>
                <a:spcPts val="1900"/>
              </a:spcBef>
              <a:buBlip>
                <a:blip r:embed="rId2"/>
              </a:buBlip>
              <a:defRPr sz="1800">
                <a:solidFill>
                  <a:srgbClr val="000000"/>
                </a:solidFill>
              </a:defRPr>
            </a:pPr>
            <a:r>
              <a:rPr sz="1907">
                <a:solidFill>
                  <a:srgbClr val="FFFFFF"/>
                </a:solidFill>
              </a:rPr>
              <a:t>During the palpation the therapist should be relaxed and comfortable to avoid extraneous interference with transmission of the palpatory impulse.</a:t>
            </a:r>
            <a:endParaRPr sz="1907">
              <a:solidFill>
                <a:srgbClr val="FFFFFF"/>
              </a:solidFill>
            </a:endParaRPr>
          </a:p>
          <a:p>
            <a:pPr lvl="0" marL="302894" indent="-302894" defTabSz="242315">
              <a:spcBef>
                <a:spcPts val="1900"/>
              </a:spcBef>
              <a:buBlip>
                <a:blip r:embed="rId2"/>
              </a:buBlip>
              <a:defRPr sz="1800">
                <a:solidFill>
                  <a:srgbClr val="000000"/>
                </a:solidFill>
              </a:defRPr>
            </a:pPr>
            <a:r>
              <a:rPr sz="1907">
                <a:solidFill>
                  <a:srgbClr val="FFFFFF"/>
                </a:solidFill>
              </a:rPr>
              <a:t>In order to accurately assess and interpret the palpatory findings it is essential that the therapist concentrate on the act of palpation, the tissue being palpated, and the response  of the palpating fingers and hands.</a:t>
            </a:r>
            <a:endParaRPr sz="1907">
              <a:solidFill>
                <a:srgbClr val="FFFFFF"/>
              </a:solidFill>
            </a:endParaRPr>
          </a:p>
          <a:p>
            <a:pPr lvl="0" marL="302894" indent="-302894" defTabSz="242315">
              <a:spcBef>
                <a:spcPts val="1900"/>
              </a:spcBef>
              <a:buBlip>
                <a:blip r:embed="rId2"/>
              </a:buBlip>
              <a:defRPr sz="1800">
                <a:solidFill>
                  <a:srgbClr val="000000"/>
                </a:solidFill>
              </a:defRPr>
            </a:pPr>
            <a:r>
              <a:rPr sz="1907">
                <a:solidFill>
                  <a:srgbClr val="FFFFFF"/>
                </a:solidFill>
              </a:rPr>
              <a:t>All extraneous sensory stimuli should be reduced as much as possible.</a:t>
            </a:r>
            <a:endParaRPr sz="1907">
              <a:solidFill>
                <a:srgbClr val="FFFFFF"/>
              </a:solidFill>
            </a:endParaRPr>
          </a:p>
          <a:p>
            <a:pPr lvl="0" marL="302894" indent="-302894" defTabSz="242315">
              <a:spcBef>
                <a:spcPts val="1900"/>
              </a:spcBef>
              <a:buBlip>
                <a:blip r:embed="rId2"/>
              </a:buBlip>
              <a:defRPr sz="1800">
                <a:solidFill>
                  <a:srgbClr val="000000"/>
                </a:solidFill>
              </a:defRPr>
            </a:pPr>
            <a:r>
              <a:rPr sz="1907">
                <a:solidFill>
                  <a:srgbClr val="FFFFFF"/>
                </a:solidFill>
              </a:rPr>
              <a:t>The most common mistake in palpation is the lack of concentration by the examiner.</a:t>
            </a:r>
          </a:p>
        </p:txBody>
      </p:sp>
    </p:spTree>
  </p:cSld>
  <p:clrMapOvr>
    <a:masterClrMapping/>
  </p:clrMapOvr>
  <p:transition spd="slow" advClick="1">
    <p:dissolve/>
  </p:transition>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p:nvPr>
        </p:nvSpPr>
        <p:spPr>
          <a:prstGeom prst="rect">
            <a:avLst/>
          </a:prstGeom>
        </p:spPr>
        <p:txBody>
          <a:bodyPr/>
          <a:lstStyle/>
          <a:p>
            <a:pPr lvl="0">
              <a:defRPr sz="1800">
                <a:solidFill>
                  <a:srgbClr val="000000"/>
                </a:solidFill>
              </a:defRPr>
            </a:pPr>
            <a:r>
              <a:rPr sz="7200">
                <a:solidFill>
                  <a:srgbClr val="FFFFFF"/>
                </a:solidFill>
              </a:rPr>
              <a:t>Useful Comparative</a:t>
            </a:r>
            <a:endParaRPr sz="7200">
              <a:solidFill>
                <a:srgbClr val="FFFFFF"/>
              </a:solidFill>
            </a:endParaRPr>
          </a:p>
          <a:p>
            <a:pPr lvl="0">
              <a:defRPr sz="1800">
                <a:solidFill>
                  <a:srgbClr val="000000"/>
                </a:solidFill>
              </a:defRPr>
            </a:pPr>
            <a:r>
              <a:rPr sz="7200">
                <a:solidFill>
                  <a:srgbClr val="FFFFFF"/>
                </a:solidFill>
              </a:rPr>
              <a:t>Descriptors</a:t>
            </a:r>
          </a:p>
        </p:txBody>
      </p:sp>
      <p:sp>
        <p:nvSpPr>
          <p:cNvPr id="144" name="Shape 144"/>
          <p:cNvSpPr/>
          <p:nvPr>
            <p:ph type="body" idx="1"/>
          </p:nvPr>
        </p:nvSpPr>
        <p:spPr>
          <a:prstGeom prst="rect">
            <a:avLst/>
          </a:prstGeom>
        </p:spPr>
        <p:txBody>
          <a:bodyPr/>
          <a:lstStyle/>
          <a:p>
            <a:pPr lvl="0" marL="325754" indent="-325754" defTabSz="260604">
              <a:spcBef>
                <a:spcPts val="2000"/>
              </a:spcBef>
              <a:buBlip>
                <a:blip r:embed="rId2"/>
              </a:buBlip>
              <a:defRPr sz="1800">
                <a:solidFill>
                  <a:srgbClr val="000000"/>
                </a:solidFill>
              </a:defRPr>
            </a:pPr>
            <a:r>
              <a:rPr sz="2052">
                <a:solidFill>
                  <a:srgbClr val="FFFFFF"/>
                </a:solidFill>
              </a:rPr>
              <a:t>Superficial/deep</a:t>
            </a:r>
            <a:endParaRPr sz="2052">
              <a:solidFill>
                <a:srgbClr val="FFFFFF"/>
              </a:solidFill>
            </a:endParaRPr>
          </a:p>
          <a:p>
            <a:pPr lvl="0" marL="325754" indent="-325754" defTabSz="260604">
              <a:spcBef>
                <a:spcPts val="2000"/>
              </a:spcBef>
              <a:buBlip>
                <a:blip r:embed="rId2"/>
              </a:buBlip>
              <a:defRPr sz="1800">
                <a:solidFill>
                  <a:srgbClr val="000000"/>
                </a:solidFill>
              </a:defRPr>
            </a:pPr>
            <a:r>
              <a:rPr sz="2052">
                <a:solidFill>
                  <a:srgbClr val="FFFFFF"/>
                </a:solidFill>
              </a:rPr>
              <a:t>Compressible/rigid</a:t>
            </a:r>
            <a:endParaRPr sz="2052">
              <a:solidFill>
                <a:srgbClr val="FFFFFF"/>
              </a:solidFill>
            </a:endParaRPr>
          </a:p>
          <a:p>
            <a:pPr lvl="0" marL="325754" indent="-325754" defTabSz="260604">
              <a:spcBef>
                <a:spcPts val="2000"/>
              </a:spcBef>
              <a:buBlip>
                <a:blip r:embed="rId2"/>
              </a:buBlip>
              <a:defRPr sz="1800">
                <a:solidFill>
                  <a:srgbClr val="000000"/>
                </a:solidFill>
              </a:defRPr>
            </a:pPr>
            <a:r>
              <a:rPr sz="2052">
                <a:solidFill>
                  <a:srgbClr val="FFFFFF"/>
                </a:solidFill>
              </a:rPr>
              <a:t>Warm/cold</a:t>
            </a:r>
            <a:endParaRPr sz="2052">
              <a:solidFill>
                <a:srgbClr val="FFFFFF"/>
              </a:solidFill>
            </a:endParaRPr>
          </a:p>
          <a:p>
            <a:pPr lvl="0" marL="325754" indent="-325754" defTabSz="260604">
              <a:spcBef>
                <a:spcPts val="2000"/>
              </a:spcBef>
              <a:buBlip>
                <a:blip r:embed="rId2"/>
              </a:buBlip>
              <a:defRPr sz="1800">
                <a:solidFill>
                  <a:srgbClr val="000000"/>
                </a:solidFill>
              </a:defRPr>
            </a:pPr>
            <a:r>
              <a:rPr sz="2052">
                <a:solidFill>
                  <a:srgbClr val="FFFFFF"/>
                </a:solidFill>
              </a:rPr>
              <a:t>Moist/damp/dry</a:t>
            </a:r>
            <a:endParaRPr sz="2052">
              <a:solidFill>
                <a:srgbClr val="FFFFFF"/>
              </a:solidFill>
            </a:endParaRPr>
          </a:p>
          <a:p>
            <a:pPr lvl="0" marL="325754" indent="-325754" defTabSz="260604">
              <a:spcBef>
                <a:spcPts val="2000"/>
              </a:spcBef>
              <a:buBlip>
                <a:blip r:embed="rId2"/>
              </a:buBlip>
              <a:defRPr sz="1800">
                <a:solidFill>
                  <a:srgbClr val="000000"/>
                </a:solidFill>
              </a:defRPr>
            </a:pPr>
            <a:r>
              <a:rPr sz="2052">
                <a:solidFill>
                  <a:srgbClr val="FFFFFF"/>
                </a:solidFill>
              </a:rPr>
              <a:t>Painful/painfree</a:t>
            </a:r>
            <a:endParaRPr sz="2052">
              <a:solidFill>
                <a:srgbClr val="FFFFFF"/>
              </a:solidFill>
            </a:endParaRPr>
          </a:p>
          <a:p>
            <a:pPr lvl="0" marL="325754" indent="-325754" defTabSz="260604">
              <a:spcBef>
                <a:spcPts val="2000"/>
              </a:spcBef>
              <a:buBlip>
                <a:blip r:embed="rId2"/>
              </a:buBlip>
              <a:defRPr sz="1800">
                <a:solidFill>
                  <a:srgbClr val="000000"/>
                </a:solidFill>
              </a:defRPr>
            </a:pPr>
            <a:r>
              <a:rPr sz="2052">
                <a:solidFill>
                  <a:srgbClr val="FFFFFF"/>
                </a:solidFill>
              </a:rPr>
              <a:t>Local or circumscribed/diffuse or widespread</a:t>
            </a:r>
            <a:endParaRPr sz="2052">
              <a:solidFill>
                <a:srgbClr val="FFFFFF"/>
              </a:solidFill>
            </a:endParaRPr>
          </a:p>
          <a:p>
            <a:pPr lvl="0" marL="325754" indent="-325754" defTabSz="260604">
              <a:spcBef>
                <a:spcPts val="2000"/>
              </a:spcBef>
              <a:buBlip>
                <a:blip r:embed="rId2"/>
              </a:buBlip>
              <a:defRPr sz="1800">
                <a:solidFill>
                  <a:srgbClr val="000000"/>
                </a:solidFill>
              </a:defRPr>
            </a:pPr>
            <a:r>
              <a:rPr sz="2052">
                <a:solidFill>
                  <a:srgbClr val="FFFFFF"/>
                </a:solidFill>
              </a:rPr>
              <a:t>Relaxed/tense</a:t>
            </a:r>
            <a:endParaRPr sz="2052">
              <a:solidFill>
                <a:srgbClr val="FFFFFF"/>
              </a:solidFill>
            </a:endParaRPr>
          </a:p>
          <a:p>
            <a:pPr lvl="0" marL="325754" indent="-325754" defTabSz="260604">
              <a:spcBef>
                <a:spcPts val="2000"/>
              </a:spcBef>
              <a:buBlip>
                <a:blip r:embed="rId2"/>
              </a:buBlip>
              <a:defRPr sz="1800">
                <a:solidFill>
                  <a:srgbClr val="000000"/>
                </a:solidFill>
              </a:defRPr>
            </a:pPr>
            <a:r>
              <a:rPr sz="2052">
                <a:solidFill>
                  <a:srgbClr val="FFFFFF"/>
                </a:solidFill>
              </a:rPr>
              <a:t>Hypertonic/hypotonic</a:t>
            </a:r>
            <a:endParaRPr sz="2052">
              <a:solidFill>
                <a:srgbClr val="FFFFFF"/>
              </a:solidFill>
            </a:endParaRPr>
          </a:p>
          <a:p>
            <a:pPr lvl="0" marL="325754" indent="-325754" defTabSz="260604">
              <a:spcBef>
                <a:spcPts val="2000"/>
              </a:spcBef>
              <a:buBlip>
                <a:blip r:embed="rId2"/>
              </a:buBlip>
              <a:defRPr sz="1800">
                <a:solidFill>
                  <a:srgbClr val="000000"/>
                </a:solidFill>
              </a:defRPr>
            </a:pPr>
            <a:r>
              <a:rPr sz="2052">
                <a:solidFill>
                  <a:srgbClr val="FFFFFF"/>
                </a:solidFill>
              </a:rPr>
              <a:t>Normal/abnormal</a:t>
            </a:r>
          </a:p>
        </p:txBody>
      </p:sp>
    </p:spTree>
  </p:cSld>
  <p:clrMapOvr>
    <a:masterClrMapping/>
  </p:clrMapOvr>
  <p:transition spd="slow" advClick="1">
    <p:dissolve/>
  </p:transition>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body" idx="1"/>
          </p:nvPr>
        </p:nvSpPr>
        <p:spPr>
          <a:prstGeom prst="rect">
            <a:avLst/>
          </a:prstGeom>
        </p:spPr>
        <p:txBody>
          <a:bodyPr/>
          <a:lstStyle/>
          <a:p>
            <a:pPr lvl="0">
              <a:buBlip>
                <a:blip r:embed="rId2"/>
              </a:buBlip>
              <a:defRPr sz="1800">
                <a:solidFill>
                  <a:srgbClr val="000000"/>
                </a:solidFill>
              </a:defRPr>
            </a:pPr>
            <a:r>
              <a:rPr sz="3600">
                <a:solidFill>
                  <a:srgbClr val="FFFFFF"/>
                </a:solidFill>
              </a:rPr>
              <a:t>It is useful to think of the afore mentioned descriptors in the terms of being acute, subacute or chronic.</a:t>
            </a:r>
            <a:endParaRPr sz="3600">
              <a:solidFill>
                <a:srgbClr val="FFFFFF"/>
              </a:solidFill>
            </a:endParaRPr>
          </a:p>
          <a:p>
            <a:pPr lvl="0">
              <a:buBlip>
                <a:blip r:embed="rId2"/>
              </a:buBlip>
              <a:defRPr sz="1800">
                <a:solidFill>
                  <a:srgbClr val="000000"/>
                </a:solidFill>
              </a:defRPr>
            </a:pPr>
            <a:r>
              <a:rPr sz="3600">
                <a:solidFill>
                  <a:srgbClr val="FFFFFF"/>
                </a:solidFill>
              </a:rPr>
              <a:t>Acute- relating to the past few weeks.</a:t>
            </a:r>
            <a:endParaRPr sz="3600">
              <a:solidFill>
                <a:srgbClr val="FFFFFF"/>
              </a:solidFill>
            </a:endParaRPr>
          </a:p>
          <a:p>
            <a:pPr lvl="0">
              <a:buBlip>
                <a:blip r:embed="rId2"/>
              </a:buBlip>
              <a:defRPr sz="1800">
                <a:solidFill>
                  <a:srgbClr val="000000"/>
                </a:solidFill>
              </a:defRPr>
            </a:pPr>
            <a:r>
              <a:rPr sz="3600">
                <a:solidFill>
                  <a:srgbClr val="FFFFFF"/>
                </a:solidFill>
              </a:rPr>
              <a:t>Subacute- between 2 and 4 weeks.</a:t>
            </a:r>
            <a:endParaRPr sz="3600">
              <a:solidFill>
                <a:srgbClr val="FFFFFF"/>
              </a:solidFill>
            </a:endParaRPr>
          </a:p>
          <a:p>
            <a:pPr lvl="0">
              <a:buBlip>
                <a:blip r:embed="rId2"/>
              </a:buBlip>
              <a:defRPr sz="1800">
                <a:solidFill>
                  <a:srgbClr val="000000"/>
                </a:solidFill>
              </a:defRPr>
            </a:pPr>
            <a:r>
              <a:rPr sz="3600">
                <a:solidFill>
                  <a:srgbClr val="FFFFFF"/>
                </a:solidFill>
              </a:rPr>
              <a:t>Chronic- longer than 4 weeks.</a:t>
            </a:r>
          </a:p>
        </p:txBody>
      </p:sp>
    </p:spTree>
  </p:cSld>
  <p:clrMapOvr>
    <a:masterClrMapping/>
  </p:clrMapOvr>
  <p:transition spd="slow" advClick="1">
    <p:dissolve/>
  </p:transition>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title"/>
          </p:nvPr>
        </p:nvSpPr>
        <p:spPr>
          <a:prstGeom prst="rect">
            <a:avLst/>
          </a:prstGeom>
        </p:spPr>
        <p:txBody>
          <a:bodyPr/>
          <a:lstStyle/>
          <a:p>
            <a:pPr lvl="0">
              <a:defRPr sz="1800">
                <a:solidFill>
                  <a:srgbClr val="000000"/>
                </a:solidFill>
              </a:defRPr>
            </a:pPr>
            <a:r>
              <a:rPr sz="7200">
                <a:solidFill>
                  <a:srgbClr val="FFFFFF"/>
                </a:solidFill>
              </a:rPr>
              <a:t>Helpful Advice</a:t>
            </a:r>
          </a:p>
        </p:txBody>
      </p:sp>
      <p:sp>
        <p:nvSpPr>
          <p:cNvPr id="149" name="Shape 149"/>
          <p:cNvSpPr/>
          <p:nvPr>
            <p:ph type="body" idx="1"/>
          </p:nvPr>
        </p:nvSpPr>
        <p:spPr>
          <a:prstGeom prst="rect">
            <a:avLst/>
          </a:prstGeom>
        </p:spPr>
        <p:txBody>
          <a:bodyPr/>
          <a:lstStyle/>
          <a:p>
            <a:pPr lvl="0" marL="331469" indent="-331469" defTabSz="265175">
              <a:spcBef>
                <a:spcPts val="2000"/>
              </a:spcBef>
              <a:buBlip>
                <a:blip r:embed="rId2"/>
              </a:buBlip>
              <a:defRPr sz="1800">
                <a:solidFill>
                  <a:srgbClr val="000000"/>
                </a:solidFill>
              </a:defRPr>
            </a:pPr>
            <a:r>
              <a:rPr sz="2088">
                <a:solidFill>
                  <a:srgbClr val="FFFFFF"/>
                </a:solidFill>
              </a:rPr>
              <a:t>Palpate directly on tissues, not through clothing.</a:t>
            </a:r>
            <a:endParaRPr sz="2088">
              <a:solidFill>
                <a:srgbClr val="FFFFFF"/>
              </a:solidFill>
            </a:endParaRPr>
          </a:p>
          <a:p>
            <a:pPr lvl="0" marL="331469" indent="-331469" defTabSz="265175">
              <a:spcBef>
                <a:spcPts val="2000"/>
              </a:spcBef>
              <a:buBlip>
                <a:blip r:embed="rId2"/>
              </a:buBlip>
              <a:defRPr sz="1800">
                <a:solidFill>
                  <a:srgbClr val="000000"/>
                </a:solidFill>
              </a:defRPr>
            </a:pPr>
            <a:r>
              <a:rPr sz="2088">
                <a:solidFill>
                  <a:srgbClr val="FFFFFF"/>
                </a:solidFill>
              </a:rPr>
              <a:t>Remain as relaxed as possible during the whole process. This is important, as unnecessary tensions interfere with perception.</a:t>
            </a:r>
            <a:endParaRPr sz="2088">
              <a:solidFill>
                <a:srgbClr val="FFFFFF"/>
              </a:solidFill>
            </a:endParaRPr>
          </a:p>
          <a:p>
            <a:pPr lvl="0" marL="331469" indent="-331469" defTabSz="265175">
              <a:spcBef>
                <a:spcPts val="2000"/>
              </a:spcBef>
              <a:buBlip>
                <a:blip r:embed="rId2"/>
              </a:buBlip>
              <a:defRPr sz="1800">
                <a:solidFill>
                  <a:srgbClr val="000000"/>
                </a:solidFill>
              </a:defRPr>
            </a:pPr>
            <a:r>
              <a:rPr sz="2088">
                <a:solidFill>
                  <a:srgbClr val="FFFFFF"/>
                </a:solidFill>
              </a:rPr>
              <a:t>It is vital that you use only sufficient weight in your contact with the region being explored, and that the contact should be “slowly” applied to allow time for “attunement” to the tissue being assessed.</a:t>
            </a:r>
            <a:endParaRPr sz="2088">
              <a:solidFill>
                <a:srgbClr val="FFFFFF"/>
              </a:solidFill>
            </a:endParaRPr>
          </a:p>
          <a:p>
            <a:pPr lvl="0" marL="331469" indent="-331469" defTabSz="265175">
              <a:spcBef>
                <a:spcPts val="2000"/>
              </a:spcBef>
              <a:buBlip>
                <a:blip r:embed="rId2"/>
              </a:buBlip>
              <a:defRPr sz="1800">
                <a:solidFill>
                  <a:srgbClr val="000000"/>
                </a:solidFill>
              </a:defRPr>
            </a:pPr>
            <a:r>
              <a:rPr sz="2088">
                <a:solidFill>
                  <a:srgbClr val="FFFFFF"/>
                </a:solidFill>
              </a:rPr>
              <a:t>“The gauging of tissue resistance is attained by the application of your muscle sense, your work sense. It is not merely a contact sense, a touch sense, but sensations mainly derived from work being done by the muscles. This is what is meant by proprioception.” V.F.</a:t>
            </a:r>
          </a:p>
        </p:txBody>
      </p:sp>
    </p:spTree>
  </p:cSld>
  <p:clrMapOvr>
    <a:masterClrMapping/>
  </p:clrMapOvr>
  <p:transition spd="slow" advClick="1">
    <p:dissolve/>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ph type="title"/>
          </p:nvPr>
        </p:nvSpPr>
        <p:spPr>
          <a:prstGeom prst="rect">
            <a:avLst/>
          </a:prstGeom>
        </p:spPr>
        <p:txBody>
          <a:bodyPr/>
          <a:lstStyle>
            <a:lvl1pPr>
              <a:defRPr sz="5800"/>
            </a:lvl1pPr>
          </a:lstStyle>
          <a:p>
            <a:pPr lvl="0">
              <a:defRPr sz="1800">
                <a:solidFill>
                  <a:srgbClr val="000000"/>
                </a:solidFill>
              </a:defRPr>
            </a:pPr>
            <a:r>
              <a:rPr sz="5800">
                <a:solidFill>
                  <a:srgbClr val="FFFFFF"/>
                </a:solidFill>
              </a:rPr>
              <a:t>To give you, the therapist</a:t>
            </a:r>
          </a:p>
        </p:txBody>
      </p:sp>
      <p:sp>
        <p:nvSpPr>
          <p:cNvPr id="50" name="Shape 50"/>
          <p:cNvSpPr/>
          <p:nvPr>
            <p:ph type="body" idx="1"/>
          </p:nvPr>
        </p:nvSpPr>
        <p:spPr>
          <a:prstGeom prst="rect">
            <a:avLst/>
          </a:prstGeom>
        </p:spPr>
        <p:txBody>
          <a:bodyPr/>
          <a:lstStyle/>
          <a:p>
            <a:pPr lvl="0" marL="472440" indent="-472440" defTabSz="425195">
              <a:spcBef>
                <a:spcPts val="2900"/>
              </a:spcBef>
              <a:buBlip>
                <a:blip r:embed="rId2"/>
              </a:buBlip>
              <a:defRPr sz="1800">
                <a:solidFill>
                  <a:srgbClr val="000000"/>
                </a:solidFill>
              </a:defRPr>
            </a:pPr>
            <a:r>
              <a:rPr sz="2976">
                <a:solidFill>
                  <a:srgbClr val="FFFFFF"/>
                </a:solidFill>
              </a:rPr>
              <a:t>The knowledge needed to effectively communicate with your client.</a:t>
            </a:r>
            <a:endParaRPr sz="2976">
              <a:solidFill>
                <a:srgbClr val="FFFFFF"/>
              </a:solidFill>
            </a:endParaRPr>
          </a:p>
          <a:p>
            <a:pPr lvl="0" marL="472440" indent="-472440" defTabSz="425195">
              <a:spcBef>
                <a:spcPts val="2900"/>
              </a:spcBef>
              <a:buBlip>
                <a:blip r:embed="rId2"/>
              </a:buBlip>
              <a:defRPr sz="1800">
                <a:solidFill>
                  <a:srgbClr val="000000"/>
                </a:solidFill>
              </a:defRPr>
            </a:pPr>
            <a:r>
              <a:rPr sz="2976">
                <a:solidFill>
                  <a:srgbClr val="FFFFFF"/>
                </a:solidFill>
              </a:rPr>
              <a:t>The palpatory skills to locate a trigger point.</a:t>
            </a:r>
            <a:endParaRPr sz="2976">
              <a:solidFill>
                <a:srgbClr val="FFFFFF"/>
              </a:solidFill>
            </a:endParaRPr>
          </a:p>
          <a:p>
            <a:pPr lvl="0" marL="472440" indent="-472440" defTabSz="425195">
              <a:spcBef>
                <a:spcPts val="2900"/>
              </a:spcBef>
              <a:buBlip>
                <a:blip r:embed="rId2"/>
              </a:buBlip>
              <a:defRPr sz="1800">
                <a:solidFill>
                  <a:srgbClr val="000000"/>
                </a:solidFill>
              </a:defRPr>
            </a:pPr>
            <a:r>
              <a:rPr sz="2976">
                <a:solidFill>
                  <a:srgbClr val="FFFFFF"/>
                </a:solidFill>
              </a:rPr>
              <a:t>Techniques that will aid you in addressing trigger points.</a:t>
            </a:r>
            <a:endParaRPr sz="2976">
              <a:solidFill>
                <a:srgbClr val="FFFFFF"/>
              </a:solidFill>
            </a:endParaRPr>
          </a:p>
          <a:p>
            <a:pPr lvl="0" marL="472440" indent="-472440" defTabSz="425195">
              <a:spcBef>
                <a:spcPts val="2900"/>
              </a:spcBef>
              <a:buBlip>
                <a:blip r:embed="rId2"/>
              </a:buBlip>
              <a:defRPr sz="1800">
                <a:solidFill>
                  <a:srgbClr val="000000"/>
                </a:solidFill>
              </a:defRPr>
            </a:pPr>
            <a:r>
              <a:rPr sz="2976">
                <a:solidFill>
                  <a:srgbClr val="FFFFFF"/>
                </a:solidFill>
              </a:rPr>
              <a:t>A look at some tools, books and dvds that you may wish to acquire.</a:t>
            </a:r>
          </a:p>
        </p:txBody>
      </p:sp>
    </p:spTree>
  </p:cSld>
  <p:clrMapOvr>
    <a:masterClrMapping/>
  </p:clrMapOvr>
  <p:transition spd="slow" advClick="1">
    <p:dissolve/>
  </p:transition>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p:nvPr>
        </p:nvSpPr>
        <p:spPr>
          <a:prstGeom prst="rect">
            <a:avLst/>
          </a:prstGeom>
        </p:spPr>
        <p:txBody>
          <a:bodyPr/>
          <a:lstStyle/>
          <a:p>
            <a:pPr lvl="0">
              <a:defRPr sz="1800">
                <a:solidFill>
                  <a:srgbClr val="000000"/>
                </a:solidFill>
              </a:defRPr>
            </a:pPr>
            <a:r>
              <a:rPr sz="7200">
                <a:solidFill>
                  <a:srgbClr val="FFFFFF"/>
                </a:solidFill>
              </a:rPr>
              <a:t>Palpation Exercise</a:t>
            </a:r>
          </a:p>
        </p:txBody>
      </p:sp>
      <p:sp>
        <p:nvSpPr>
          <p:cNvPr id="152" name="Shape 152"/>
          <p:cNvSpPr/>
          <p:nvPr>
            <p:ph type="body" idx="1"/>
          </p:nvPr>
        </p:nvSpPr>
        <p:spPr>
          <a:prstGeom prst="rect">
            <a:avLst/>
          </a:prstGeom>
        </p:spPr>
        <p:txBody>
          <a:bodyPr/>
          <a:lstStyle/>
          <a:p>
            <a:pPr lvl="0">
              <a:buBlip>
                <a:blip r:embed="rId2"/>
              </a:buBlip>
              <a:defRPr sz="1800">
                <a:solidFill>
                  <a:srgbClr val="000000"/>
                </a:solidFill>
              </a:defRPr>
            </a:pPr>
            <a:r>
              <a:rPr sz="3600">
                <a:solidFill>
                  <a:srgbClr val="FFFFFF"/>
                </a:solidFill>
              </a:rPr>
              <a:t>Skeleton versus Living subject.</a:t>
            </a:r>
            <a:endParaRPr sz="3600">
              <a:solidFill>
                <a:srgbClr val="FFFFFF"/>
              </a:solidFill>
            </a:endParaRPr>
          </a:p>
          <a:p>
            <a:pPr lvl="0">
              <a:buBlip>
                <a:blip r:embed="rId2"/>
              </a:buBlip>
              <a:defRPr sz="1800">
                <a:solidFill>
                  <a:srgbClr val="000000"/>
                </a:solidFill>
              </a:defRPr>
            </a:pPr>
            <a:r>
              <a:rPr sz="3600">
                <a:solidFill>
                  <a:srgbClr val="FFFFFF"/>
                </a:solidFill>
              </a:rPr>
              <a:t>2 tables set up side by side.</a:t>
            </a:r>
            <a:endParaRPr sz="3600">
              <a:solidFill>
                <a:srgbClr val="FFFFFF"/>
              </a:solidFill>
            </a:endParaRPr>
          </a:p>
          <a:p>
            <a:pPr lvl="0">
              <a:buBlip>
                <a:blip r:embed="rId2"/>
              </a:buBlip>
              <a:defRPr sz="1800">
                <a:solidFill>
                  <a:srgbClr val="000000"/>
                </a:solidFill>
              </a:defRPr>
            </a:pPr>
            <a:r>
              <a:rPr sz="3600">
                <a:solidFill>
                  <a:srgbClr val="FFFFFF"/>
                </a:solidFill>
              </a:rPr>
              <a:t>Palpate the skeleton.</a:t>
            </a:r>
            <a:endParaRPr sz="3600">
              <a:solidFill>
                <a:srgbClr val="FFFFFF"/>
              </a:solidFill>
            </a:endParaRPr>
          </a:p>
          <a:p>
            <a:pPr lvl="0">
              <a:buBlip>
                <a:blip r:embed="rId2"/>
              </a:buBlip>
              <a:defRPr sz="1800">
                <a:solidFill>
                  <a:srgbClr val="000000"/>
                </a:solidFill>
              </a:defRPr>
            </a:pPr>
            <a:r>
              <a:rPr sz="3600">
                <a:solidFill>
                  <a:srgbClr val="FFFFFF"/>
                </a:solidFill>
              </a:rPr>
              <a:t>Palpate the living subject.</a:t>
            </a:r>
            <a:endParaRPr sz="3600">
              <a:solidFill>
                <a:srgbClr val="FFFFFF"/>
              </a:solidFill>
            </a:endParaRPr>
          </a:p>
          <a:p>
            <a:pPr lvl="0">
              <a:buBlip>
                <a:blip r:embed="rId2"/>
              </a:buBlip>
              <a:defRPr sz="1800">
                <a:solidFill>
                  <a:srgbClr val="000000"/>
                </a:solidFill>
              </a:defRPr>
            </a:pPr>
            <a:r>
              <a:rPr sz="3600">
                <a:solidFill>
                  <a:srgbClr val="FFFFFF"/>
                </a:solidFill>
              </a:rPr>
              <a:t>Note findings.</a:t>
            </a:r>
          </a:p>
        </p:txBody>
      </p:sp>
    </p:spTree>
  </p:cSld>
  <p:clrMapOvr>
    <a:masterClrMapping/>
  </p:clrMapOvr>
  <p:transition spd="slow" advClick="1">
    <p:dissolve/>
  </p:transition>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title"/>
          </p:nvPr>
        </p:nvSpPr>
        <p:spPr>
          <a:prstGeom prst="rect">
            <a:avLst/>
          </a:prstGeom>
        </p:spPr>
        <p:txBody>
          <a:bodyPr/>
          <a:lstStyle/>
          <a:p>
            <a:pPr lvl="0">
              <a:defRPr sz="1800">
                <a:solidFill>
                  <a:srgbClr val="000000"/>
                </a:solidFill>
              </a:defRPr>
            </a:pPr>
            <a:r>
              <a:rPr sz="7200">
                <a:solidFill>
                  <a:srgbClr val="FFFFFF"/>
                </a:solidFill>
              </a:rPr>
              <a:t>Superficial Palpation Exercise</a:t>
            </a:r>
          </a:p>
        </p:txBody>
      </p:sp>
      <p:sp>
        <p:nvSpPr>
          <p:cNvPr id="155" name="Shape 155"/>
          <p:cNvSpPr/>
          <p:nvPr>
            <p:ph type="body" idx="1"/>
          </p:nvPr>
        </p:nvSpPr>
        <p:spPr>
          <a:prstGeom prst="rect">
            <a:avLst/>
          </a:prstGeom>
        </p:spPr>
        <p:txBody>
          <a:bodyPr/>
          <a:lstStyle/>
          <a:p>
            <a:pPr lvl="0" marL="360045" indent="-360045" defTabSz="288036">
              <a:spcBef>
                <a:spcPts val="2200"/>
              </a:spcBef>
              <a:buBlip>
                <a:blip r:embed="rId2"/>
              </a:buBlip>
              <a:defRPr sz="1800">
                <a:solidFill>
                  <a:srgbClr val="000000"/>
                </a:solidFill>
              </a:defRPr>
            </a:pPr>
            <a:r>
              <a:rPr sz="2268">
                <a:solidFill>
                  <a:srgbClr val="FFFFFF"/>
                </a:solidFill>
              </a:rPr>
              <a:t>Sit across from your partner at the table.</a:t>
            </a:r>
            <a:endParaRPr sz="2268">
              <a:solidFill>
                <a:srgbClr val="FFFFFF"/>
              </a:solidFill>
            </a:endParaRPr>
          </a:p>
          <a:p>
            <a:pPr lvl="0" marL="360045" indent="-360045" defTabSz="288036">
              <a:spcBef>
                <a:spcPts val="2200"/>
              </a:spcBef>
              <a:buBlip>
                <a:blip r:embed="rId2"/>
              </a:buBlip>
              <a:defRPr sz="1800">
                <a:solidFill>
                  <a:srgbClr val="000000"/>
                </a:solidFill>
              </a:defRPr>
            </a:pPr>
            <a:r>
              <a:rPr sz="2268">
                <a:solidFill>
                  <a:srgbClr val="FFFFFF"/>
                </a:solidFill>
              </a:rPr>
              <a:t>Their arm should rest on the table, flexor surface upwards. The arm should be totally relaxed.</a:t>
            </a:r>
            <a:endParaRPr sz="2268">
              <a:solidFill>
                <a:srgbClr val="FFFFFF"/>
              </a:solidFill>
            </a:endParaRPr>
          </a:p>
          <a:p>
            <a:pPr lvl="0" marL="360045" indent="-360045" defTabSz="288036">
              <a:spcBef>
                <a:spcPts val="2200"/>
              </a:spcBef>
              <a:buBlip>
                <a:blip r:embed="rId2"/>
              </a:buBlip>
              <a:defRPr sz="1800">
                <a:solidFill>
                  <a:srgbClr val="000000"/>
                </a:solidFill>
              </a:defRPr>
            </a:pPr>
            <a:r>
              <a:rPr sz="2268">
                <a:solidFill>
                  <a:srgbClr val="FFFFFF"/>
                </a:solidFill>
              </a:rPr>
              <a:t>The examiner lays a hand onto the forearm with attention focused on what the palmar surface of the fingers are feeling, the other hand resting on the table surface. This is to provide a contrast reference as the living tissue is palpated, to help to distinguish a region in motion from one without motion.</a:t>
            </a:r>
            <a:endParaRPr sz="2268">
              <a:solidFill>
                <a:srgbClr val="FFFFFF"/>
              </a:solidFill>
            </a:endParaRPr>
          </a:p>
          <a:p>
            <a:pPr lvl="0" marL="360045" indent="-360045" defTabSz="288036">
              <a:spcBef>
                <a:spcPts val="2200"/>
              </a:spcBef>
              <a:buBlip>
                <a:blip r:embed="rId2"/>
              </a:buBlip>
              <a:defRPr sz="1800">
                <a:solidFill>
                  <a:srgbClr val="000000"/>
                </a:solidFill>
              </a:defRPr>
            </a:pPr>
            <a:r>
              <a:rPr sz="2268">
                <a:solidFill>
                  <a:srgbClr val="FFFFFF"/>
                </a:solidFill>
              </a:rPr>
              <a:t>The elbows of the examiner should rest on the table so that no stress builds up in the arms or shoulders.</a:t>
            </a:r>
          </a:p>
        </p:txBody>
      </p:sp>
    </p:spTree>
  </p:cSld>
  <p:clrMapOvr>
    <a:masterClrMapping/>
  </p:clrMapOvr>
  <p:transition spd="slow" advClick="1">
    <p:dissolve/>
  </p:transition>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body" idx="1"/>
          </p:nvPr>
        </p:nvSpPr>
        <p:spPr>
          <a:prstGeom prst="rect">
            <a:avLst/>
          </a:prstGeom>
        </p:spPr>
        <p:txBody>
          <a:bodyPr/>
          <a:lstStyle>
            <a:lvl1pPr>
              <a:buBlip>
                <a:blip r:embed="rId2"/>
              </a:buBlip>
            </a:lvl1pPr>
          </a:lstStyle>
          <a:p>
            <a:pPr lvl="0">
              <a:defRPr sz="1800">
                <a:solidFill>
                  <a:srgbClr val="000000"/>
                </a:solidFill>
              </a:defRPr>
            </a:pPr>
            <a:r>
              <a:rPr sz="3600">
                <a:solidFill>
                  <a:srgbClr val="FFFFFF"/>
                </a:solidFill>
              </a:rPr>
              <a:t>With eyes closed, concentration should then be projected into what the fingers are feeling, attuning to the arm surface.</a:t>
            </a:r>
          </a:p>
        </p:txBody>
      </p:sp>
    </p:spTree>
  </p:cSld>
  <p:clrMapOvr>
    <a:masterClrMapping/>
  </p:clrMapOvr>
  <p:transition spd="slow" advClick="1">
    <p:dissolve/>
  </p:transition>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ph type="title"/>
          </p:nvPr>
        </p:nvSpPr>
        <p:spPr>
          <a:prstGeom prst="rect">
            <a:avLst/>
          </a:prstGeom>
        </p:spPr>
        <p:txBody>
          <a:bodyPr/>
          <a:lstStyle>
            <a:lvl1pPr>
              <a:defRPr sz="3600"/>
            </a:lvl1pPr>
          </a:lstStyle>
          <a:p>
            <a:pPr lvl="0">
              <a:defRPr sz="1800">
                <a:solidFill>
                  <a:srgbClr val="000000"/>
                </a:solidFill>
              </a:defRPr>
            </a:pPr>
            <a:r>
              <a:rPr sz="3600">
                <a:solidFill>
                  <a:srgbClr val="FFFFFF"/>
                </a:solidFill>
              </a:rPr>
              <a:t>Five Types of Changes Found During Superficial Palpation</a:t>
            </a:r>
          </a:p>
        </p:txBody>
      </p:sp>
      <p:sp>
        <p:nvSpPr>
          <p:cNvPr id="160" name="Shape 160"/>
          <p:cNvSpPr/>
          <p:nvPr>
            <p:ph type="body" idx="1"/>
          </p:nvPr>
        </p:nvSpPr>
        <p:spPr>
          <a:prstGeom prst="rect">
            <a:avLst/>
          </a:prstGeom>
        </p:spPr>
        <p:txBody>
          <a:bodyPr/>
          <a:lstStyle/>
          <a:p>
            <a:pPr lvl="0">
              <a:buBlip>
                <a:blip r:embed="rId2"/>
              </a:buBlip>
              <a:defRPr sz="1800">
                <a:solidFill>
                  <a:srgbClr val="000000"/>
                </a:solidFill>
              </a:defRPr>
            </a:pPr>
            <a:r>
              <a:rPr sz="3600">
                <a:solidFill>
                  <a:srgbClr val="FFFFFF"/>
                </a:solidFill>
              </a:rPr>
              <a:t>Skin texture</a:t>
            </a:r>
            <a:endParaRPr sz="3600">
              <a:solidFill>
                <a:srgbClr val="FFFFFF"/>
              </a:solidFill>
            </a:endParaRPr>
          </a:p>
          <a:p>
            <a:pPr lvl="0">
              <a:buBlip>
                <a:blip r:embed="rId2"/>
              </a:buBlip>
              <a:defRPr sz="1800">
                <a:solidFill>
                  <a:srgbClr val="000000"/>
                </a:solidFill>
              </a:defRPr>
            </a:pPr>
            <a:r>
              <a:rPr sz="3600">
                <a:solidFill>
                  <a:srgbClr val="FFFFFF"/>
                </a:solidFill>
              </a:rPr>
              <a:t>Temperature </a:t>
            </a:r>
            <a:endParaRPr sz="3600">
              <a:solidFill>
                <a:srgbClr val="FFFFFF"/>
              </a:solidFill>
            </a:endParaRPr>
          </a:p>
          <a:p>
            <a:pPr lvl="0">
              <a:buBlip>
                <a:blip r:embed="rId2"/>
              </a:buBlip>
              <a:defRPr sz="1800">
                <a:solidFill>
                  <a:srgbClr val="000000"/>
                </a:solidFill>
              </a:defRPr>
            </a:pPr>
            <a:r>
              <a:rPr sz="3600">
                <a:solidFill>
                  <a:srgbClr val="FFFFFF"/>
                </a:solidFill>
              </a:rPr>
              <a:t>Superficial muscle tension</a:t>
            </a:r>
            <a:endParaRPr sz="3600">
              <a:solidFill>
                <a:srgbClr val="FFFFFF"/>
              </a:solidFill>
            </a:endParaRPr>
          </a:p>
          <a:p>
            <a:pPr lvl="0">
              <a:buBlip>
                <a:blip r:embed="rId2"/>
              </a:buBlip>
              <a:defRPr sz="1800">
                <a:solidFill>
                  <a:srgbClr val="000000"/>
                </a:solidFill>
              </a:defRPr>
            </a:pPr>
            <a:r>
              <a:rPr sz="3600">
                <a:solidFill>
                  <a:srgbClr val="FFFFFF"/>
                </a:solidFill>
              </a:rPr>
              <a:t>Tenderness</a:t>
            </a:r>
            <a:endParaRPr sz="3600">
              <a:solidFill>
                <a:srgbClr val="FFFFFF"/>
              </a:solidFill>
            </a:endParaRPr>
          </a:p>
          <a:p>
            <a:pPr lvl="0">
              <a:buBlip>
                <a:blip r:embed="rId2"/>
              </a:buBlip>
              <a:defRPr sz="1800">
                <a:solidFill>
                  <a:srgbClr val="000000"/>
                </a:solidFill>
              </a:defRPr>
            </a:pPr>
            <a:r>
              <a:rPr sz="3600">
                <a:solidFill>
                  <a:srgbClr val="FFFFFF"/>
                </a:solidFill>
              </a:rPr>
              <a:t>Edema</a:t>
            </a:r>
          </a:p>
        </p:txBody>
      </p:sp>
    </p:spTree>
  </p:cSld>
  <p:clrMapOvr>
    <a:masterClrMapping/>
  </p:clrMapOvr>
  <p:transition spd="slow" advClick="1">
    <p:dissolve/>
  </p:transition>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title"/>
          </p:nvPr>
        </p:nvSpPr>
        <p:spPr>
          <a:prstGeom prst="rect">
            <a:avLst/>
          </a:prstGeom>
        </p:spPr>
        <p:txBody>
          <a:bodyPr/>
          <a:lstStyle/>
          <a:p>
            <a:pPr lvl="0">
              <a:defRPr sz="1800">
                <a:solidFill>
                  <a:srgbClr val="000000"/>
                </a:solidFill>
              </a:defRPr>
            </a:pPr>
            <a:r>
              <a:rPr sz="7200">
                <a:solidFill>
                  <a:srgbClr val="FFFFFF"/>
                </a:solidFill>
              </a:rPr>
              <a:t>Deeper Palpation Exercise</a:t>
            </a:r>
          </a:p>
        </p:txBody>
      </p:sp>
      <p:sp>
        <p:nvSpPr>
          <p:cNvPr id="163" name="Shape 163"/>
          <p:cNvSpPr/>
          <p:nvPr>
            <p:ph type="body" idx="1"/>
          </p:nvPr>
        </p:nvSpPr>
        <p:spPr>
          <a:prstGeom prst="rect">
            <a:avLst/>
          </a:prstGeom>
        </p:spPr>
        <p:txBody>
          <a:bodyPr/>
          <a:lstStyle/>
          <a:p>
            <a:pPr lvl="0" marL="457200" indent="-457200" defTabSz="365760">
              <a:spcBef>
                <a:spcPts val="2800"/>
              </a:spcBef>
              <a:buBlip>
                <a:blip r:embed="rId2"/>
              </a:buBlip>
              <a:defRPr sz="1800">
                <a:solidFill>
                  <a:srgbClr val="000000"/>
                </a:solidFill>
              </a:defRPr>
            </a:pPr>
            <a:r>
              <a:rPr sz="2880">
                <a:solidFill>
                  <a:srgbClr val="FFFFFF"/>
                </a:solidFill>
              </a:rPr>
              <a:t>Return to the same set up we used for the previous exercise.</a:t>
            </a:r>
            <a:endParaRPr sz="2880">
              <a:solidFill>
                <a:srgbClr val="FFFFFF"/>
              </a:solidFill>
            </a:endParaRPr>
          </a:p>
          <a:p>
            <a:pPr lvl="0" marL="457200" indent="-457200" defTabSz="365760">
              <a:spcBef>
                <a:spcPts val="2800"/>
              </a:spcBef>
              <a:buBlip>
                <a:blip r:embed="rId2"/>
              </a:buBlip>
              <a:defRPr sz="1800">
                <a:solidFill>
                  <a:srgbClr val="000000"/>
                </a:solidFill>
              </a:defRPr>
            </a:pPr>
            <a:r>
              <a:rPr sz="2880">
                <a:solidFill>
                  <a:srgbClr val="FFFFFF"/>
                </a:solidFill>
              </a:rPr>
              <a:t>With eyes closed and concentration focused on what your fingers are feeling, allow yourself to attune into the surface of the arm.</a:t>
            </a:r>
            <a:endParaRPr sz="2880">
              <a:solidFill>
                <a:srgbClr val="FFFFFF"/>
              </a:solidFill>
            </a:endParaRPr>
          </a:p>
          <a:p>
            <a:pPr lvl="0" marL="457200" indent="-457200" defTabSz="365760">
              <a:spcBef>
                <a:spcPts val="2800"/>
              </a:spcBef>
              <a:buBlip>
                <a:blip r:embed="rId2"/>
              </a:buBlip>
              <a:defRPr sz="1800">
                <a:solidFill>
                  <a:srgbClr val="000000"/>
                </a:solidFill>
              </a:defRPr>
            </a:pPr>
            <a:r>
              <a:rPr sz="2880">
                <a:solidFill>
                  <a:srgbClr val="FFFFFF"/>
                </a:solidFill>
              </a:rPr>
              <a:t>Gradually, focus should be brought to the deeper tissues under the skin as well, and finally, to the bone.</a:t>
            </a:r>
          </a:p>
        </p:txBody>
      </p:sp>
    </p:spTree>
  </p:cSld>
  <p:clrMapOvr>
    <a:masterClrMapping/>
  </p:clrMapOvr>
  <p:transition spd="slow" advClick="1">
    <p:dissolve/>
  </p:transition>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body" idx="1"/>
          </p:nvPr>
        </p:nvSpPr>
        <p:spPr>
          <a:prstGeom prst="rect">
            <a:avLst/>
          </a:prstGeom>
        </p:spPr>
        <p:txBody>
          <a:bodyPr/>
          <a:lstStyle/>
          <a:p>
            <a:pPr lvl="0" marL="468630" indent="-468630" defTabSz="374904">
              <a:spcBef>
                <a:spcPts val="2900"/>
              </a:spcBef>
              <a:buBlip>
                <a:blip r:embed="rId2"/>
              </a:buBlip>
              <a:defRPr sz="1800">
                <a:solidFill>
                  <a:srgbClr val="000000"/>
                </a:solidFill>
              </a:defRPr>
            </a:pPr>
            <a:r>
              <a:rPr sz="2952">
                <a:solidFill>
                  <a:srgbClr val="FFFFFF"/>
                </a:solidFill>
              </a:rPr>
              <a:t>When structure has been well noted the function of the tissues should be considered.</a:t>
            </a:r>
            <a:endParaRPr sz="2952">
              <a:solidFill>
                <a:srgbClr val="FFFFFF"/>
              </a:solidFill>
            </a:endParaRPr>
          </a:p>
          <a:p>
            <a:pPr lvl="0" marL="468630" indent="-468630" defTabSz="374904">
              <a:spcBef>
                <a:spcPts val="2900"/>
              </a:spcBef>
              <a:buBlip>
                <a:blip r:embed="rId2"/>
              </a:buBlip>
              <a:defRPr sz="1800">
                <a:solidFill>
                  <a:srgbClr val="000000"/>
                </a:solidFill>
              </a:defRPr>
            </a:pPr>
            <a:r>
              <a:rPr sz="2952">
                <a:solidFill>
                  <a:srgbClr val="FFFFFF"/>
                </a:solidFill>
              </a:rPr>
              <a:t>Feel for pulsations and rhythms, periodically varying the pressure of your hand.</a:t>
            </a:r>
            <a:endParaRPr sz="2952">
              <a:solidFill>
                <a:srgbClr val="FFFFFF"/>
              </a:solidFill>
            </a:endParaRPr>
          </a:p>
          <a:p>
            <a:pPr lvl="0" marL="468630" indent="-468630" defTabSz="374904">
              <a:spcBef>
                <a:spcPts val="2900"/>
              </a:spcBef>
              <a:buBlip>
                <a:blip r:embed="rId2"/>
              </a:buBlip>
              <a:defRPr sz="1800">
                <a:solidFill>
                  <a:srgbClr val="000000"/>
                </a:solidFill>
              </a:defRPr>
            </a:pPr>
            <a:r>
              <a:rPr sz="2952">
                <a:solidFill>
                  <a:srgbClr val="FFFFFF"/>
                </a:solidFill>
              </a:rPr>
              <a:t>Pay no attention to the structure of the skin, muscle or bone.</a:t>
            </a:r>
            <a:endParaRPr sz="2952">
              <a:solidFill>
                <a:srgbClr val="FFFFFF"/>
              </a:solidFill>
            </a:endParaRPr>
          </a:p>
          <a:p>
            <a:pPr lvl="0" marL="468630" indent="-468630" defTabSz="374904">
              <a:spcBef>
                <a:spcPts val="2900"/>
              </a:spcBef>
              <a:buBlip>
                <a:blip r:embed="rId2"/>
              </a:buBlip>
              <a:defRPr sz="1800">
                <a:solidFill>
                  <a:srgbClr val="000000"/>
                </a:solidFill>
              </a:defRPr>
            </a:pPr>
            <a:r>
              <a:rPr sz="2952">
                <a:solidFill>
                  <a:srgbClr val="FFFFFF"/>
                </a:solidFill>
              </a:rPr>
              <a:t>Wait until you become aware of motion; observe and describe that motion, its nature, its direction, its rhythm and amplitude, its consistency or its variation.</a:t>
            </a:r>
          </a:p>
        </p:txBody>
      </p:sp>
    </p:spTree>
  </p:cSld>
  <p:clrMapOvr>
    <a:masterClrMapping/>
  </p:clrMapOvr>
  <p:transition spd="slow" advClick="1">
    <p:dissolve/>
  </p:transition>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title"/>
          </p:nvPr>
        </p:nvSpPr>
        <p:spPr>
          <a:prstGeom prst="rect">
            <a:avLst/>
          </a:prstGeom>
        </p:spPr>
        <p:txBody>
          <a:bodyPr/>
          <a:lstStyle>
            <a:lvl1pPr>
              <a:defRPr sz="3600"/>
            </a:lvl1pPr>
          </a:lstStyle>
          <a:p>
            <a:pPr lvl="0">
              <a:defRPr sz="1800">
                <a:solidFill>
                  <a:srgbClr val="000000"/>
                </a:solidFill>
              </a:defRPr>
            </a:pPr>
            <a:r>
              <a:rPr sz="3600">
                <a:solidFill>
                  <a:srgbClr val="FFFFFF"/>
                </a:solidFill>
              </a:rPr>
              <a:t>Six Types of Changes Found During Deeper Palpation</a:t>
            </a:r>
          </a:p>
        </p:txBody>
      </p:sp>
      <p:sp>
        <p:nvSpPr>
          <p:cNvPr id="168" name="Shape 168"/>
          <p:cNvSpPr/>
          <p:nvPr>
            <p:ph type="body" idx="1"/>
          </p:nvPr>
        </p:nvSpPr>
        <p:spPr>
          <a:prstGeom prst="rect">
            <a:avLst/>
          </a:prstGeom>
        </p:spPr>
        <p:txBody>
          <a:bodyPr/>
          <a:lstStyle/>
          <a:p>
            <a:pPr lvl="0" marL="491490" indent="-491490" defTabSz="393192">
              <a:spcBef>
                <a:spcPts val="3000"/>
              </a:spcBef>
              <a:buBlip>
                <a:blip r:embed="rId2"/>
              </a:buBlip>
              <a:defRPr sz="1800">
                <a:solidFill>
                  <a:srgbClr val="000000"/>
                </a:solidFill>
              </a:defRPr>
            </a:pPr>
            <a:r>
              <a:rPr sz="3096">
                <a:solidFill>
                  <a:srgbClr val="FFFFFF"/>
                </a:solidFill>
              </a:rPr>
              <a:t>Mobility</a:t>
            </a:r>
            <a:endParaRPr sz="3096">
              <a:solidFill>
                <a:srgbClr val="FFFFFF"/>
              </a:solidFill>
            </a:endParaRPr>
          </a:p>
          <a:p>
            <a:pPr lvl="0" marL="491490" indent="-491490" defTabSz="393192">
              <a:spcBef>
                <a:spcPts val="3000"/>
              </a:spcBef>
              <a:buBlip>
                <a:blip r:embed="rId2"/>
              </a:buBlip>
              <a:defRPr sz="1800">
                <a:solidFill>
                  <a:srgbClr val="000000"/>
                </a:solidFill>
              </a:defRPr>
            </a:pPr>
            <a:r>
              <a:rPr sz="3096">
                <a:solidFill>
                  <a:srgbClr val="FFFFFF"/>
                </a:solidFill>
              </a:rPr>
              <a:t>Tenderness</a:t>
            </a:r>
            <a:endParaRPr sz="3096">
              <a:solidFill>
                <a:srgbClr val="FFFFFF"/>
              </a:solidFill>
            </a:endParaRPr>
          </a:p>
          <a:p>
            <a:pPr lvl="0" marL="491490" indent="-491490" defTabSz="393192">
              <a:spcBef>
                <a:spcPts val="3000"/>
              </a:spcBef>
              <a:buBlip>
                <a:blip r:embed="rId2"/>
              </a:buBlip>
              <a:defRPr sz="1800">
                <a:solidFill>
                  <a:srgbClr val="000000"/>
                </a:solidFill>
              </a:defRPr>
            </a:pPr>
            <a:r>
              <a:rPr sz="3096">
                <a:solidFill>
                  <a:srgbClr val="FFFFFF"/>
                </a:solidFill>
              </a:rPr>
              <a:t>Edema</a:t>
            </a:r>
            <a:endParaRPr sz="3096">
              <a:solidFill>
                <a:srgbClr val="FFFFFF"/>
              </a:solidFill>
            </a:endParaRPr>
          </a:p>
          <a:p>
            <a:pPr lvl="0" marL="491490" indent="-491490" defTabSz="393192">
              <a:spcBef>
                <a:spcPts val="3000"/>
              </a:spcBef>
              <a:buBlip>
                <a:blip r:embed="rId2"/>
              </a:buBlip>
              <a:defRPr sz="1800">
                <a:solidFill>
                  <a:srgbClr val="000000"/>
                </a:solidFill>
              </a:defRPr>
            </a:pPr>
            <a:r>
              <a:rPr sz="3096">
                <a:solidFill>
                  <a:srgbClr val="FFFFFF"/>
                </a:solidFill>
              </a:rPr>
              <a:t>Deep muscle tension</a:t>
            </a:r>
            <a:endParaRPr sz="3096">
              <a:solidFill>
                <a:srgbClr val="FFFFFF"/>
              </a:solidFill>
            </a:endParaRPr>
          </a:p>
          <a:p>
            <a:pPr lvl="0" marL="491490" indent="-491490" defTabSz="393192">
              <a:spcBef>
                <a:spcPts val="3000"/>
              </a:spcBef>
              <a:buBlip>
                <a:blip r:embed="rId2"/>
              </a:buBlip>
              <a:defRPr sz="1800">
                <a:solidFill>
                  <a:srgbClr val="000000"/>
                </a:solidFill>
              </a:defRPr>
            </a:pPr>
            <a:r>
              <a:rPr sz="3096">
                <a:solidFill>
                  <a:srgbClr val="FFFFFF"/>
                </a:solidFill>
              </a:rPr>
              <a:t>Fibrosis</a:t>
            </a:r>
            <a:endParaRPr sz="3096">
              <a:solidFill>
                <a:srgbClr val="FFFFFF"/>
              </a:solidFill>
            </a:endParaRPr>
          </a:p>
          <a:p>
            <a:pPr lvl="0" marL="491490" indent="-491490" defTabSz="393192">
              <a:spcBef>
                <a:spcPts val="3000"/>
              </a:spcBef>
              <a:buBlip>
                <a:blip r:embed="rId2"/>
              </a:buBlip>
              <a:defRPr sz="1800">
                <a:solidFill>
                  <a:srgbClr val="000000"/>
                </a:solidFill>
              </a:defRPr>
            </a:pPr>
            <a:r>
              <a:rPr sz="3096">
                <a:solidFill>
                  <a:srgbClr val="FFFFFF"/>
                </a:solidFill>
              </a:rPr>
              <a:t>Interosseous differences</a:t>
            </a:r>
          </a:p>
        </p:txBody>
      </p:sp>
    </p:spTree>
  </p:cSld>
  <p:clrMapOvr>
    <a:masterClrMapping/>
  </p:clrMapOvr>
  <p:transition spd="slow" advClick="1">
    <p:dissolve/>
  </p:transition>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title"/>
          </p:nvPr>
        </p:nvSpPr>
        <p:spPr>
          <a:prstGeom prst="rect">
            <a:avLst/>
          </a:prstGeom>
        </p:spPr>
        <p:txBody>
          <a:bodyPr/>
          <a:lstStyle/>
          <a:p>
            <a:pPr lvl="0">
              <a:defRPr sz="1800">
                <a:solidFill>
                  <a:srgbClr val="000000"/>
                </a:solidFill>
              </a:defRPr>
            </a:pPr>
            <a:r>
              <a:rPr sz="7200">
                <a:solidFill>
                  <a:srgbClr val="FFFFFF"/>
                </a:solidFill>
              </a:rPr>
              <a:t>Palpation Exercise</a:t>
            </a:r>
          </a:p>
        </p:txBody>
      </p:sp>
      <p:sp>
        <p:nvSpPr>
          <p:cNvPr id="171" name="Shape 171"/>
          <p:cNvSpPr/>
          <p:nvPr>
            <p:ph type="body" idx="1"/>
          </p:nvPr>
        </p:nvSpPr>
        <p:spPr>
          <a:prstGeom prst="rect">
            <a:avLst/>
          </a:prstGeom>
        </p:spPr>
        <p:txBody>
          <a:bodyPr/>
          <a:lstStyle/>
          <a:p>
            <a:pPr lvl="0">
              <a:buBlip>
                <a:blip r:embed="rId2"/>
              </a:buBlip>
              <a:defRPr sz="1800">
                <a:solidFill>
                  <a:srgbClr val="000000"/>
                </a:solidFill>
              </a:defRPr>
            </a:pPr>
            <a:r>
              <a:rPr sz="3600">
                <a:solidFill>
                  <a:srgbClr val="FFFFFF"/>
                </a:solidFill>
              </a:rPr>
              <a:t>Palpation of youngest versus oldest.</a:t>
            </a:r>
            <a:endParaRPr sz="3600">
              <a:solidFill>
                <a:srgbClr val="FFFFFF"/>
              </a:solidFill>
            </a:endParaRPr>
          </a:p>
          <a:p>
            <a:pPr lvl="0">
              <a:buBlip>
                <a:blip r:embed="rId2"/>
              </a:buBlip>
              <a:defRPr sz="1800">
                <a:solidFill>
                  <a:srgbClr val="000000"/>
                </a:solidFill>
              </a:defRPr>
            </a:pPr>
            <a:r>
              <a:rPr sz="3600">
                <a:solidFill>
                  <a:srgbClr val="FFFFFF"/>
                </a:solidFill>
              </a:rPr>
              <a:t>Note findings.</a:t>
            </a:r>
          </a:p>
        </p:txBody>
      </p:sp>
    </p:spTree>
  </p:cSld>
  <p:clrMapOvr>
    <a:masterClrMapping/>
  </p:clrMapOvr>
  <p:transition spd="slow" advClick="1">
    <p:dissolve/>
  </p:transition>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ph type="title"/>
          </p:nvPr>
        </p:nvSpPr>
        <p:spPr>
          <a:prstGeom prst="rect">
            <a:avLst/>
          </a:prstGeom>
        </p:spPr>
        <p:txBody>
          <a:bodyPr/>
          <a:lstStyle/>
          <a:p>
            <a:pPr lvl="0">
              <a:defRPr sz="1800">
                <a:solidFill>
                  <a:srgbClr val="000000"/>
                </a:solidFill>
              </a:defRPr>
            </a:pPr>
            <a:r>
              <a:rPr sz="7200">
                <a:solidFill>
                  <a:srgbClr val="FFFFFF"/>
                </a:solidFill>
              </a:rPr>
              <a:t>Palpation Exercise</a:t>
            </a:r>
          </a:p>
        </p:txBody>
      </p:sp>
      <p:sp>
        <p:nvSpPr>
          <p:cNvPr id="174" name="Shape 174"/>
          <p:cNvSpPr/>
          <p:nvPr>
            <p:ph type="body" idx="1"/>
          </p:nvPr>
        </p:nvSpPr>
        <p:spPr>
          <a:prstGeom prst="rect">
            <a:avLst/>
          </a:prstGeom>
        </p:spPr>
        <p:txBody>
          <a:bodyPr/>
          <a:lstStyle/>
          <a:p>
            <a:pPr lvl="0">
              <a:buBlip>
                <a:blip r:embed="rId2"/>
              </a:buBlip>
              <a:defRPr sz="1800">
                <a:solidFill>
                  <a:srgbClr val="000000"/>
                </a:solidFill>
              </a:defRPr>
            </a:pPr>
            <a:r>
              <a:rPr sz="3600">
                <a:solidFill>
                  <a:srgbClr val="FFFFFF"/>
                </a:solidFill>
              </a:rPr>
              <a:t>Palpate injured tissues versus uninjured tissues.</a:t>
            </a:r>
            <a:endParaRPr sz="3600">
              <a:solidFill>
                <a:srgbClr val="FFFFFF"/>
              </a:solidFill>
            </a:endParaRPr>
          </a:p>
          <a:p>
            <a:pPr lvl="0">
              <a:buBlip>
                <a:blip r:embed="rId2"/>
              </a:buBlip>
              <a:defRPr sz="1800">
                <a:solidFill>
                  <a:srgbClr val="000000"/>
                </a:solidFill>
              </a:defRPr>
            </a:pPr>
            <a:r>
              <a:rPr sz="3600">
                <a:solidFill>
                  <a:srgbClr val="FFFFFF"/>
                </a:solidFill>
              </a:rPr>
              <a:t>Note findings.</a:t>
            </a:r>
          </a:p>
        </p:txBody>
      </p:sp>
    </p:spTree>
  </p:cSld>
  <p:clrMapOvr>
    <a:masterClrMapping/>
  </p:clrMapOvr>
  <p:transition spd="slow" advClick="1">
    <p:dissolve/>
  </p:transition>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6" name="pasted-image.tif"/>
          <p:cNvPicPr/>
          <p:nvPr/>
        </p:nvPicPr>
        <p:blipFill>
          <a:blip r:embed="rId2">
            <a:extLst/>
          </a:blip>
          <a:stretch>
            <a:fillRect/>
          </a:stretch>
        </p:blipFill>
        <p:spPr>
          <a:xfrm>
            <a:off x="3588361" y="2789063"/>
            <a:ext cx="5495652" cy="4267213"/>
          </a:xfrm>
          <a:prstGeom prst="rect">
            <a:avLst/>
          </a:prstGeom>
          <a:ln w="88900">
            <a:miter lim="400000"/>
          </a:ln>
        </p:spPr>
      </p:pic>
    </p:spTree>
  </p:cSld>
  <p:clrMapOvr>
    <a:masterClrMapping/>
  </p:clrMapOvr>
  <p:transition spd="slow" advClick="1">
    <p:dissolve/>
  </p:transition>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title"/>
          </p:nvPr>
        </p:nvSpPr>
        <p:spPr>
          <a:prstGeom prst="rect">
            <a:avLst/>
          </a:prstGeom>
        </p:spPr>
        <p:txBody>
          <a:bodyPr/>
          <a:lstStyle>
            <a:lvl1pPr defTabSz="329184">
              <a:defRPr sz="2592"/>
            </a:lvl1pPr>
          </a:lstStyle>
          <a:p>
            <a:pPr lvl="0">
              <a:defRPr sz="1800">
                <a:solidFill>
                  <a:srgbClr val="000000"/>
                </a:solidFill>
              </a:defRPr>
            </a:pPr>
            <a:r>
              <a:rPr sz="2592">
                <a:solidFill>
                  <a:srgbClr val="FFFFFF"/>
                </a:solidFill>
              </a:rPr>
              <a:t>It is my hope that at the end of these four days you will be able to assimilate symptoms and referral patterns to discern where to begin your palpation; to locate and treat trigger points, using a variety of techniques and tools.</a:t>
            </a:r>
          </a:p>
        </p:txBody>
      </p:sp>
    </p:spTree>
  </p:cSld>
  <p:clrMapOvr>
    <a:masterClrMapping/>
  </p:clrMapOvr>
  <p:transition spd="slow" advClick="1">
    <p:dissolve/>
  </p:transition>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ph type="title"/>
          </p:nvPr>
        </p:nvSpPr>
        <p:spPr>
          <a:prstGeom prst="rect">
            <a:avLst/>
          </a:prstGeom>
        </p:spPr>
        <p:txBody>
          <a:bodyPr/>
          <a:lstStyle/>
          <a:p>
            <a:pPr lvl="0">
              <a:defRPr sz="1800">
                <a:solidFill>
                  <a:srgbClr val="000000"/>
                </a:solidFill>
              </a:defRPr>
            </a:pPr>
            <a:r>
              <a:rPr sz="7200">
                <a:solidFill>
                  <a:srgbClr val="FFFFFF"/>
                </a:solidFill>
              </a:rPr>
              <a:t>What is a trigger point?</a:t>
            </a:r>
          </a:p>
        </p:txBody>
      </p:sp>
    </p:spTree>
  </p:cSld>
  <p:clrMapOvr>
    <a:masterClrMapping/>
  </p:clrMapOvr>
  <p:transition spd="slow" advClick="1">
    <p:dissolve/>
  </p:transition>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body" idx="1"/>
          </p:nvPr>
        </p:nvSpPr>
        <p:spPr>
          <a:prstGeom prst="rect">
            <a:avLst/>
          </a:prstGeom>
        </p:spPr>
        <p:txBody>
          <a:bodyPr/>
          <a:lstStyle/>
          <a:p>
            <a:pPr lvl="0" marL="537209" indent="-537209" defTabSz="429768">
              <a:spcBef>
                <a:spcPts val="3300"/>
              </a:spcBef>
              <a:buBlip>
                <a:blip r:embed="rId2"/>
              </a:buBlip>
              <a:defRPr sz="1800">
                <a:solidFill>
                  <a:srgbClr val="000000"/>
                </a:solidFill>
              </a:defRPr>
            </a:pPr>
            <a:r>
              <a:rPr sz="3384">
                <a:solidFill>
                  <a:srgbClr val="FFFFFF"/>
                </a:solidFill>
              </a:rPr>
              <a:t>A hyperirritable spot within a skeletal muscle that is associated with a hypersensitive palpable nodule in a taut band of the muscle fibers.</a:t>
            </a:r>
            <a:endParaRPr sz="3384">
              <a:solidFill>
                <a:srgbClr val="FFFFFF"/>
              </a:solidFill>
            </a:endParaRPr>
          </a:p>
          <a:p>
            <a:pPr lvl="0" marL="537209" indent="-537209" defTabSz="429768">
              <a:spcBef>
                <a:spcPts val="3300"/>
              </a:spcBef>
              <a:buBlip>
                <a:blip r:embed="rId2"/>
              </a:buBlip>
              <a:defRPr sz="1800">
                <a:solidFill>
                  <a:srgbClr val="000000"/>
                </a:solidFill>
              </a:defRPr>
            </a:pPr>
            <a:r>
              <a:rPr sz="3384">
                <a:solidFill>
                  <a:srgbClr val="FFFFFF"/>
                </a:solidFill>
              </a:rPr>
              <a:t>The spot/nodule is painful on compression.</a:t>
            </a:r>
            <a:endParaRPr sz="3384">
              <a:solidFill>
                <a:srgbClr val="FFFFFF"/>
              </a:solidFill>
            </a:endParaRPr>
          </a:p>
          <a:p>
            <a:pPr lvl="0" marL="537209" indent="-537209" defTabSz="429768">
              <a:spcBef>
                <a:spcPts val="3300"/>
              </a:spcBef>
              <a:buBlip>
                <a:blip r:embed="rId2"/>
              </a:buBlip>
              <a:defRPr sz="1800">
                <a:solidFill>
                  <a:srgbClr val="000000"/>
                </a:solidFill>
              </a:defRPr>
            </a:pPr>
            <a:r>
              <a:rPr sz="3384">
                <a:solidFill>
                  <a:srgbClr val="FFFFFF"/>
                </a:solidFill>
              </a:rPr>
              <a:t>When compressed, this nodule can give rise to characteristic referred pain, referred tenderness, motor dysfunction and autonomic phenomena.</a:t>
            </a:r>
          </a:p>
        </p:txBody>
      </p:sp>
    </p:spTree>
  </p:cSld>
  <p:clrMapOvr>
    <a:masterClrMapping/>
  </p:clrMapOvr>
  <p:transition spd="slow" advClick="1">
    <p:dissolve/>
  </p:transition>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ph type="title"/>
          </p:nvPr>
        </p:nvSpPr>
        <p:spPr>
          <a:prstGeom prst="rect">
            <a:avLst/>
          </a:prstGeom>
        </p:spPr>
        <p:txBody>
          <a:bodyPr/>
          <a:lstStyle/>
          <a:p>
            <a:pPr lvl="0">
              <a:defRPr sz="1800">
                <a:solidFill>
                  <a:srgbClr val="000000"/>
                </a:solidFill>
              </a:defRPr>
            </a:pPr>
            <a:r>
              <a:rPr sz="7200">
                <a:solidFill>
                  <a:srgbClr val="FFFFFF"/>
                </a:solidFill>
              </a:rPr>
              <a:t>Types of Trigger Points</a:t>
            </a:r>
          </a:p>
        </p:txBody>
      </p:sp>
      <p:sp>
        <p:nvSpPr>
          <p:cNvPr id="183" name="Shape 183"/>
          <p:cNvSpPr/>
          <p:nvPr>
            <p:ph type="body" idx="1"/>
          </p:nvPr>
        </p:nvSpPr>
        <p:spPr>
          <a:prstGeom prst="rect">
            <a:avLst/>
          </a:prstGeom>
        </p:spPr>
        <p:txBody>
          <a:bodyPr/>
          <a:lstStyle/>
          <a:p>
            <a:pPr lvl="0">
              <a:buBlip>
                <a:blip r:embed="rId2"/>
              </a:buBlip>
              <a:defRPr sz="1800">
                <a:solidFill>
                  <a:srgbClr val="000000"/>
                </a:solidFill>
              </a:defRPr>
            </a:pPr>
            <a:r>
              <a:rPr sz="3600">
                <a:solidFill>
                  <a:srgbClr val="FFFFFF"/>
                </a:solidFill>
              </a:rPr>
              <a:t>Central triggers</a:t>
            </a:r>
            <a:endParaRPr sz="3600">
              <a:solidFill>
                <a:srgbClr val="FFFFFF"/>
              </a:solidFill>
            </a:endParaRPr>
          </a:p>
          <a:p>
            <a:pPr lvl="0">
              <a:buBlip>
                <a:blip r:embed="rId2"/>
              </a:buBlip>
              <a:defRPr sz="1800">
                <a:solidFill>
                  <a:srgbClr val="000000"/>
                </a:solidFill>
              </a:defRPr>
            </a:pPr>
            <a:r>
              <a:rPr sz="3600">
                <a:solidFill>
                  <a:srgbClr val="FFFFFF"/>
                </a:solidFill>
              </a:rPr>
              <a:t>Attachment triggers</a:t>
            </a:r>
          </a:p>
        </p:txBody>
      </p:sp>
    </p:spTree>
  </p:cSld>
  <p:clrMapOvr>
    <a:masterClrMapping/>
  </p:clrMapOvr>
  <p:transition spd="slow" advClick="1">
    <p:dissolve/>
  </p:transition>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title"/>
          </p:nvPr>
        </p:nvSpPr>
        <p:spPr>
          <a:prstGeom prst="rect">
            <a:avLst/>
          </a:prstGeom>
        </p:spPr>
        <p:txBody>
          <a:bodyPr/>
          <a:lstStyle/>
          <a:p>
            <a:pPr lvl="0">
              <a:defRPr sz="1800">
                <a:solidFill>
                  <a:srgbClr val="000000"/>
                </a:solidFill>
              </a:defRPr>
            </a:pPr>
            <a:r>
              <a:rPr sz="7200">
                <a:solidFill>
                  <a:srgbClr val="FFFFFF"/>
                </a:solidFill>
              </a:rPr>
              <a:t>Central Triggers</a:t>
            </a:r>
          </a:p>
        </p:txBody>
      </p:sp>
      <p:sp>
        <p:nvSpPr>
          <p:cNvPr id="186" name="Shape 186"/>
          <p:cNvSpPr/>
          <p:nvPr>
            <p:ph type="body" idx="1"/>
          </p:nvPr>
        </p:nvSpPr>
        <p:spPr>
          <a:prstGeom prst="rect">
            <a:avLst/>
          </a:prstGeom>
        </p:spPr>
        <p:txBody>
          <a:bodyPr/>
          <a:lstStyle>
            <a:lvl1pPr>
              <a:buBlip>
                <a:blip r:embed="rId2"/>
              </a:buBlip>
            </a:lvl1pPr>
          </a:lstStyle>
          <a:p>
            <a:pPr lvl="0">
              <a:defRPr sz="1800">
                <a:solidFill>
                  <a:srgbClr val="000000"/>
                </a:solidFill>
              </a:defRPr>
            </a:pPr>
            <a:r>
              <a:rPr sz="3600">
                <a:solidFill>
                  <a:srgbClr val="FFFFFF"/>
                </a:solidFill>
              </a:rPr>
              <a:t>Form in the center of the muscle’s fibers, close to the motor end plate. (neuromuscular junction)</a:t>
            </a:r>
          </a:p>
        </p:txBody>
      </p:sp>
    </p:spTree>
  </p:cSld>
  <p:clrMapOvr>
    <a:masterClrMapping/>
  </p:clrMapOvr>
  <p:transition spd="slow" advClick="1">
    <p:dissolve/>
  </p:transition>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8" name="pasted-image.tif"/>
          <p:cNvPicPr/>
          <p:nvPr/>
        </p:nvPicPr>
        <p:blipFill>
          <a:blip r:embed="rId2">
            <a:extLst/>
          </a:blip>
          <a:stretch>
            <a:fillRect/>
          </a:stretch>
        </p:blipFill>
        <p:spPr>
          <a:xfrm>
            <a:off x="0" y="142685"/>
            <a:ext cx="13004800" cy="9468230"/>
          </a:xfrm>
          <a:prstGeom prst="rect">
            <a:avLst/>
          </a:prstGeom>
          <a:ln w="88900">
            <a:miter lim="400000"/>
          </a:ln>
        </p:spPr>
      </p:pic>
    </p:spTree>
  </p:cSld>
  <p:clrMapOvr>
    <a:masterClrMapping/>
  </p:clrMapOvr>
  <p:transition spd="slow" advClick="1">
    <p:dissolve/>
  </p:transition>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title"/>
          </p:nvPr>
        </p:nvSpPr>
        <p:spPr>
          <a:prstGeom prst="rect">
            <a:avLst/>
          </a:prstGeom>
        </p:spPr>
        <p:txBody>
          <a:bodyPr/>
          <a:lstStyle/>
          <a:p>
            <a:pPr lvl="0">
              <a:defRPr sz="1800">
                <a:solidFill>
                  <a:srgbClr val="000000"/>
                </a:solidFill>
              </a:defRPr>
            </a:pPr>
            <a:r>
              <a:rPr sz="7200">
                <a:solidFill>
                  <a:srgbClr val="FFFFFF"/>
                </a:solidFill>
              </a:rPr>
              <a:t>Attachment Triggers</a:t>
            </a:r>
          </a:p>
        </p:txBody>
      </p:sp>
      <p:sp>
        <p:nvSpPr>
          <p:cNvPr id="191" name="Shape 191"/>
          <p:cNvSpPr/>
          <p:nvPr>
            <p:ph type="body" idx="1"/>
          </p:nvPr>
        </p:nvSpPr>
        <p:spPr>
          <a:prstGeom prst="rect">
            <a:avLst/>
          </a:prstGeom>
        </p:spPr>
        <p:txBody>
          <a:bodyPr/>
          <a:lstStyle>
            <a:lvl1pPr>
              <a:buBlip>
                <a:blip r:embed="rId2"/>
              </a:buBlip>
            </a:lvl1pPr>
          </a:lstStyle>
          <a:p>
            <a:pPr lvl="0">
              <a:defRPr sz="1800">
                <a:solidFill>
                  <a:srgbClr val="000000"/>
                </a:solidFill>
              </a:defRPr>
            </a:pPr>
            <a:r>
              <a:rPr sz="3600">
                <a:solidFill>
                  <a:srgbClr val="FFFFFF"/>
                </a:solidFill>
              </a:rPr>
              <a:t>Form at junctures of myofascial and tendinous or periosteal tissues.</a:t>
            </a:r>
          </a:p>
        </p:txBody>
      </p:sp>
    </p:spTree>
  </p:cSld>
  <p:clrMapOvr>
    <a:masterClrMapping/>
  </p:clrMapOvr>
  <p:transition spd="slow" advClick="1">
    <p:dissolve/>
  </p:transition>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3" name="pasted-image.tif"/>
          <p:cNvPicPr/>
          <p:nvPr/>
        </p:nvPicPr>
        <p:blipFill>
          <a:blip r:embed="rId2">
            <a:extLst/>
          </a:blip>
          <a:stretch>
            <a:fillRect/>
          </a:stretch>
        </p:blipFill>
        <p:spPr>
          <a:xfrm>
            <a:off x="17756584" y="6000402"/>
            <a:ext cx="5588001" cy="3517901"/>
          </a:xfrm>
          <a:prstGeom prst="rect">
            <a:avLst/>
          </a:prstGeom>
          <a:ln w="88900">
            <a:miter lim="400000"/>
          </a:ln>
        </p:spPr>
      </p:pic>
      <p:pic>
        <p:nvPicPr>
          <p:cNvPr id="194" name="pasted-image.tif"/>
          <p:cNvPicPr/>
          <p:nvPr/>
        </p:nvPicPr>
        <p:blipFill>
          <a:blip r:embed="rId3">
            <a:extLst/>
          </a:blip>
          <a:stretch>
            <a:fillRect/>
          </a:stretch>
        </p:blipFill>
        <p:spPr>
          <a:xfrm>
            <a:off x="18397301" y="10216211"/>
            <a:ext cx="1935399" cy="1944039"/>
          </a:xfrm>
          <a:prstGeom prst="rect">
            <a:avLst/>
          </a:prstGeom>
          <a:ln w="88900">
            <a:miter lim="400000"/>
          </a:ln>
        </p:spPr>
      </p:pic>
      <p:pic>
        <p:nvPicPr>
          <p:cNvPr id="195" name="pasted-image.tif"/>
          <p:cNvPicPr/>
          <p:nvPr/>
        </p:nvPicPr>
        <p:blipFill>
          <a:blip r:embed="rId3">
            <a:extLst/>
          </a:blip>
          <a:stretch>
            <a:fillRect/>
          </a:stretch>
        </p:blipFill>
        <p:spPr>
          <a:xfrm>
            <a:off x="17680483" y="5683250"/>
            <a:ext cx="2844801" cy="2857500"/>
          </a:xfrm>
          <a:prstGeom prst="rect">
            <a:avLst/>
          </a:prstGeom>
          <a:ln w="88900">
            <a:miter lim="400000"/>
          </a:ln>
        </p:spPr>
      </p:pic>
      <p:pic>
        <p:nvPicPr>
          <p:cNvPr id="196" name="pasted-image.png"/>
          <p:cNvPicPr/>
          <p:nvPr/>
        </p:nvPicPr>
        <p:blipFill>
          <a:blip r:embed="rId4">
            <a:extLst/>
          </a:blip>
          <a:stretch>
            <a:fillRect/>
          </a:stretch>
        </p:blipFill>
        <p:spPr>
          <a:xfrm>
            <a:off x="2776506" y="1128188"/>
            <a:ext cx="7451788" cy="7497224"/>
          </a:xfrm>
          <a:prstGeom prst="rect">
            <a:avLst/>
          </a:prstGeom>
          <a:ln w="88900">
            <a:miter lim="400000"/>
          </a:ln>
        </p:spPr>
      </p:pic>
    </p:spTree>
  </p:cSld>
  <p:clrMapOvr>
    <a:masterClrMapping/>
  </p:clrMapOvr>
  <p:transition spd="slow" advClick="1">
    <p:dissolve/>
  </p:transition>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body" idx="1"/>
          </p:nvPr>
        </p:nvSpPr>
        <p:spPr>
          <a:prstGeom prst="rect">
            <a:avLst/>
          </a:prstGeom>
        </p:spPr>
        <p:txBody>
          <a:bodyPr/>
          <a:lstStyle/>
          <a:p>
            <a:pPr lvl="0" marL="428625" indent="-428625" algn="ctr" defTabSz="342900">
              <a:spcBef>
                <a:spcPts val="2700"/>
              </a:spcBef>
              <a:buBlip>
                <a:blip r:embed="rId2"/>
              </a:buBlip>
              <a:defRPr sz="1800">
                <a:solidFill>
                  <a:srgbClr val="000000"/>
                </a:solidFill>
              </a:defRPr>
            </a:pPr>
            <a:r>
              <a:rPr sz="2700">
                <a:solidFill>
                  <a:srgbClr val="FFFFFF"/>
                </a:solidFill>
              </a:rPr>
              <a:t>Active Triggers</a:t>
            </a:r>
            <a:endParaRPr sz="2700">
              <a:solidFill>
                <a:srgbClr val="FFFFFF"/>
              </a:solidFill>
            </a:endParaRPr>
          </a:p>
          <a:p>
            <a:pPr lvl="0" marL="428625" indent="-428625" defTabSz="342900">
              <a:spcBef>
                <a:spcPts val="2700"/>
              </a:spcBef>
              <a:buBlip>
                <a:blip r:embed="rId2"/>
              </a:buBlip>
              <a:defRPr sz="1800">
                <a:solidFill>
                  <a:srgbClr val="000000"/>
                </a:solidFill>
              </a:defRPr>
            </a:pPr>
            <a:r>
              <a:rPr sz="2700">
                <a:solidFill>
                  <a:srgbClr val="FFFFFF"/>
                </a:solidFill>
              </a:rPr>
              <a:t>Are painful at rest and with movement of the muscle that contains it.</a:t>
            </a:r>
            <a:endParaRPr sz="2700">
              <a:solidFill>
                <a:srgbClr val="FFFFFF"/>
              </a:solidFill>
            </a:endParaRPr>
          </a:p>
          <a:p>
            <a:pPr lvl="0" marL="428625" indent="-428625" defTabSz="342900">
              <a:spcBef>
                <a:spcPts val="2700"/>
              </a:spcBef>
              <a:buBlip>
                <a:blip r:embed="rId2"/>
              </a:buBlip>
              <a:defRPr sz="1800">
                <a:solidFill>
                  <a:srgbClr val="000000"/>
                </a:solidFill>
              </a:defRPr>
            </a:pPr>
            <a:r>
              <a:rPr sz="2700">
                <a:solidFill>
                  <a:srgbClr val="FFFFFF"/>
                </a:solidFill>
              </a:rPr>
              <a:t>Prevents full lengthening of the muscle.</a:t>
            </a:r>
            <a:endParaRPr sz="2700">
              <a:solidFill>
                <a:srgbClr val="FFFFFF"/>
              </a:solidFill>
            </a:endParaRPr>
          </a:p>
          <a:p>
            <a:pPr lvl="0" marL="428625" indent="-428625" defTabSz="342900">
              <a:spcBef>
                <a:spcPts val="2700"/>
              </a:spcBef>
              <a:buBlip>
                <a:blip r:embed="rId2"/>
              </a:buBlip>
              <a:defRPr sz="1800">
                <a:solidFill>
                  <a:srgbClr val="000000"/>
                </a:solidFill>
              </a:defRPr>
            </a:pPr>
            <a:r>
              <a:rPr sz="2700">
                <a:solidFill>
                  <a:srgbClr val="FFFFFF"/>
                </a:solidFill>
              </a:rPr>
              <a:t>Ischemia is present in the local tissues.</a:t>
            </a:r>
            <a:endParaRPr sz="2700">
              <a:solidFill>
                <a:srgbClr val="FFFFFF"/>
              </a:solidFill>
            </a:endParaRPr>
          </a:p>
          <a:p>
            <a:pPr lvl="0" marL="428625" indent="-428625" defTabSz="342900">
              <a:spcBef>
                <a:spcPts val="2700"/>
              </a:spcBef>
              <a:buBlip>
                <a:blip r:embed="rId2"/>
              </a:buBlip>
              <a:defRPr sz="1800">
                <a:solidFill>
                  <a:srgbClr val="000000"/>
                </a:solidFill>
              </a:defRPr>
            </a:pPr>
            <a:r>
              <a:rPr sz="2700">
                <a:solidFill>
                  <a:srgbClr val="FFFFFF"/>
                </a:solidFill>
              </a:rPr>
              <a:t>Is tender and refers pain/sensation upon compression that is typically predictable for said muscle.</a:t>
            </a:r>
          </a:p>
        </p:txBody>
      </p:sp>
      <p:sp>
        <p:nvSpPr>
          <p:cNvPr id="199" name="Shape 199"/>
          <p:cNvSpPr/>
          <p:nvPr>
            <p:ph type="title"/>
          </p:nvPr>
        </p:nvSpPr>
        <p:spPr>
          <a:prstGeom prst="rect">
            <a:avLst/>
          </a:prstGeom>
        </p:spPr>
        <p:txBody>
          <a:bodyPr/>
          <a:lstStyle>
            <a:lvl1pPr>
              <a:defRPr sz="3600"/>
            </a:lvl1pPr>
          </a:lstStyle>
          <a:p>
            <a:pPr lvl="0">
              <a:defRPr sz="1800">
                <a:solidFill>
                  <a:srgbClr val="000000"/>
                </a:solidFill>
              </a:defRPr>
            </a:pPr>
            <a:r>
              <a:rPr sz="3600">
                <a:solidFill>
                  <a:srgbClr val="FFFFFF"/>
                </a:solidFill>
              </a:rPr>
              <a:t>Central and Attachment Triggers can be classified as Active or Latent. </a:t>
            </a:r>
          </a:p>
        </p:txBody>
      </p:sp>
    </p:spTree>
  </p:cSld>
  <p:clrMapOvr>
    <a:masterClrMapping/>
  </p:clrMapOvr>
  <p:transition spd="slow" advClick="1">
    <p:dissolve/>
  </p:transition>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body" idx="1"/>
          </p:nvPr>
        </p:nvSpPr>
        <p:spPr>
          <a:prstGeom prst="rect">
            <a:avLst/>
          </a:prstGeom>
        </p:spPr>
        <p:txBody>
          <a:bodyPr/>
          <a:lstStyle/>
          <a:p>
            <a:pPr lvl="0" marL="542925" indent="-542925" defTabSz="434340">
              <a:spcBef>
                <a:spcPts val="3400"/>
              </a:spcBef>
              <a:buBlip>
                <a:blip r:embed="rId2"/>
              </a:buBlip>
              <a:defRPr sz="1800">
                <a:solidFill>
                  <a:srgbClr val="000000"/>
                </a:solidFill>
              </a:defRPr>
            </a:pPr>
            <a:r>
              <a:rPr sz="3420">
                <a:solidFill>
                  <a:srgbClr val="FFFFFF"/>
                </a:solidFill>
              </a:rPr>
              <a:t>Passive and active stretching produces pain and can cause spasm.</a:t>
            </a:r>
            <a:endParaRPr sz="3420">
              <a:solidFill>
                <a:srgbClr val="FFFFFF"/>
              </a:solidFill>
            </a:endParaRPr>
          </a:p>
          <a:p>
            <a:pPr lvl="0" marL="542925" indent="-542925" defTabSz="434340">
              <a:spcBef>
                <a:spcPts val="3400"/>
              </a:spcBef>
              <a:buBlip>
                <a:blip r:embed="rId2"/>
              </a:buBlip>
              <a:defRPr sz="1800">
                <a:solidFill>
                  <a:srgbClr val="000000"/>
                </a:solidFill>
              </a:defRPr>
            </a:pPr>
            <a:r>
              <a:rPr sz="3420">
                <a:solidFill>
                  <a:srgbClr val="FFFFFF"/>
                </a:solidFill>
              </a:rPr>
              <a:t>Local twitch response is noted when palpated. (muscle contracts when strummed)</a:t>
            </a:r>
            <a:endParaRPr sz="3420">
              <a:solidFill>
                <a:srgbClr val="FFFFFF"/>
              </a:solidFill>
            </a:endParaRPr>
          </a:p>
          <a:p>
            <a:pPr lvl="0" marL="542925" indent="-542925" defTabSz="434340">
              <a:spcBef>
                <a:spcPts val="3400"/>
              </a:spcBef>
              <a:buBlip>
                <a:blip r:embed="rId2"/>
              </a:buBlip>
              <a:defRPr sz="1800">
                <a:solidFill>
                  <a:srgbClr val="000000"/>
                </a:solidFill>
              </a:defRPr>
            </a:pPr>
            <a:r>
              <a:rPr sz="3420">
                <a:solidFill>
                  <a:srgbClr val="FFFFFF"/>
                </a:solidFill>
              </a:rPr>
              <a:t>Referred autonomic phenomena are commonly noted, such as pallor with compression, sweating, gooseflesh, tearing and nasal irritation/discharge.</a:t>
            </a:r>
          </a:p>
        </p:txBody>
      </p:sp>
    </p:spTree>
  </p:cSld>
  <p:clrMapOvr>
    <a:masterClrMapping/>
  </p:clrMapOvr>
  <p:transition spd="slow" advClick="1">
    <p:dissolve/>
  </p:transition>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body" idx="1"/>
          </p:nvPr>
        </p:nvSpPr>
        <p:spPr>
          <a:prstGeom prst="rect">
            <a:avLst/>
          </a:prstGeom>
        </p:spPr>
        <p:txBody>
          <a:bodyPr/>
          <a:lstStyle/>
          <a:p>
            <a:pPr lvl="0" marL="474344" indent="-474344" algn="ctr" defTabSz="379475">
              <a:spcBef>
                <a:spcPts val="2900"/>
              </a:spcBef>
              <a:buBlip>
                <a:blip r:embed="rId2"/>
              </a:buBlip>
              <a:defRPr sz="1800">
                <a:solidFill>
                  <a:srgbClr val="000000"/>
                </a:solidFill>
              </a:defRPr>
            </a:pPr>
            <a:r>
              <a:rPr sz="2988">
                <a:solidFill>
                  <a:srgbClr val="FFFFFF"/>
                </a:solidFill>
              </a:rPr>
              <a:t>Latent Triggers</a:t>
            </a:r>
            <a:endParaRPr sz="2988">
              <a:solidFill>
                <a:srgbClr val="FFFFFF"/>
              </a:solidFill>
            </a:endParaRPr>
          </a:p>
          <a:p>
            <a:pPr lvl="0" marL="474344" indent="-474344" defTabSz="379475">
              <a:spcBef>
                <a:spcPts val="2900"/>
              </a:spcBef>
              <a:buBlip>
                <a:blip r:embed="rId2"/>
              </a:buBlip>
              <a:defRPr sz="1800">
                <a:solidFill>
                  <a:srgbClr val="000000"/>
                </a:solidFill>
              </a:defRPr>
            </a:pPr>
            <a:r>
              <a:rPr sz="2988">
                <a:solidFill>
                  <a:srgbClr val="FFFFFF"/>
                </a:solidFill>
              </a:rPr>
              <a:t>Are painful only upon palpation.</a:t>
            </a:r>
            <a:endParaRPr sz="2988">
              <a:solidFill>
                <a:srgbClr val="FFFFFF"/>
              </a:solidFill>
            </a:endParaRPr>
          </a:p>
          <a:p>
            <a:pPr lvl="0" marL="474344" indent="-474344" defTabSz="379475">
              <a:spcBef>
                <a:spcPts val="2900"/>
              </a:spcBef>
              <a:buBlip>
                <a:blip r:embed="rId2"/>
              </a:buBlip>
              <a:defRPr sz="1800">
                <a:solidFill>
                  <a:srgbClr val="000000"/>
                </a:solidFill>
              </a:defRPr>
            </a:pPr>
            <a:r>
              <a:rPr sz="2988">
                <a:solidFill>
                  <a:srgbClr val="FFFFFF"/>
                </a:solidFill>
              </a:rPr>
              <a:t>It may have the same presentation otherwise.</a:t>
            </a:r>
            <a:endParaRPr sz="2988">
              <a:solidFill>
                <a:srgbClr val="FFFFFF"/>
              </a:solidFill>
            </a:endParaRPr>
          </a:p>
          <a:p>
            <a:pPr lvl="0" marL="474344" indent="-474344" defTabSz="379475">
              <a:spcBef>
                <a:spcPts val="2900"/>
              </a:spcBef>
              <a:buBlip>
                <a:blip r:embed="rId2"/>
              </a:buBlip>
              <a:defRPr sz="1800">
                <a:solidFill>
                  <a:srgbClr val="000000"/>
                </a:solidFill>
              </a:defRPr>
            </a:pPr>
            <a:r>
              <a:rPr sz="2988">
                <a:solidFill>
                  <a:srgbClr val="FFFFFF"/>
                </a:solidFill>
              </a:rPr>
              <a:t>Is the most common trigger.</a:t>
            </a:r>
            <a:endParaRPr sz="2988">
              <a:solidFill>
                <a:srgbClr val="FFFFFF"/>
              </a:solidFill>
            </a:endParaRPr>
          </a:p>
          <a:p>
            <a:pPr lvl="0" marL="474344" indent="-474344" defTabSz="379475">
              <a:spcBef>
                <a:spcPts val="2900"/>
              </a:spcBef>
              <a:buBlip>
                <a:blip r:embed="rId2"/>
              </a:buBlip>
              <a:defRPr sz="1800">
                <a:solidFill>
                  <a:srgbClr val="000000"/>
                </a:solidFill>
              </a:defRPr>
            </a:pPr>
            <a:r>
              <a:rPr sz="2988">
                <a:solidFill>
                  <a:srgbClr val="FFFFFF"/>
                </a:solidFill>
              </a:rPr>
              <a:t>May persist years after the initial cause.</a:t>
            </a:r>
            <a:endParaRPr sz="2988">
              <a:solidFill>
                <a:srgbClr val="FFFFFF"/>
              </a:solidFill>
            </a:endParaRPr>
          </a:p>
          <a:p>
            <a:pPr lvl="0" marL="474344" indent="-474344" defTabSz="379475">
              <a:spcBef>
                <a:spcPts val="2900"/>
              </a:spcBef>
              <a:buBlip>
                <a:blip r:embed="rId2"/>
              </a:buBlip>
              <a:defRPr sz="1800">
                <a:solidFill>
                  <a:srgbClr val="000000"/>
                </a:solidFill>
              </a:defRPr>
            </a:pPr>
            <a:r>
              <a:rPr sz="2988">
                <a:solidFill>
                  <a:srgbClr val="FFFFFF"/>
                </a:solidFill>
              </a:rPr>
              <a:t>Can become active due to any number of instigating factors, such as other triggers, overuse, extreme cold or stretching of the muscle in which it is contained.</a:t>
            </a:r>
          </a:p>
        </p:txBody>
      </p:sp>
    </p:spTree>
  </p:cSld>
  <p:clrMapOvr>
    <a:masterClrMapping/>
  </p:clrMapOvr>
  <p:transition spd="slow" advClick="1">
    <p:dissolve/>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nvSpPr>
        <p:spPr>
          <a:xfrm>
            <a:off x="1384300" y="8610600"/>
            <a:ext cx="10464800" cy="5715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vl1pPr>
          </a:lstStyle>
          <a:p>
            <a:pPr lvl="0">
              <a:defRPr sz="1800">
                <a:solidFill>
                  <a:srgbClr val="000000"/>
                </a:solidFill>
              </a:defRPr>
            </a:pPr>
            <a:r>
              <a:rPr sz="2400">
                <a:solidFill>
                  <a:srgbClr val="FFFFFF"/>
                </a:solidFill>
              </a:rPr>
              <a:t>–Leon Chaitow</a:t>
            </a:r>
          </a:p>
        </p:txBody>
      </p:sp>
      <p:sp>
        <p:nvSpPr>
          <p:cNvPr id="55" name="Shape 55"/>
          <p:cNvSpPr/>
          <p:nvPr/>
        </p:nvSpPr>
        <p:spPr>
          <a:xfrm>
            <a:off x="1168400" y="193699"/>
            <a:ext cx="10464800" cy="75628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2400"/>
              </a:spcBef>
              <a:defRPr sz="3800"/>
            </a:lvl1pPr>
          </a:lstStyle>
          <a:p>
            <a:pPr lvl="0">
              <a:defRPr sz="1800">
                <a:solidFill>
                  <a:srgbClr val="000000"/>
                </a:solidFill>
              </a:defRPr>
            </a:pPr>
            <a:r>
              <a:rPr sz="3800">
                <a:solidFill>
                  <a:srgbClr val="FFFFFF"/>
                </a:solidFill>
              </a:rPr>
              <a:t>“The foundation on which manual therapy skills is built is the ability to assess and to be able to read the signs and signals which the body offers. To a very large degree, that ability relies on palpatory literacy, the development and refinement of which, should therefore be a primary objective for anyone whose work involves the understanding, the care and ultimately the treatment, of the living body.”</a:t>
            </a:r>
          </a:p>
        </p:txBody>
      </p:sp>
    </p:spTree>
  </p:cSld>
  <p:clrMapOvr>
    <a:masterClrMapping/>
  </p:clrMapOvr>
  <p:transition spd="slow" advClick="1">
    <p:dissolve/>
  </p:transition>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ph type="title"/>
          </p:nvPr>
        </p:nvSpPr>
        <p:spPr>
          <a:prstGeom prst="rect">
            <a:avLst/>
          </a:prstGeom>
        </p:spPr>
        <p:txBody>
          <a:bodyPr/>
          <a:lstStyle>
            <a:lvl1pPr defTabSz="411479">
              <a:defRPr sz="3239"/>
            </a:lvl1pPr>
          </a:lstStyle>
          <a:p>
            <a:pPr lvl="0">
              <a:defRPr sz="1800">
                <a:solidFill>
                  <a:srgbClr val="000000"/>
                </a:solidFill>
              </a:defRPr>
            </a:pPr>
            <a:r>
              <a:rPr sz="3239">
                <a:solidFill>
                  <a:srgbClr val="FFFFFF"/>
                </a:solidFill>
              </a:rPr>
              <a:t>The afore mentioned types of trigger points can also present in two other forms; Secondary triggers and Satellite triggers.</a:t>
            </a:r>
          </a:p>
        </p:txBody>
      </p:sp>
      <p:sp>
        <p:nvSpPr>
          <p:cNvPr id="206" name="Shape 206"/>
          <p:cNvSpPr/>
          <p:nvPr>
            <p:ph type="body" idx="1"/>
          </p:nvPr>
        </p:nvSpPr>
        <p:spPr>
          <a:prstGeom prst="rect">
            <a:avLst/>
          </a:prstGeom>
        </p:spPr>
        <p:txBody>
          <a:bodyPr/>
          <a:lstStyle/>
          <a:p>
            <a:pPr lvl="0">
              <a:buBlip>
                <a:blip r:embed="rId2"/>
              </a:buBlip>
              <a:defRPr sz="1800">
                <a:solidFill>
                  <a:srgbClr val="000000"/>
                </a:solidFill>
              </a:defRPr>
            </a:pPr>
            <a:r>
              <a:rPr sz="3600">
                <a:solidFill>
                  <a:srgbClr val="FFFFFF"/>
                </a:solidFill>
              </a:rPr>
              <a:t>Secondary triggers- Are activated in the overworked synergist or antagonist. (quads/hamstrings)</a:t>
            </a:r>
            <a:endParaRPr sz="3600">
              <a:solidFill>
                <a:srgbClr val="FFFFFF"/>
              </a:solidFill>
            </a:endParaRPr>
          </a:p>
          <a:p>
            <a:pPr lvl="0">
              <a:buBlip>
                <a:blip r:embed="rId2"/>
              </a:buBlip>
              <a:defRPr sz="1800">
                <a:solidFill>
                  <a:srgbClr val="000000"/>
                </a:solidFill>
              </a:defRPr>
            </a:pPr>
            <a:r>
              <a:rPr sz="3600">
                <a:solidFill>
                  <a:srgbClr val="FFFFFF"/>
                </a:solidFill>
              </a:rPr>
              <a:t>Satellite triggers- Are found in a muscle that lies within the referral pattern of another trigger.</a:t>
            </a:r>
          </a:p>
        </p:txBody>
      </p:sp>
    </p:spTree>
  </p:cSld>
  <p:clrMapOvr>
    <a:masterClrMapping/>
  </p:clrMapOvr>
  <p:transition spd="slow" advClick="1">
    <p:dissolve/>
  </p:transition>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10" name="Group 210"/>
          <p:cNvGrpSpPr/>
          <p:nvPr/>
        </p:nvGrpSpPr>
        <p:grpSpPr>
          <a:xfrm>
            <a:off x="7186362" y="1200298"/>
            <a:ext cx="4994672" cy="7073901"/>
            <a:chOff x="-44450" y="-44450"/>
            <a:chExt cx="4994671" cy="7073900"/>
          </a:xfrm>
        </p:grpSpPr>
        <p:pic>
          <p:nvPicPr>
            <p:cNvPr id="209" name="73807842_2880x2233.jpeg"/>
            <p:cNvPicPr/>
            <p:nvPr/>
          </p:nvPicPr>
          <p:blipFill>
            <a:blip r:embed="rId2">
              <a:extLst/>
            </a:blip>
            <a:srcRect l="41337" t="14537" r="19452" b="4552"/>
            <a:stretch>
              <a:fillRect/>
            </a:stretch>
          </p:blipFill>
          <p:spPr>
            <a:xfrm>
              <a:off x="-1" y="0"/>
              <a:ext cx="4905877" cy="6984852"/>
            </a:xfrm>
            <a:prstGeom prst="rect">
              <a:avLst/>
            </a:prstGeom>
            <a:ln>
              <a:noFill/>
            </a:ln>
            <a:effectLst/>
          </p:spPr>
        </p:pic>
        <p:pic>
          <p:nvPicPr>
            <p:cNvPr id="208" name=""/>
            <p:cNvPicPr/>
            <p:nvPr/>
          </p:nvPicPr>
          <p:blipFill>
            <a:blip r:embed="rId3">
              <a:extLst/>
            </a:blip>
            <a:stretch>
              <a:fillRect/>
            </a:stretch>
          </p:blipFill>
          <p:spPr>
            <a:xfrm>
              <a:off x="-44450" y="-44450"/>
              <a:ext cx="4994672" cy="7073900"/>
            </a:xfrm>
            <a:prstGeom prst="rect">
              <a:avLst/>
            </a:prstGeom>
            <a:effectLst/>
          </p:spPr>
        </p:pic>
      </p:grpSp>
      <p:sp>
        <p:nvSpPr>
          <p:cNvPr id="211" name="Shape 211"/>
          <p:cNvSpPr/>
          <p:nvPr>
            <p:ph type="title"/>
          </p:nvPr>
        </p:nvSpPr>
        <p:spPr>
          <a:xfrm>
            <a:off x="609600" y="154086"/>
            <a:ext cx="5994400" cy="3069978"/>
          </a:xfrm>
          <a:prstGeom prst="rect">
            <a:avLst/>
          </a:prstGeom>
        </p:spPr>
        <p:txBody>
          <a:bodyPr/>
          <a:lstStyle/>
          <a:p>
            <a:pPr lvl="0">
              <a:defRPr sz="1800">
                <a:solidFill>
                  <a:srgbClr val="000000"/>
                </a:solidFill>
              </a:defRPr>
            </a:pPr>
            <a:r>
              <a:rPr sz="5800">
                <a:solidFill>
                  <a:srgbClr val="FFFFFF"/>
                </a:solidFill>
              </a:rPr>
              <a:t>What is a Referral Pattern?</a:t>
            </a:r>
          </a:p>
        </p:txBody>
      </p:sp>
      <p:sp>
        <p:nvSpPr>
          <p:cNvPr id="212" name="Shape 212"/>
          <p:cNvSpPr/>
          <p:nvPr>
            <p:ph type="body" idx="1"/>
          </p:nvPr>
        </p:nvSpPr>
        <p:spPr>
          <a:xfrm>
            <a:off x="609600" y="3573611"/>
            <a:ext cx="5994400" cy="5011590"/>
          </a:xfrm>
          <a:prstGeom prst="rect">
            <a:avLst/>
          </a:prstGeom>
        </p:spPr>
        <p:txBody>
          <a:bodyPr/>
          <a:lstStyle>
            <a:lvl1pPr algn="l" defTabSz="411479">
              <a:spcBef>
                <a:spcPts val="2800"/>
              </a:spcBef>
              <a:defRPr sz="2880"/>
            </a:lvl1pPr>
          </a:lstStyle>
          <a:p>
            <a:pPr lvl="0">
              <a:defRPr sz="1800">
                <a:solidFill>
                  <a:srgbClr val="000000"/>
                </a:solidFill>
              </a:defRPr>
            </a:pPr>
            <a:r>
              <a:rPr sz="2880">
                <a:solidFill>
                  <a:srgbClr val="FFFFFF"/>
                </a:solidFill>
              </a:rPr>
              <a:t>Also known as a zone of reference. It encompasses a specific region/area of the body at a distance from a trigger, where phenomena such as sensory, motor and/or autonomic caused by the trigger are observed.</a:t>
            </a:r>
          </a:p>
        </p:txBody>
      </p:sp>
      <p:pic>
        <p:nvPicPr>
          <p:cNvPr id="213" name="pasted-image.tif"/>
          <p:cNvPicPr/>
          <p:nvPr/>
        </p:nvPicPr>
        <p:blipFill>
          <a:blip r:embed="rId4">
            <a:extLst/>
          </a:blip>
          <a:stretch>
            <a:fillRect/>
          </a:stretch>
        </p:blipFill>
        <p:spPr>
          <a:xfrm>
            <a:off x="7176124" y="4204105"/>
            <a:ext cx="5120989" cy="4229481"/>
          </a:xfrm>
          <a:prstGeom prst="rect">
            <a:avLst/>
          </a:prstGeom>
          <a:ln w="88900">
            <a:miter lim="400000"/>
          </a:ln>
        </p:spPr>
      </p:pic>
      <p:pic>
        <p:nvPicPr>
          <p:cNvPr id="214" name="pasted-image.tif"/>
          <p:cNvPicPr/>
          <p:nvPr/>
        </p:nvPicPr>
        <p:blipFill>
          <a:blip r:embed="rId5">
            <a:extLst/>
          </a:blip>
          <a:stretch>
            <a:fillRect/>
          </a:stretch>
        </p:blipFill>
        <p:spPr>
          <a:xfrm>
            <a:off x="7169387" y="1282799"/>
            <a:ext cx="5028726" cy="2962127"/>
          </a:xfrm>
          <a:prstGeom prst="rect">
            <a:avLst/>
          </a:prstGeom>
          <a:ln w="88900">
            <a:miter lim="400000"/>
          </a:ln>
        </p:spPr>
      </p:pic>
    </p:spTree>
  </p:cSld>
  <p:clrMapOvr>
    <a:masterClrMapping/>
  </p:clrMapOvr>
  <p:transition spd="slow" advClick="1">
    <p:dissolve/>
  </p:transition>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18" name="Group 218"/>
          <p:cNvGrpSpPr/>
          <p:nvPr/>
        </p:nvGrpSpPr>
        <p:grpSpPr>
          <a:xfrm>
            <a:off x="15712318" y="3615332"/>
            <a:ext cx="5016501" cy="4025901"/>
            <a:chOff x="-44450" y="-44450"/>
            <a:chExt cx="5016500" cy="4025900"/>
          </a:xfrm>
        </p:grpSpPr>
        <p:pic>
          <p:nvPicPr>
            <p:cNvPr id="217" name="79193690_1709x1135.jpeg"/>
            <p:cNvPicPr/>
            <p:nvPr/>
          </p:nvPicPr>
          <p:blipFill>
            <a:blip r:embed="rId2">
              <a:extLst/>
            </a:blip>
            <a:srcRect l="26653" t="25456" r="22226" b="13044"/>
            <a:stretch>
              <a:fillRect/>
            </a:stretch>
          </p:blipFill>
          <p:spPr>
            <a:xfrm>
              <a:off x="0" y="0"/>
              <a:ext cx="4927600" cy="3937000"/>
            </a:xfrm>
            <a:prstGeom prst="rect">
              <a:avLst/>
            </a:prstGeom>
            <a:ln>
              <a:noFill/>
            </a:ln>
            <a:effectLst/>
          </p:spPr>
        </p:pic>
        <p:pic>
          <p:nvPicPr>
            <p:cNvPr id="216" name=""/>
            <p:cNvPicPr/>
            <p:nvPr/>
          </p:nvPicPr>
          <p:blipFill>
            <a:blip r:embed="rId3">
              <a:extLst/>
            </a:blip>
            <a:stretch>
              <a:fillRect/>
            </a:stretch>
          </p:blipFill>
          <p:spPr>
            <a:xfrm>
              <a:off x="-44450" y="-44450"/>
              <a:ext cx="5016500" cy="4025900"/>
            </a:xfrm>
            <a:prstGeom prst="rect">
              <a:avLst/>
            </a:prstGeom>
            <a:effectLst/>
          </p:spPr>
        </p:pic>
      </p:grpSp>
      <p:grpSp>
        <p:nvGrpSpPr>
          <p:cNvPr id="221" name="Group 221"/>
          <p:cNvGrpSpPr/>
          <p:nvPr/>
        </p:nvGrpSpPr>
        <p:grpSpPr>
          <a:xfrm rot="21600000">
            <a:off x="15911489" y="3054349"/>
            <a:ext cx="5004198" cy="4025901"/>
            <a:chOff x="-44385" y="-44450"/>
            <a:chExt cx="5004196" cy="4025900"/>
          </a:xfrm>
        </p:grpSpPr>
        <p:pic>
          <p:nvPicPr>
            <p:cNvPr id="220" name="sb10066532c-001_1000x1272.jpeg"/>
            <p:cNvPicPr/>
            <p:nvPr/>
          </p:nvPicPr>
          <p:blipFill>
            <a:blip r:embed="rId4">
              <a:extLst/>
            </a:blip>
            <a:srcRect l="0" t="33242" r="1266" b="4586"/>
            <a:stretch>
              <a:fillRect/>
            </a:stretch>
          </p:blipFill>
          <p:spPr>
            <a:xfrm>
              <a:off x="0" y="-1"/>
              <a:ext cx="4915362" cy="3937001"/>
            </a:xfrm>
            <a:prstGeom prst="rect">
              <a:avLst/>
            </a:prstGeom>
            <a:ln>
              <a:noFill/>
            </a:ln>
            <a:effectLst/>
          </p:spPr>
        </p:pic>
        <p:pic>
          <p:nvPicPr>
            <p:cNvPr id="219" name=""/>
            <p:cNvPicPr/>
            <p:nvPr/>
          </p:nvPicPr>
          <p:blipFill>
            <a:blip r:embed="rId5">
              <a:extLst/>
            </a:blip>
            <a:stretch>
              <a:fillRect/>
            </a:stretch>
          </p:blipFill>
          <p:spPr>
            <a:xfrm>
              <a:off x="-44386" y="-44451"/>
              <a:ext cx="5004198" cy="4025901"/>
            </a:xfrm>
            <a:prstGeom prst="rect">
              <a:avLst/>
            </a:prstGeom>
            <a:effectLst/>
          </p:spPr>
        </p:pic>
      </p:grpSp>
      <p:grpSp>
        <p:nvGrpSpPr>
          <p:cNvPr id="224" name="Group 224"/>
          <p:cNvGrpSpPr/>
          <p:nvPr/>
        </p:nvGrpSpPr>
        <p:grpSpPr>
          <a:xfrm rot="21600000">
            <a:off x="17011649" y="1809749"/>
            <a:ext cx="6248401" cy="8293101"/>
            <a:chOff x="-44450" y="-44450"/>
            <a:chExt cx="6248400" cy="8293100"/>
          </a:xfrm>
        </p:grpSpPr>
        <p:pic>
          <p:nvPicPr>
            <p:cNvPr id="223" name="73807842_2880x2233.jpeg"/>
            <p:cNvPicPr/>
            <p:nvPr/>
          </p:nvPicPr>
          <p:blipFill>
            <a:blip r:embed="rId6">
              <a:extLst/>
            </a:blip>
            <a:srcRect l="32574" t="149" r="17269" b="3288"/>
            <a:stretch>
              <a:fillRect/>
            </a:stretch>
          </p:blipFill>
          <p:spPr>
            <a:xfrm>
              <a:off x="-1" y="0"/>
              <a:ext cx="6159501" cy="8204200"/>
            </a:xfrm>
            <a:prstGeom prst="rect">
              <a:avLst/>
            </a:prstGeom>
            <a:ln>
              <a:noFill/>
            </a:ln>
            <a:effectLst/>
          </p:spPr>
        </p:pic>
        <p:pic>
          <p:nvPicPr>
            <p:cNvPr id="222" name=""/>
            <p:cNvPicPr/>
            <p:nvPr/>
          </p:nvPicPr>
          <p:blipFill>
            <a:blip r:embed="rId7">
              <a:extLst/>
            </a:blip>
            <a:stretch>
              <a:fillRect/>
            </a:stretch>
          </p:blipFill>
          <p:spPr>
            <a:xfrm>
              <a:off x="-44451" y="-44450"/>
              <a:ext cx="6248401" cy="8293100"/>
            </a:xfrm>
            <a:prstGeom prst="rect">
              <a:avLst/>
            </a:prstGeom>
            <a:effectLst/>
          </p:spPr>
        </p:pic>
      </p:grpSp>
      <p:pic>
        <p:nvPicPr>
          <p:cNvPr id="225" name="pasted-image.tif"/>
          <p:cNvPicPr/>
          <p:nvPr/>
        </p:nvPicPr>
        <p:blipFill>
          <a:blip r:embed="rId8">
            <a:extLst/>
          </a:blip>
          <a:stretch>
            <a:fillRect/>
          </a:stretch>
        </p:blipFill>
        <p:spPr>
          <a:xfrm>
            <a:off x="7535513" y="783927"/>
            <a:ext cx="5164911" cy="2590602"/>
          </a:xfrm>
          <a:prstGeom prst="rect">
            <a:avLst/>
          </a:prstGeom>
          <a:ln w="88900">
            <a:miter lim="400000"/>
          </a:ln>
        </p:spPr>
      </p:pic>
      <p:pic>
        <p:nvPicPr>
          <p:cNvPr id="226" name="pasted-image.tif"/>
          <p:cNvPicPr/>
          <p:nvPr/>
        </p:nvPicPr>
        <p:blipFill>
          <a:blip r:embed="rId9">
            <a:extLst/>
          </a:blip>
          <a:stretch>
            <a:fillRect/>
          </a:stretch>
        </p:blipFill>
        <p:spPr>
          <a:xfrm>
            <a:off x="7663667" y="4912171"/>
            <a:ext cx="4908603" cy="3615879"/>
          </a:xfrm>
          <a:prstGeom prst="rect">
            <a:avLst/>
          </a:prstGeom>
          <a:ln w="88900">
            <a:miter lim="400000"/>
          </a:ln>
        </p:spPr>
      </p:pic>
      <p:pic>
        <p:nvPicPr>
          <p:cNvPr id="227" name="pasted-image.tif"/>
          <p:cNvPicPr/>
          <p:nvPr/>
        </p:nvPicPr>
        <p:blipFill>
          <a:blip r:embed="rId10">
            <a:extLst/>
          </a:blip>
          <a:stretch>
            <a:fillRect/>
          </a:stretch>
        </p:blipFill>
        <p:spPr>
          <a:xfrm>
            <a:off x="749300" y="764332"/>
            <a:ext cx="6248401" cy="8224936"/>
          </a:xfrm>
          <a:prstGeom prst="rect">
            <a:avLst/>
          </a:prstGeom>
          <a:ln w="88900">
            <a:miter lim="400000"/>
          </a:ln>
        </p:spPr>
      </p:pic>
    </p:spTree>
  </p:cSld>
  <p:clrMapOvr>
    <a:masterClrMapping/>
  </p:clrMapOvr>
  <p:transition spd="slow" advClick="1">
    <p:dissolve/>
  </p:transition>
</p:sld>
</file>

<file path=ppt/slides/slide6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Shape 229"/>
          <p:cNvSpPr/>
          <p:nvPr>
            <p:ph type="title"/>
          </p:nvPr>
        </p:nvSpPr>
        <p:spPr>
          <a:prstGeom prst="rect">
            <a:avLst/>
          </a:prstGeom>
        </p:spPr>
        <p:txBody>
          <a:bodyPr/>
          <a:lstStyle/>
          <a:p>
            <a:pPr lvl="0">
              <a:defRPr sz="1800">
                <a:solidFill>
                  <a:srgbClr val="000000"/>
                </a:solidFill>
              </a:defRPr>
            </a:pPr>
            <a:r>
              <a:rPr sz="7200">
                <a:solidFill>
                  <a:srgbClr val="FFFFFF"/>
                </a:solidFill>
              </a:rPr>
              <a:t>What causes a Trigger Point?</a:t>
            </a:r>
          </a:p>
        </p:txBody>
      </p:sp>
      <p:sp>
        <p:nvSpPr>
          <p:cNvPr id="230" name="Shape 230"/>
          <p:cNvSpPr/>
          <p:nvPr>
            <p:ph type="body" idx="1"/>
          </p:nvPr>
        </p:nvSpPr>
        <p:spPr>
          <a:prstGeom prst="rect">
            <a:avLst/>
          </a:prstGeom>
        </p:spPr>
        <p:txBody>
          <a:bodyPr/>
          <a:lstStyle>
            <a:lvl1pPr marL="525780" indent="-525780" defTabSz="420623">
              <a:spcBef>
                <a:spcPts val="3300"/>
              </a:spcBef>
              <a:buBlip>
                <a:blip r:embed="rId2"/>
              </a:buBlip>
              <a:defRPr sz="3312"/>
            </a:lvl1pPr>
          </a:lstStyle>
          <a:p>
            <a:pPr lvl="0">
              <a:defRPr sz="1800">
                <a:solidFill>
                  <a:srgbClr val="000000"/>
                </a:solidFill>
              </a:defRPr>
            </a:pPr>
            <a:r>
              <a:rPr sz="3312">
                <a:solidFill>
                  <a:srgbClr val="FFFFFF"/>
                </a:solidFill>
              </a:rPr>
              <a:t>“Imagine if you will; in the core of the trigger lies a muscle spindle which is in trouble for some reason. Visualize a spindle like a strand of yarn in a knitted sweater…a metabolic crisis takes place which increases the temperature locally in the trigger point, shortens a minute part of the muscle (sarcomere)-like a snag in a sweater-</a:t>
            </a:r>
          </a:p>
        </p:txBody>
      </p:sp>
    </p:spTree>
  </p:cSld>
  <p:clrMapOvr>
    <a:masterClrMapping/>
  </p:clrMapOvr>
  <p:transition spd="slow" advClick="1">
    <p:dissolve/>
  </p:transition>
</p:sld>
</file>

<file path=ppt/slides/slide6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Shape 232"/>
          <p:cNvSpPr/>
          <p:nvPr>
            <p:ph type="body" idx="1"/>
          </p:nvPr>
        </p:nvSpPr>
        <p:spPr>
          <a:prstGeom prst="rect">
            <a:avLst/>
          </a:prstGeom>
        </p:spPr>
        <p:txBody>
          <a:bodyPr/>
          <a:lstStyle>
            <a:lvl1pPr marL="554355" indent="-554355" defTabSz="443484">
              <a:spcBef>
                <a:spcPts val="3400"/>
              </a:spcBef>
              <a:buBlip>
                <a:blip r:embed="rId2"/>
              </a:buBlip>
              <a:defRPr sz="3492"/>
            </a:lvl1pPr>
          </a:lstStyle>
          <a:p>
            <a:pPr lvl="0">
              <a:defRPr sz="1800">
                <a:solidFill>
                  <a:srgbClr val="000000"/>
                </a:solidFill>
              </a:defRPr>
            </a:pPr>
            <a:r>
              <a:rPr sz="3492">
                <a:solidFill>
                  <a:srgbClr val="FFFFFF"/>
                </a:solidFill>
              </a:rPr>
              <a:t>and reduces the supply of oxygen and nutrients into the trigger point. During this disturbed episode an influx of calcium occurs and the muscle spindle does not have enough energy to pump the calcium outside the cell where it belongs. Thus a vicious cycle is maintained and the muscle spindle can’t seem to loosen up and the affected muscle can’t relax.” ‘Simons’</a:t>
            </a:r>
          </a:p>
        </p:txBody>
      </p:sp>
      <p:pic>
        <p:nvPicPr>
          <p:cNvPr id="233" name="pasted-image.png"/>
          <p:cNvPicPr/>
          <p:nvPr/>
        </p:nvPicPr>
        <p:blipFill>
          <a:blip r:embed="rId3">
            <a:extLst/>
          </a:blip>
          <a:stretch>
            <a:fillRect/>
          </a:stretch>
        </p:blipFill>
        <p:spPr>
          <a:xfrm>
            <a:off x="15862845" y="5806678"/>
            <a:ext cx="4267201" cy="4813301"/>
          </a:xfrm>
          <a:prstGeom prst="rect">
            <a:avLst/>
          </a:prstGeom>
          <a:ln w="88900">
            <a:miter lim="400000"/>
          </a:ln>
        </p:spPr>
      </p:pic>
      <p:pic>
        <p:nvPicPr>
          <p:cNvPr id="234" name="pasted-image.tif"/>
          <p:cNvPicPr/>
          <p:nvPr/>
        </p:nvPicPr>
        <p:blipFill>
          <a:blip r:embed="rId4">
            <a:extLst/>
          </a:blip>
          <a:stretch>
            <a:fillRect/>
          </a:stretch>
        </p:blipFill>
        <p:spPr>
          <a:xfrm>
            <a:off x="16078745" y="6345733"/>
            <a:ext cx="3225801" cy="4699001"/>
          </a:xfrm>
          <a:prstGeom prst="rect">
            <a:avLst/>
          </a:prstGeom>
          <a:ln w="88900">
            <a:miter lim="400000"/>
          </a:ln>
        </p:spPr>
      </p:pic>
      <p:pic>
        <p:nvPicPr>
          <p:cNvPr id="235" name="pasted-image.tif"/>
          <p:cNvPicPr/>
          <p:nvPr/>
        </p:nvPicPr>
        <p:blipFill>
          <a:blip r:embed="rId5">
            <a:extLst/>
          </a:blip>
          <a:stretch>
            <a:fillRect/>
          </a:stretch>
        </p:blipFill>
        <p:spPr>
          <a:xfrm>
            <a:off x="18733740" y="7861250"/>
            <a:ext cx="3048001" cy="2667001"/>
          </a:xfrm>
          <a:prstGeom prst="rect">
            <a:avLst/>
          </a:prstGeom>
          <a:ln w="88900">
            <a:miter lim="400000"/>
          </a:ln>
        </p:spPr>
      </p:pic>
      <p:pic>
        <p:nvPicPr>
          <p:cNvPr id="236" name="pasted-image.tif"/>
          <p:cNvPicPr/>
          <p:nvPr/>
        </p:nvPicPr>
        <p:blipFill>
          <a:blip r:embed="rId6">
            <a:extLst/>
          </a:blip>
          <a:stretch>
            <a:fillRect/>
          </a:stretch>
        </p:blipFill>
        <p:spPr>
          <a:xfrm>
            <a:off x="15950455" y="6743005"/>
            <a:ext cx="4445001" cy="4127501"/>
          </a:xfrm>
          <a:prstGeom prst="rect">
            <a:avLst/>
          </a:prstGeom>
          <a:ln w="88900">
            <a:miter lim="400000"/>
          </a:ln>
        </p:spPr>
      </p:pic>
    </p:spTree>
  </p:cSld>
  <p:clrMapOvr>
    <a:masterClrMapping/>
  </p:clrMapOvr>
  <p:transition spd="slow" advClick="1">
    <p:dissolve/>
  </p:transition>
</p:sld>
</file>

<file path=ppt/slides/slide6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8" name="Shape 238"/>
          <p:cNvSpPr/>
          <p:nvPr>
            <p:ph type="title"/>
          </p:nvPr>
        </p:nvSpPr>
        <p:spPr>
          <a:prstGeom prst="rect">
            <a:avLst/>
          </a:prstGeom>
        </p:spPr>
        <p:txBody>
          <a:bodyPr/>
          <a:lstStyle>
            <a:lvl1pPr defTabSz="329184">
              <a:defRPr sz="2592"/>
            </a:lvl1pPr>
          </a:lstStyle>
          <a:p>
            <a:pPr lvl="0">
              <a:defRPr sz="1800">
                <a:solidFill>
                  <a:srgbClr val="000000"/>
                </a:solidFill>
              </a:defRPr>
            </a:pPr>
            <a:r>
              <a:rPr sz="2592">
                <a:solidFill>
                  <a:srgbClr val="FFFFFF"/>
                </a:solidFill>
              </a:rPr>
              <a:t>According to Simons, there is a deficiency of oxygen at the core of the trigger point compared to the surrounding tissues. The following factors can contribute to the maintaining of and amplification of the trigger point activity. </a:t>
            </a:r>
          </a:p>
        </p:txBody>
      </p:sp>
      <p:sp>
        <p:nvSpPr>
          <p:cNvPr id="239" name="Shape 239"/>
          <p:cNvSpPr/>
          <p:nvPr>
            <p:ph type="body" idx="1"/>
          </p:nvPr>
        </p:nvSpPr>
        <p:spPr>
          <a:prstGeom prst="rect">
            <a:avLst/>
          </a:prstGeom>
        </p:spPr>
        <p:txBody>
          <a:bodyPr/>
          <a:lstStyle/>
          <a:p>
            <a:pPr lvl="0" marL="405764" indent="-405764" defTabSz="324611">
              <a:spcBef>
                <a:spcPts val="2500"/>
              </a:spcBef>
              <a:buBlip>
                <a:blip r:embed="rId2"/>
              </a:buBlip>
              <a:defRPr sz="1800">
                <a:solidFill>
                  <a:srgbClr val="000000"/>
                </a:solidFill>
              </a:defRPr>
            </a:pPr>
            <a:r>
              <a:rPr sz="2556">
                <a:solidFill>
                  <a:srgbClr val="FFFFFF"/>
                </a:solidFill>
              </a:rPr>
              <a:t>Nutritional deficiency, especially vitamin C, B-complex and iron.</a:t>
            </a:r>
            <a:endParaRPr sz="2556">
              <a:solidFill>
                <a:srgbClr val="FFFFFF"/>
              </a:solidFill>
            </a:endParaRPr>
          </a:p>
          <a:p>
            <a:pPr lvl="0" marL="405764" indent="-405764" defTabSz="324611">
              <a:spcBef>
                <a:spcPts val="2500"/>
              </a:spcBef>
              <a:buBlip>
                <a:blip r:embed="rId2"/>
              </a:buBlip>
              <a:defRPr sz="1800">
                <a:solidFill>
                  <a:srgbClr val="000000"/>
                </a:solidFill>
              </a:defRPr>
            </a:pPr>
            <a:r>
              <a:rPr sz="2556">
                <a:solidFill>
                  <a:srgbClr val="FFFFFF"/>
                </a:solidFill>
              </a:rPr>
              <a:t>Hormonal imbalances such as, low thyroid, menopausal or premenstrual situations.</a:t>
            </a:r>
            <a:endParaRPr sz="2556">
              <a:solidFill>
                <a:srgbClr val="FFFFFF"/>
              </a:solidFill>
            </a:endParaRPr>
          </a:p>
          <a:p>
            <a:pPr lvl="0" marL="405764" indent="-405764" defTabSz="324611">
              <a:spcBef>
                <a:spcPts val="2500"/>
              </a:spcBef>
              <a:buBlip>
                <a:blip r:embed="rId2"/>
              </a:buBlip>
              <a:defRPr sz="1800">
                <a:solidFill>
                  <a:srgbClr val="000000"/>
                </a:solidFill>
              </a:defRPr>
            </a:pPr>
            <a:r>
              <a:rPr sz="2556">
                <a:solidFill>
                  <a:srgbClr val="FFFFFF"/>
                </a:solidFill>
              </a:rPr>
              <a:t>Bacterial, viral or yeast infections.</a:t>
            </a:r>
            <a:endParaRPr sz="2556">
              <a:solidFill>
                <a:srgbClr val="FFFFFF"/>
              </a:solidFill>
            </a:endParaRPr>
          </a:p>
          <a:p>
            <a:pPr lvl="0" marL="405764" indent="-405764" defTabSz="324611">
              <a:spcBef>
                <a:spcPts val="2500"/>
              </a:spcBef>
              <a:buBlip>
                <a:blip r:embed="rId2"/>
              </a:buBlip>
              <a:defRPr sz="1800">
                <a:solidFill>
                  <a:srgbClr val="000000"/>
                </a:solidFill>
              </a:defRPr>
            </a:pPr>
            <a:r>
              <a:rPr sz="2556">
                <a:solidFill>
                  <a:srgbClr val="FFFFFF"/>
                </a:solidFill>
              </a:rPr>
              <a:t>Allergies, particularly to wheat and dairy.</a:t>
            </a:r>
            <a:endParaRPr sz="2556">
              <a:solidFill>
                <a:srgbClr val="FFFFFF"/>
              </a:solidFill>
            </a:endParaRPr>
          </a:p>
          <a:p>
            <a:pPr lvl="0" marL="405764" indent="-405764" defTabSz="324611">
              <a:spcBef>
                <a:spcPts val="2500"/>
              </a:spcBef>
              <a:buBlip>
                <a:blip r:embed="rId2"/>
              </a:buBlip>
              <a:defRPr sz="1800">
                <a:solidFill>
                  <a:srgbClr val="000000"/>
                </a:solidFill>
              </a:defRPr>
            </a:pPr>
            <a:r>
              <a:rPr sz="2556">
                <a:solidFill>
                  <a:srgbClr val="FFFFFF"/>
                </a:solidFill>
              </a:rPr>
              <a:t>Low oxygenation of tissues. Especially those aggravated by tension, stress, inactivity, poor respiration.</a:t>
            </a:r>
          </a:p>
        </p:txBody>
      </p:sp>
    </p:spTree>
  </p:cSld>
  <p:clrMapOvr>
    <a:masterClrMapping/>
  </p:clrMapOvr>
  <p:transition spd="slow" advClick="1">
    <p:dissolve/>
  </p:transition>
</p:sld>
</file>

<file path=ppt/slides/slide6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1" name="pasted-image.tif"/>
          <p:cNvPicPr/>
          <p:nvPr/>
        </p:nvPicPr>
        <p:blipFill>
          <a:blip r:embed="rId2">
            <a:extLst/>
          </a:blip>
          <a:stretch>
            <a:fillRect/>
          </a:stretch>
        </p:blipFill>
        <p:spPr>
          <a:xfrm>
            <a:off x="132608" y="84335"/>
            <a:ext cx="6517612" cy="6052068"/>
          </a:xfrm>
          <a:prstGeom prst="rect">
            <a:avLst/>
          </a:prstGeom>
          <a:ln w="88900">
            <a:miter lim="400000"/>
          </a:ln>
        </p:spPr>
      </p:pic>
      <p:pic>
        <p:nvPicPr>
          <p:cNvPr id="242" name="pasted-image.tif"/>
          <p:cNvPicPr/>
          <p:nvPr/>
        </p:nvPicPr>
        <p:blipFill>
          <a:blip r:embed="rId3">
            <a:extLst/>
          </a:blip>
          <a:stretch>
            <a:fillRect/>
          </a:stretch>
        </p:blipFill>
        <p:spPr>
          <a:xfrm>
            <a:off x="17752773" y="5434408"/>
            <a:ext cx="3513466" cy="3963057"/>
          </a:xfrm>
          <a:prstGeom prst="rect">
            <a:avLst/>
          </a:prstGeom>
          <a:ln w="88900">
            <a:miter lim="400000"/>
          </a:ln>
        </p:spPr>
      </p:pic>
      <p:pic>
        <p:nvPicPr>
          <p:cNvPr id="243" name="pasted-image.tif"/>
          <p:cNvPicPr/>
          <p:nvPr/>
        </p:nvPicPr>
        <p:blipFill>
          <a:blip r:embed="rId4">
            <a:extLst/>
          </a:blip>
          <a:stretch>
            <a:fillRect/>
          </a:stretch>
        </p:blipFill>
        <p:spPr>
          <a:xfrm>
            <a:off x="15729396" y="5115430"/>
            <a:ext cx="4884036" cy="4273532"/>
          </a:xfrm>
          <a:prstGeom prst="rect">
            <a:avLst/>
          </a:prstGeom>
          <a:ln w="88900">
            <a:miter lim="400000"/>
          </a:ln>
        </p:spPr>
      </p:pic>
      <p:pic>
        <p:nvPicPr>
          <p:cNvPr id="244" name="pasted-image.png"/>
          <p:cNvPicPr/>
          <p:nvPr/>
        </p:nvPicPr>
        <p:blipFill>
          <a:blip r:embed="rId5">
            <a:extLst/>
          </a:blip>
          <a:stretch>
            <a:fillRect/>
          </a:stretch>
        </p:blipFill>
        <p:spPr>
          <a:xfrm>
            <a:off x="6756047" y="2878307"/>
            <a:ext cx="6043023" cy="6816386"/>
          </a:xfrm>
          <a:prstGeom prst="rect">
            <a:avLst/>
          </a:prstGeom>
          <a:ln w="88900">
            <a:miter lim="400000"/>
          </a:ln>
        </p:spPr>
      </p:pic>
    </p:spTree>
  </p:cSld>
  <p:clrMapOvr>
    <a:masterClrMapping/>
  </p:clrMapOvr>
  <p:transition spd="slow" advClick="1">
    <p:dissolve/>
  </p:transition>
</p:sld>
</file>

<file path=ppt/slides/slide6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6" name="pasted-image.tif"/>
          <p:cNvPicPr/>
          <p:nvPr/>
        </p:nvPicPr>
        <p:blipFill>
          <a:blip r:embed="rId2">
            <a:extLst/>
          </a:blip>
          <a:srcRect l="0" t="23214" r="0" b="23214"/>
          <a:stretch>
            <a:fillRect/>
          </a:stretch>
        </p:blipFill>
        <p:spPr>
          <a:xfrm>
            <a:off x="-7422291" y="-3443189"/>
            <a:ext cx="3389182" cy="2541886"/>
          </a:xfrm>
          <a:prstGeom prst="rect">
            <a:avLst/>
          </a:prstGeom>
          <a:ln w="88900">
            <a:miter lim="400000"/>
          </a:ln>
        </p:spPr>
      </p:pic>
      <p:pic>
        <p:nvPicPr>
          <p:cNvPr id="247" name="pasted-image.tif"/>
          <p:cNvPicPr/>
          <p:nvPr/>
        </p:nvPicPr>
        <p:blipFill>
          <a:blip r:embed="rId3">
            <a:extLst/>
          </a:blip>
          <a:stretch>
            <a:fillRect/>
          </a:stretch>
        </p:blipFill>
        <p:spPr>
          <a:xfrm>
            <a:off x="168239" y="5311508"/>
            <a:ext cx="5861254" cy="3936025"/>
          </a:xfrm>
          <a:prstGeom prst="rect">
            <a:avLst/>
          </a:prstGeom>
          <a:ln w="88900">
            <a:miter lim="400000"/>
          </a:ln>
        </p:spPr>
      </p:pic>
      <p:pic>
        <p:nvPicPr>
          <p:cNvPr id="248" name="pasted-image.tif"/>
          <p:cNvPicPr/>
          <p:nvPr/>
        </p:nvPicPr>
        <p:blipFill>
          <a:blip r:embed="rId4">
            <a:extLst/>
          </a:blip>
          <a:stretch>
            <a:fillRect/>
          </a:stretch>
        </p:blipFill>
        <p:spPr>
          <a:xfrm>
            <a:off x="7898398" y="46982"/>
            <a:ext cx="5042366" cy="3776907"/>
          </a:xfrm>
          <a:prstGeom prst="rect">
            <a:avLst/>
          </a:prstGeom>
          <a:ln w="88900">
            <a:miter lim="400000"/>
          </a:ln>
        </p:spPr>
      </p:pic>
      <p:pic>
        <p:nvPicPr>
          <p:cNvPr id="249" name="pasted-image.tif"/>
          <p:cNvPicPr/>
          <p:nvPr/>
        </p:nvPicPr>
        <p:blipFill>
          <a:blip r:embed="rId5">
            <a:extLst/>
          </a:blip>
          <a:stretch>
            <a:fillRect/>
          </a:stretch>
        </p:blipFill>
        <p:spPr>
          <a:xfrm>
            <a:off x="8683760" y="5895681"/>
            <a:ext cx="4202474" cy="3776907"/>
          </a:xfrm>
          <a:prstGeom prst="rect">
            <a:avLst/>
          </a:prstGeom>
          <a:ln w="88900">
            <a:miter lim="400000"/>
          </a:ln>
        </p:spPr>
      </p:pic>
      <p:pic>
        <p:nvPicPr>
          <p:cNvPr id="250" name="pasted-image.tif"/>
          <p:cNvPicPr/>
          <p:nvPr/>
        </p:nvPicPr>
        <p:blipFill>
          <a:blip r:embed="rId6">
            <a:extLst/>
          </a:blip>
          <a:stretch>
            <a:fillRect/>
          </a:stretch>
        </p:blipFill>
        <p:spPr>
          <a:xfrm>
            <a:off x="93801" y="353218"/>
            <a:ext cx="7136862" cy="3376286"/>
          </a:xfrm>
          <a:prstGeom prst="rect">
            <a:avLst/>
          </a:prstGeom>
          <a:ln w="88900">
            <a:miter lim="400000"/>
          </a:ln>
        </p:spPr>
      </p:pic>
    </p:spTree>
  </p:cSld>
  <p:clrMapOvr>
    <a:masterClrMapping/>
  </p:clrMapOvr>
  <p:transition spd="slow" advClick="1">
    <p:dissolve/>
  </p:transition>
</p:sld>
</file>

<file path=ppt/slides/slide6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Shape 252"/>
          <p:cNvSpPr/>
          <p:nvPr>
            <p:ph type="title"/>
          </p:nvPr>
        </p:nvSpPr>
        <p:spPr>
          <a:xfrm>
            <a:off x="1270000" y="-7243"/>
            <a:ext cx="10464800" cy="1565772"/>
          </a:xfrm>
          <a:prstGeom prst="rect">
            <a:avLst/>
          </a:prstGeom>
        </p:spPr>
        <p:txBody>
          <a:bodyPr/>
          <a:lstStyle>
            <a:lvl1pPr defTabSz="301752">
              <a:defRPr sz="4752"/>
            </a:lvl1pPr>
          </a:lstStyle>
          <a:p>
            <a:pPr lvl="0">
              <a:defRPr sz="1800">
                <a:solidFill>
                  <a:srgbClr val="000000"/>
                </a:solidFill>
              </a:defRPr>
            </a:pPr>
            <a:r>
              <a:rPr sz="4752">
                <a:solidFill>
                  <a:srgbClr val="FFFFFF"/>
                </a:solidFill>
              </a:rPr>
              <a:t>Physiology of a Trigger Point</a:t>
            </a:r>
          </a:p>
        </p:txBody>
      </p:sp>
      <p:sp>
        <p:nvSpPr>
          <p:cNvPr id="253" name="Shape 253"/>
          <p:cNvSpPr/>
          <p:nvPr>
            <p:ph type="body" idx="1"/>
          </p:nvPr>
        </p:nvSpPr>
        <p:spPr>
          <a:xfrm>
            <a:off x="1270000" y="1524892"/>
            <a:ext cx="10464800" cy="6984108"/>
          </a:xfrm>
          <a:prstGeom prst="rect">
            <a:avLst/>
          </a:prstGeom>
        </p:spPr>
        <p:txBody>
          <a:bodyPr/>
          <a:lstStyle/>
          <a:p>
            <a:pPr lvl="0" marL="491490" indent="-491490" algn="ctr" defTabSz="393192">
              <a:spcBef>
                <a:spcPts val="3000"/>
              </a:spcBef>
              <a:buBlip>
                <a:blip r:embed="rId2"/>
              </a:buBlip>
              <a:defRPr sz="1800">
                <a:solidFill>
                  <a:srgbClr val="000000"/>
                </a:solidFill>
              </a:defRPr>
            </a:pPr>
            <a:r>
              <a:rPr sz="3096">
                <a:solidFill>
                  <a:srgbClr val="FFFFFF"/>
                </a:solidFill>
              </a:rPr>
              <a:t>According to Travell and Simons</a:t>
            </a:r>
            <a:endParaRPr sz="3096">
              <a:solidFill>
                <a:srgbClr val="FFFFFF"/>
              </a:solidFill>
            </a:endParaRPr>
          </a:p>
          <a:p>
            <a:pPr lvl="0" marL="491490" indent="-491490" defTabSz="393192">
              <a:spcBef>
                <a:spcPts val="3000"/>
              </a:spcBef>
              <a:buBlip>
                <a:blip r:embed="rId2"/>
              </a:buBlip>
              <a:defRPr sz="1800">
                <a:solidFill>
                  <a:srgbClr val="000000"/>
                </a:solidFill>
              </a:defRPr>
            </a:pPr>
            <a:r>
              <a:rPr sz="3096">
                <a:solidFill>
                  <a:srgbClr val="FFFFFF"/>
                </a:solidFill>
              </a:rPr>
              <a:t>Dysfunctional endplate activity occurs, commonly associated with a strain, causing acetylcholine (ACh) to be excessively released at the synapse, along with stored calcium.</a:t>
            </a:r>
            <a:endParaRPr sz="3096">
              <a:solidFill>
                <a:srgbClr val="FFFFFF"/>
              </a:solidFill>
            </a:endParaRPr>
          </a:p>
          <a:p>
            <a:pPr lvl="0" marL="491490" indent="-491490" defTabSz="393192">
              <a:spcBef>
                <a:spcPts val="3000"/>
              </a:spcBef>
              <a:buBlip>
                <a:blip r:embed="rId2"/>
              </a:buBlip>
              <a:defRPr sz="1800">
                <a:solidFill>
                  <a:srgbClr val="000000"/>
                </a:solidFill>
              </a:defRPr>
            </a:pPr>
            <a:r>
              <a:rPr sz="3096">
                <a:solidFill>
                  <a:srgbClr val="FFFFFF"/>
                </a:solidFill>
              </a:rPr>
              <a:t>The presence of high calcium levels apparently keeps the calcium-charged gates open, and the ACh continues to be released.</a:t>
            </a:r>
          </a:p>
        </p:txBody>
      </p:sp>
    </p:spTree>
  </p:cSld>
  <p:clrMapOvr>
    <a:masterClrMapping/>
  </p:clrMapOvr>
  <p:transition spd="slow" advClick="1">
    <p:dissolve/>
  </p:transition>
</p:sld>
</file>

<file path=ppt/slides/slide6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5" name="Shape 255"/>
          <p:cNvSpPr/>
          <p:nvPr>
            <p:ph type="body" idx="1"/>
          </p:nvPr>
        </p:nvSpPr>
        <p:spPr>
          <a:prstGeom prst="rect">
            <a:avLst/>
          </a:prstGeom>
        </p:spPr>
        <p:txBody>
          <a:bodyPr/>
          <a:lstStyle/>
          <a:p>
            <a:pPr lvl="0" marL="537209" indent="-537209" defTabSz="429768">
              <a:spcBef>
                <a:spcPts val="3300"/>
              </a:spcBef>
              <a:buBlip>
                <a:blip r:embed="rId2"/>
              </a:buBlip>
              <a:defRPr sz="1800">
                <a:solidFill>
                  <a:srgbClr val="000000"/>
                </a:solidFill>
              </a:defRPr>
            </a:pPr>
            <a:r>
              <a:rPr sz="3384">
                <a:solidFill>
                  <a:srgbClr val="FFFFFF"/>
                </a:solidFill>
              </a:rPr>
              <a:t>The resulting ischemia in the area creates an oxygen/nutrient deficit, which in turn leads to a local energy crisis.</a:t>
            </a:r>
            <a:endParaRPr sz="3384">
              <a:solidFill>
                <a:srgbClr val="FFFFFF"/>
              </a:solidFill>
            </a:endParaRPr>
          </a:p>
          <a:p>
            <a:pPr lvl="0" marL="537209" indent="-537209" defTabSz="429768">
              <a:spcBef>
                <a:spcPts val="3300"/>
              </a:spcBef>
              <a:buBlip>
                <a:blip r:embed="rId2"/>
              </a:buBlip>
              <a:defRPr sz="1800">
                <a:solidFill>
                  <a:srgbClr val="000000"/>
                </a:solidFill>
              </a:defRPr>
            </a:pPr>
            <a:r>
              <a:rPr sz="3384">
                <a:solidFill>
                  <a:srgbClr val="FFFFFF"/>
                </a:solidFill>
              </a:rPr>
              <a:t>Without available ATP (Adenosine triphosphate) the local tissue is unable to remove the calcium ions which are ‘keeping the gates open’ for ACh to keep escaping.</a:t>
            </a:r>
            <a:endParaRPr sz="3384">
              <a:solidFill>
                <a:srgbClr val="FFFFFF"/>
              </a:solidFill>
            </a:endParaRPr>
          </a:p>
        </p:txBody>
      </p:sp>
      <p:pic>
        <p:nvPicPr>
          <p:cNvPr id="256" name="pasted-image.tif"/>
          <p:cNvPicPr/>
          <p:nvPr/>
        </p:nvPicPr>
        <p:blipFill>
          <a:blip r:embed="rId3">
            <a:extLst/>
          </a:blip>
          <a:stretch>
            <a:fillRect/>
          </a:stretch>
        </p:blipFill>
        <p:spPr>
          <a:xfrm>
            <a:off x="8063873" y="6971314"/>
            <a:ext cx="4800335" cy="2629886"/>
          </a:xfrm>
          <a:prstGeom prst="rect">
            <a:avLst/>
          </a:prstGeom>
          <a:ln w="88900">
            <a:miter lim="400000"/>
          </a:ln>
        </p:spPr>
      </p:pic>
    </p:spTree>
  </p:cSld>
  <p:clrMapOvr>
    <a:masterClrMapping/>
  </p:clrMapOvr>
  <p:transition spd="slow" advClick="1">
    <p:dissolve/>
  </p:transition>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ph type="title"/>
          </p:nvPr>
        </p:nvSpPr>
        <p:spPr>
          <a:prstGeom prst="rect">
            <a:avLst/>
          </a:prstGeom>
        </p:spPr>
        <p:txBody>
          <a:bodyPr/>
          <a:lstStyle>
            <a:lvl1pPr>
              <a:defRPr sz="5800"/>
            </a:lvl1pPr>
          </a:lstStyle>
          <a:p>
            <a:pPr lvl="0">
              <a:defRPr sz="1800">
                <a:solidFill>
                  <a:srgbClr val="000000"/>
                </a:solidFill>
              </a:defRPr>
            </a:pPr>
            <a:r>
              <a:rPr sz="5800">
                <a:solidFill>
                  <a:srgbClr val="FFFFFF"/>
                </a:solidFill>
              </a:rPr>
              <a:t>What is Palpation?</a:t>
            </a:r>
          </a:p>
        </p:txBody>
      </p:sp>
      <p:sp>
        <p:nvSpPr>
          <p:cNvPr id="58" name="Shape 58"/>
          <p:cNvSpPr/>
          <p:nvPr>
            <p:ph type="body" idx="1"/>
          </p:nvPr>
        </p:nvSpPr>
        <p:spPr>
          <a:prstGeom prst="rect">
            <a:avLst/>
          </a:prstGeom>
        </p:spPr>
        <p:txBody>
          <a:bodyPr/>
          <a:lstStyle/>
          <a:p>
            <a:pPr lvl="0" marL="565784" indent="-565784" defTabSz="452627">
              <a:spcBef>
                <a:spcPts val="3500"/>
              </a:spcBef>
              <a:buBlip>
                <a:blip r:embed="rId2"/>
              </a:buBlip>
              <a:defRPr sz="1800">
                <a:solidFill>
                  <a:srgbClr val="000000"/>
                </a:solidFill>
              </a:defRPr>
            </a:pPr>
            <a:r>
              <a:rPr sz="3564">
                <a:solidFill>
                  <a:srgbClr val="FFFFFF"/>
                </a:solidFill>
              </a:rPr>
              <a:t>Examination by application of the hands or fingers to the external surface of the body to detect evidence of disease or abnormalities in the internal organs.(Taber’s)</a:t>
            </a:r>
            <a:endParaRPr sz="3564">
              <a:solidFill>
                <a:srgbClr val="FFFFFF"/>
              </a:solidFill>
            </a:endParaRPr>
          </a:p>
          <a:p>
            <a:pPr lvl="0" marL="565784" indent="-565784" defTabSz="452627">
              <a:spcBef>
                <a:spcPts val="3500"/>
              </a:spcBef>
              <a:buBlip>
                <a:blip r:embed="rId2"/>
              </a:buBlip>
              <a:defRPr sz="1800">
                <a:solidFill>
                  <a:srgbClr val="000000"/>
                </a:solidFill>
              </a:defRPr>
            </a:pPr>
            <a:r>
              <a:rPr sz="3564">
                <a:solidFill>
                  <a:srgbClr val="FFFFFF"/>
                </a:solidFill>
              </a:rPr>
              <a:t>Digital exploration (March’s Thesaurus)</a:t>
            </a:r>
          </a:p>
        </p:txBody>
      </p:sp>
    </p:spTree>
  </p:cSld>
  <p:clrMapOvr>
    <a:masterClrMapping/>
  </p:clrMapOvr>
  <p:transition spd="slow" advClick="1">
    <p:dissolve/>
  </p:transition>
</p:sld>
</file>

<file path=ppt/slides/slide7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8" name="Shape 258"/>
          <p:cNvSpPr/>
          <p:nvPr>
            <p:ph type="body" idx="1"/>
          </p:nvPr>
        </p:nvSpPr>
        <p:spPr>
          <a:prstGeom prst="rect">
            <a:avLst/>
          </a:prstGeom>
        </p:spPr>
        <p:txBody>
          <a:bodyPr/>
          <a:lstStyle/>
          <a:p>
            <a:pPr lvl="0" marL="548640" indent="-548640" defTabSz="438911">
              <a:spcBef>
                <a:spcPts val="3400"/>
              </a:spcBef>
              <a:buBlip>
                <a:blip r:embed="rId2"/>
              </a:buBlip>
              <a:defRPr sz="1800">
                <a:solidFill>
                  <a:srgbClr val="000000"/>
                </a:solidFill>
              </a:defRPr>
            </a:pPr>
            <a:r>
              <a:rPr sz="3455">
                <a:solidFill>
                  <a:srgbClr val="FFFFFF"/>
                </a:solidFill>
              </a:rPr>
              <a:t>Removing the superfluous calcium requires more energy than sustaining a contracture, so the contracture remains.</a:t>
            </a:r>
            <a:endParaRPr sz="3455">
              <a:solidFill>
                <a:srgbClr val="FFFFFF"/>
              </a:solidFill>
            </a:endParaRPr>
          </a:p>
          <a:p>
            <a:pPr lvl="0" marL="548640" indent="-548640" defTabSz="438911">
              <a:spcBef>
                <a:spcPts val="3400"/>
              </a:spcBef>
              <a:buBlip>
                <a:blip r:embed="rId2"/>
              </a:buBlip>
              <a:defRPr sz="1800">
                <a:solidFill>
                  <a:srgbClr val="000000"/>
                </a:solidFill>
              </a:defRPr>
            </a:pPr>
            <a:r>
              <a:rPr sz="3455">
                <a:solidFill>
                  <a:srgbClr val="FFFFFF"/>
                </a:solidFill>
              </a:rPr>
              <a:t>The resulting muscle-fiber contracture (involuntary, without motor potentials) needs to be distinguished from a contraction (voluntary with motor potentials) and spasm (involuntary with motor potentials).</a:t>
            </a:r>
          </a:p>
        </p:txBody>
      </p:sp>
    </p:spTree>
  </p:cSld>
  <p:clrMapOvr>
    <a:masterClrMapping/>
  </p:clrMapOvr>
  <p:transition spd="slow" advClick="1">
    <p:dissolve/>
  </p:transition>
</p:sld>
</file>

<file path=ppt/slides/slide7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0" name="Shape 260"/>
          <p:cNvSpPr/>
          <p:nvPr>
            <p:ph type="body" idx="1"/>
          </p:nvPr>
        </p:nvSpPr>
        <p:spPr>
          <a:prstGeom prst="rect">
            <a:avLst/>
          </a:prstGeom>
        </p:spPr>
        <p:txBody>
          <a:bodyPr/>
          <a:lstStyle/>
          <a:p>
            <a:pPr lvl="0">
              <a:buBlip>
                <a:blip r:embed="rId2"/>
              </a:buBlip>
              <a:defRPr sz="1800">
                <a:solidFill>
                  <a:srgbClr val="000000"/>
                </a:solidFill>
              </a:defRPr>
            </a:pPr>
            <a:r>
              <a:rPr sz="3600">
                <a:solidFill>
                  <a:srgbClr val="FFFFFF"/>
                </a:solidFill>
              </a:rPr>
              <a:t>The contracture is sustained by the chemistry at the innervation site, not by action potentials from the cord.</a:t>
            </a:r>
            <a:endParaRPr sz="3600">
              <a:solidFill>
                <a:srgbClr val="FFFFFF"/>
              </a:solidFill>
            </a:endParaRPr>
          </a:p>
          <a:p>
            <a:pPr lvl="0">
              <a:buBlip>
                <a:blip r:embed="rId2"/>
              </a:buBlip>
              <a:defRPr sz="1800">
                <a:solidFill>
                  <a:srgbClr val="000000"/>
                </a:solidFill>
              </a:defRPr>
            </a:pPr>
            <a:r>
              <a:rPr sz="3600">
                <a:solidFill>
                  <a:srgbClr val="FFFFFF"/>
                </a:solidFill>
              </a:rPr>
              <a:t>As the endplate keeps producing ACh flow, the actin/myosin filaments attenuate to a fully shortened position (a weakened state) in the immediate area around the motor endplate (at the center of the fiber).</a:t>
            </a:r>
          </a:p>
        </p:txBody>
      </p:sp>
    </p:spTree>
  </p:cSld>
  <p:clrMapOvr>
    <a:masterClrMapping/>
  </p:clrMapOvr>
  <p:transition spd="slow" advClick="1">
    <p:dissolve/>
  </p:transition>
</p:sld>
</file>

<file path=ppt/slides/slide7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2" name="Shape 262"/>
          <p:cNvSpPr/>
          <p:nvPr>
            <p:ph type="body" idx="1"/>
          </p:nvPr>
        </p:nvSpPr>
        <p:spPr>
          <a:prstGeom prst="rect">
            <a:avLst/>
          </a:prstGeom>
        </p:spPr>
        <p:txBody>
          <a:bodyPr/>
          <a:lstStyle/>
          <a:p>
            <a:pPr lvl="0" marL="537209" indent="-537209" defTabSz="429768">
              <a:spcBef>
                <a:spcPts val="3300"/>
              </a:spcBef>
              <a:buBlip>
                <a:blip r:embed="rId2"/>
              </a:buBlip>
              <a:defRPr sz="1800">
                <a:solidFill>
                  <a:srgbClr val="000000"/>
                </a:solidFill>
              </a:defRPr>
            </a:pPr>
            <a:r>
              <a:rPr sz="3384">
                <a:solidFill>
                  <a:srgbClr val="FFFFFF"/>
                </a:solidFill>
              </a:rPr>
              <a:t>As the sarcomeres shorten, they begin to bunch and a contracture knot forms.</a:t>
            </a:r>
            <a:endParaRPr sz="3384">
              <a:solidFill>
                <a:srgbClr val="FFFFFF"/>
              </a:solidFill>
            </a:endParaRPr>
          </a:p>
          <a:p>
            <a:pPr lvl="0" marL="537209" indent="-537209" defTabSz="429768">
              <a:spcBef>
                <a:spcPts val="3300"/>
              </a:spcBef>
              <a:buBlip>
                <a:blip r:embed="rId2"/>
              </a:buBlip>
              <a:defRPr sz="1800">
                <a:solidFill>
                  <a:srgbClr val="000000"/>
                </a:solidFill>
              </a:defRPr>
            </a:pPr>
            <a:r>
              <a:rPr sz="3384">
                <a:solidFill>
                  <a:srgbClr val="FFFFFF"/>
                </a:solidFill>
              </a:rPr>
              <a:t>This knot is the ‘nodule’, which is the palpable characteristic of a trigger point.</a:t>
            </a:r>
            <a:endParaRPr sz="3384">
              <a:solidFill>
                <a:srgbClr val="FFFFFF"/>
              </a:solidFill>
            </a:endParaRPr>
          </a:p>
          <a:p>
            <a:pPr lvl="0" marL="537209" indent="-537209" defTabSz="429768">
              <a:spcBef>
                <a:spcPts val="3300"/>
              </a:spcBef>
              <a:buBlip>
                <a:blip r:embed="rId2"/>
              </a:buBlip>
              <a:defRPr sz="1800">
                <a:solidFill>
                  <a:srgbClr val="000000"/>
                </a:solidFill>
              </a:defRPr>
            </a:pPr>
            <a:r>
              <a:rPr sz="3384">
                <a:solidFill>
                  <a:srgbClr val="FFFFFF"/>
                </a:solidFill>
              </a:rPr>
              <a:t>As this process occurs the remainder of the sarcomeres (those not bunching) of that fiber are stretched, creating the taut band, which is usually palpable.</a:t>
            </a:r>
          </a:p>
        </p:txBody>
      </p:sp>
    </p:spTree>
  </p:cSld>
  <p:clrMapOvr>
    <a:masterClrMapping/>
  </p:clrMapOvr>
  <p:transition spd="slow" advClick="1">
    <p:dissolve/>
  </p:transition>
</p:sld>
</file>

<file path=ppt/slides/slide7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Shape 264"/>
          <p:cNvSpPr/>
          <p:nvPr>
            <p:ph type="body" idx="1"/>
          </p:nvPr>
        </p:nvSpPr>
        <p:spPr>
          <a:prstGeom prst="rect">
            <a:avLst/>
          </a:prstGeom>
        </p:spPr>
        <p:txBody>
          <a:bodyPr/>
          <a:lstStyle/>
          <a:p>
            <a:pPr lvl="0">
              <a:buBlip>
                <a:blip r:embed="rId2"/>
              </a:buBlip>
              <a:defRPr sz="1800">
                <a:solidFill>
                  <a:srgbClr val="000000"/>
                </a:solidFill>
              </a:defRPr>
            </a:pPr>
            <a:r>
              <a:rPr sz="3600">
                <a:solidFill>
                  <a:srgbClr val="FFFFFF"/>
                </a:solidFill>
              </a:rPr>
              <a:t>And this model currently represents the most widely held understanding as to the etiology  of trigger points.</a:t>
            </a:r>
            <a:endParaRPr sz="3600">
              <a:solidFill>
                <a:srgbClr val="FFFFFF"/>
              </a:solidFill>
            </a:endParaRPr>
          </a:p>
          <a:p>
            <a:pPr lvl="0">
              <a:buBlip>
                <a:blip r:embed="rId2"/>
              </a:buBlip>
              <a:defRPr sz="1800">
                <a:solidFill>
                  <a:srgbClr val="000000"/>
                </a:solidFill>
              </a:defRPr>
            </a:pPr>
            <a:r>
              <a:rPr sz="3600">
                <a:solidFill>
                  <a:srgbClr val="FFFFFF"/>
                </a:solidFill>
              </a:rPr>
              <a:t>Recent techniques of microanalysis of the tissues surrounding trigger points have validated the Travell and Simons model (2005).</a:t>
            </a:r>
          </a:p>
        </p:txBody>
      </p:sp>
    </p:spTree>
  </p:cSld>
  <p:clrMapOvr>
    <a:masterClrMapping/>
  </p:clrMapOvr>
  <p:transition spd="slow" advClick="1">
    <p:dissolve/>
  </p:transition>
</p:sld>
</file>

<file path=ppt/slides/slide7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6" name="Shape 266"/>
          <p:cNvSpPr/>
          <p:nvPr>
            <p:ph type="title"/>
          </p:nvPr>
        </p:nvSpPr>
        <p:spPr>
          <a:prstGeom prst="rect">
            <a:avLst/>
          </a:prstGeom>
        </p:spPr>
        <p:txBody>
          <a:bodyPr/>
          <a:lstStyle/>
          <a:p>
            <a:pPr lvl="0">
              <a:defRPr sz="1800">
                <a:solidFill>
                  <a:srgbClr val="000000"/>
                </a:solidFill>
              </a:defRPr>
            </a:pPr>
            <a:r>
              <a:rPr sz="7200">
                <a:solidFill>
                  <a:srgbClr val="FFFFFF"/>
                </a:solidFill>
              </a:rPr>
              <a:t>Symptoms</a:t>
            </a:r>
          </a:p>
        </p:txBody>
      </p:sp>
      <p:sp>
        <p:nvSpPr>
          <p:cNvPr id="267" name="Shape 267"/>
          <p:cNvSpPr/>
          <p:nvPr>
            <p:ph type="body" idx="1"/>
          </p:nvPr>
        </p:nvSpPr>
        <p:spPr>
          <a:prstGeom prst="rect">
            <a:avLst/>
          </a:prstGeom>
        </p:spPr>
        <p:txBody>
          <a:bodyPr/>
          <a:lstStyle/>
          <a:p>
            <a:pPr lvl="0" marL="428625" indent="-428625" defTabSz="342900">
              <a:spcBef>
                <a:spcPts val="2700"/>
              </a:spcBef>
              <a:buBlip>
                <a:blip r:embed="rId2"/>
              </a:buBlip>
              <a:defRPr sz="1800">
                <a:solidFill>
                  <a:srgbClr val="000000"/>
                </a:solidFill>
              </a:defRPr>
            </a:pPr>
            <a:r>
              <a:rPr sz="2700">
                <a:solidFill>
                  <a:srgbClr val="FFFFFF"/>
                </a:solidFill>
              </a:rPr>
              <a:t>Deep, aching pain.</a:t>
            </a:r>
            <a:endParaRPr sz="2700">
              <a:solidFill>
                <a:srgbClr val="FFFFFF"/>
              </a:solidFill>
            </a:endParaRPr>
          </a:p>
          <a:p>
            <a:pPr lvl="0" marL="428625" indent="-428625" defTabSz="342900">
              <a:spcBef>
                <a:spcPts val="2700"/>
              </a:spcBef>
              <a:buBlip>
                <a:blip r:embed="rId2"/>
              </a:buBlip>
              <a:defRPr sz="1800">
                <a:solidFill>
                  <a:srgbClr val="000000"/>
                </a:solidFill>
              </a:defRPr>
            </a:pPr>
            <a:r>
              <a:rPr sz="2700">
                <a:solidFill>
                  <a:srgbClr val="FFFFFF"/>
                </a:solidFill>
              </a:rPr>
              <a:t>Pain and tenderness is continuous  with an active trigger.</a:t>
            </a:r>
            <a:endParaRPr sz="2700">
              <a:solidFill>
                <a:srgbClr val="FFFFFF"/>
              </a:solidFill>
            </a:endParaRPr>
          </a:p>
          <a:p>
            <a:pPr lvl="0" marL="428625" indent="-428625" defTabSz="342900">
              <a:spcBef>
                <a:spcPts val="2700"/>
              </a:spcBef>
              <a:buBlip>
                <a:blip r:embed="rId2"/>
              </a:buBlip>
              <a:defRPr sz="1800">
                <a:solidFill>
                  <a:srgbClr val="000000"/>
                </a:solidFill>
              </a:defRPr>
            </a:pPr>
            <a:r>
              <a:rPr sz="2700">
                <a:solidFill>
                  <a:srgbClr val="FFFFFF"/>
                </a:solidFill>
              </a:rPr>
              <a:t>Pain and tenderness will be present upon palpation with a latent trigger.</a:t>
            </a:r>
            <a:endParaRPr sz="2700">
              <a:solidFill>
                <a:srgbClr val="FFFFFF"/>
              </a:solidFill>
            </a:endParaRPr>
          </a:p>
          <a:p>
            <a:pPr lvl="0" marL="428625" indent="-428625" defTabSz="342900">
              <a:spcBef>
                <a:spcPts val="2700"/>
              </a:spcBef>
              <a:buBlip>
                <a:blip r:embed="rId2"/>
              </a:buBlip>
              <a:defRPr sz="1800">
                <a:solidFill>
                  <a:srgbClr val="000000"/>
                </a:solidFill>
              </a:defRPr>
            </a:pPr>
            <a:r>
              <a:rPr sz="2700">
                <a:solidFill>
                  <a:srgbClr val="FFFFFF"/>
                </a:solidFill>
              </a:rPr>
              <a:t>Inability to stretch/lengthen without pain or spasm.</a:t>
            </a:r>
            <a:endParaRPr sz="2700">
              <a:solidFill>
                <a:srgbClr val="FFFFFF"/>
              </a:solidFill>
            </a:endParaRPr>
          </a:p>
          <a:p>
            <a:pPr lvl="0" marL="428625" indent="-428625" defTabSz="342900">
              <a:spcBef>
                <a:spcPts val="2700"/>
              </a:spcBef>
              <a:buBlip>
                <a:blip r:embed="rId2"/>
              </a:buBlip>
              <a:defRPr sz="1800">
                <a:solidFill>
                  <a:srgbClr val="000000"/>
                </a:solidFill>
              </a:defRPr>
            </a:pPr>
            <a:r>
              <a:rPr sz="2700">
                <a:solidFill>
                  <a:srgbClr val="FFFFFF"/>
                </a:solidFill>
              </a:rPr>
              <a:t>Weakness</a:t>
            </a:r>
          </a:p>
        </p:txBody>
      </p:sp>
    </p:spTree>
  </p:cSld>
  <p:clrMapOvr>
    <a:masterClrMapping/>
  </p:clrMapOvr>
  <p:transition spd="slow" advClick="1">
    <p:dissolve/>
  </p:transition>
</p:sld>
</file>

<file path=ppt/slides/slide7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Shape 269"/>
          <p:cNvSpPr/>
          <p:nvPr>
            <p:ph type="title"/>
          </p:nvPr>
        </p:nvSpPr>
        <p:spPr>
          <a:prstGeom prst="rect">
            <a:avLst/>
          </a:prstGeom>
        </p:spPr>
        <p:txBody>
          <a:bodyPr/>
          <a:lstStyle>
            <a:lvl1pPr defTabSz="448055">
              <a:defRPr sz="7056"/>
            </a:lvl1pPr>
          </a:lstStyle>
          <a:p>
            <a:pPr lvl="0">
              <a:defRPr sz="1800">
                <a:solidFill>
                  <a:srgbClr val="000000"/>
                </a:solidFill>
              </a:defRPr>
            </a:pPr>
            <a:r>
              <a:rPr sz="7056">
                <a:solidFill>
                  <a:srgbClr val="FFFFFF"/>
                </a:solidFill>
              </a:rPr>
              <a:t>Symptoms within the Referral Pattern</a:t>
            </a:r>
          </a:p>
        </p:txBody>
      </p:sp>
      <p:sp>
        <p:nvSpPr>
          <p:cNvPr id="270" name="Shape 270"/>
          <p:cNvSpPr/>
          <p:nvPr>
            <p:ph type="body" idx="1"/>
          </p:nvPr>
        </p:nvSpPr>
        <p:spPr>
          <a:prstGeom prst="rect">
            <a:avLst/>
          </a:prstGeom>
        </p:spPr>
        <p:txBody>
          <a:bodyPr/>
          <a:lstStyle/>
          <a:p>
            <a:pPr lvl="0" marL="405764" indent="-405764" defTabSz="324611">
              <a:spcBef>
                <a:spcPts val="2500"/>
              </a:spcBef>
              <a:buBlip>
                <a:blip r:embed="rId2"/>
              </a:buBlip>
              <a:defRPr sz="1800">
                <a:solidFill>
                  <a:srgbClr val="000000"/>
                </a:solidFill>
              </a:defRPr>
            </a:pPr>
            <a:r>
              <a:rPr sz="2556">
                <a:solidFill>
                  <a:srgbClr val="FFFFFF"/>
                </a:solidFill>
              </a:rPr>
              <a:t>Sensory- sharp, dull/aching pain and tenderness.</a:t>
            </a:r>
            <a:endParaRPr sz="2556">
              <a:solidFill>
                <a:srgbClr val="FFFFFF"/>
              </a:solidFill>
            </a:endParaRPr>
          </a:p>
          <a:p>
            <a:pPr lvl="0" marL="405764" indent="-405764" defTabSz="324611">
              <a:spcBef>
                <a:spcPts val="2500"/>
              </a:spcBef>
              <a:buBlip>
                <a:blip r:embed="rId2"/>
              </a:buBlip>
              <a:defRPr sz="1800">
                <a:solidFill>
                  <a:srgbClr val="000000"/>
                </a:solidFill>
              </a:defRPr>
            </a:pPr>
            <a:r>
              <a:rPr sz="2556">
                <a:solidFill>
                  <a:srgbClr val="FFFFFF"/>
                </a:solidFill>
              </a:rPr>
              <a:t>Motor- spasm, weakness, loss of coordination and decreased work tolerance.</a:t>
            </a:r>
            <a:endParaRPr sz="2556">
              <a:solidFill>
                <a:srgbClr val="FFFFFF"/>
              </a:solidFill>
            </a:endParaRPr>
          </a:p>
          <a:p>
            <a:pPr lvl="0" marL="405764" indent="-405764" defTabSz="324611">
              <a:spcBef>
                <a:spcPts val="2500"/>
              </a:spcBef>
              <a:buBlip>
                <a:blip r:embed="rId2"/>
              </a:buBlip>
              <a:defRPr sz="1800">
                <a:solidFill>
                  <a:srgbClr val="000000"/>
                </a:solidFill>
              </a:defRPr>
            </a:pPr>
            <a:r>
              <a:rPr sz="2556">
                <a:solidFill>
                  <a:srgbClr val="FFFFFF"/>
                </a:solidFill>
              </a:rPr>
              <a:t>Autonomic- vasoconstriction, coldness, sweating, excessive salivation.</a:t>
            </a:r>
            <a:endParaRPr sz="2556">
              <a:solidFill>
                <a:srgbClr val="FFFFFF"/>
              </a:solidFill>
            </a:endParaRPr>
          </a:p>
          <a:p>
            <a:pPr lvl="0" marL="405764" indent="-405764" defTabSz="324611">
              <a:spcBef>
                <a:spcPts val="2500"/>
              </a:spcBef>
              <a:buBlip>
                <a:blip r:embed="rId2"/>
              </a:buBlip>
              <a:defRPr sz="1800">
                <a:solidFill>
                  <a:srgbClr val="000000"/>
                </a:solidFill>
              </a:defRPr>
            </a:pPr>
            <a:r>
              <a:rPr sz="2556">
                <a:solidFill>
                  <a:srgbClr val="FFFFFF"/>
                </a:solidFill>
              </a:rPr>
              <a:t>Other proprioceptive symptoms that can occur are- imbalance, dizziness and tinnitus. </a:t>
            </a:r>
            <a:endParaRPr sz="2556">
              <a:solidFill>
                <a:srgbClr val="FFFFFF"/>
              </a:solidFill>
            </a:endParaRPr>
          </a:p>
          <a:p>
            <a:pPr lvl="0" marL="405764" indent="-405764" defTabSz="324611">
              <a:spcBef>
                <a:spcPts val="2500"/>
              </a:spcBef>
              <a:buBlip>
                <a:blip r:embed="rId2"/>
              </a:buBlip>
              <a:defRPr sz="1800">
                <a:solidFill>
                  <a:srgbClr val="000000"/>
                </a:solidFill>
              </a:defRPr>
            </a:pPr>
            <a:r>
              <a:rPr sz="2556">
                <a:solidFill>
                  <a:srgbClr val="FFFFFF"/>
                </a:solidFill>
              </a:rPr>
              <a:t>If those aren’t enough, sleep disturbances frequently occur.</a:t>
            </a:r>
          </a:p>
        </p:txBody>
      </p:sp>
    </p:spTree>
  </p:cSld>
  <p:clrMapOvr>
    <a:masterClrMapping/>
  </p:clrMapOvr>
  <p:transition spd="slow" advClick="1">
    <p:dissolve/>
  </p:transition>
</p:sld>
</file>

<file path=ppt/slides/slide7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2" name="Shape 272"/>
          <p:cNvSpPr/>
          <p:nvPr>
            <p:ph type="title"/>
          </p:nvPr>
        </p:nvSpPr>
        <p:spPr>
          <a:prstGeom prst="rect">
            <a:avLst/>
          </a:prstGeom>
        </p:spPr>
        <p:txBody>
          <a:bodyPr/>
          <a:lstStyle/>
          <a:p>
            <a:pPr lvl="0">
              <a:defRPr sz="1800">
                <a:solidFill>
                  <a:srgbClr val="000000"/>
                </a:solidFill>
              </a:defRPr>
            </a:pPr>
            <a:r>
              <a:rPr sz="7200">
                <a:solidFill>
                  <a:srgbClr val="FFFFFF"/>
                </a:solidFill>
              </a:rPr>
              <a:t>How do I Locate a Trigger?</a:t>
            </a:r>
          </a:p>
        </p:txBody>
      </p:sp>
      <p:sp>
        <p:nvSpPr>
          <p:cNvPr id="273" name="Shape 273"/>
          <p:cNvSpPr/>
          <p:nvPr>
            <p:ph type="body" idx="1"/>
          </p:nvPr>
        </p:nvSpPr>
        <p:spPr>
          <a:prstGeom prst="rect">
            <a:avLst/>
          </a:prstGeom>
        </p:spPr>
        <p:txBody>
          <a:bodyPr/>
          <a:lstStyle/>
          <a:p>
            <a:pPr lvl="0" marL="417195" indent="-417195" defTabSz="333756">
              <a:spcBef>
                <a:spcPts val="2600"/>
              </a:spcBef>
              <a:buBlip>
                <a:blip r:embed="rId2"/>
              </a:buBlip>
              <a:defRPr sz="1800">
                <a:solidFill>
                  <a:srgbClr val="000000"/>
                </a:solidFill>
              </a:defRPr>
            </a:pPr>
            <a:r>
              <a:rPr sz="2628">
                <a:solidFill>
                  <a:srgbClr val="FFFFFF"/>
                </a:solidFill>
              </a:rPr>
              <a:t>First and foremost is the gathering of a thorough ‘HISTORY’. </a:t>
            </a:r>
            <a:endParaRPr sz="2628">
              <a:solidFill>
                <a:srgbClr val="FFFFFF"/>
              </a:solidFill>
            </a:endParaRPr>
          </a:p>
          <a:p>
            <a:pPr lvl="0" marL="417195" indent="-417195" algn="ctr" defTabSz="333756">
              <a:spcBef>
                <a:spcPts val="2600"/>
              </a:spcBef>
              <a:buBlip>
                <a:blip r:embed="rId2"/>
              </a:buBlip>
              <a:defRPr sz="1800">
                <a:solidFill>
                  <a:srgbClr val="000000"/>
                </a:solidFill>
              </a:defRPr>
            </a:pPr>
            <a:r>
              <a:rPr sz="2628">
                <a:solidFill>
                  <a:srgbClr val="FFFFFF"/>
                </a:solidFill>
              </a:rPr>
              <a:t>SUBJECTIVE information-</a:t>
            </a:r>
            <a:endParaRPr sz="2628">
              <a:solidFill>
                <a:srgbClr val="FFFFFF"/>
              </a:solidFill>
            </a:endParaRPr>
          </a:p>
          <a:p>
            <a:pPr lvl="0" marL="417195" indent="-417195" defTabSz="333756">
              <a:spcBef>
                <a:spcPts val="2600"/>
              </a:spcBef>
              <a:buBlip>
                <a:blip r:embed="rId2"/>
              </a:buBlip>
              <a:defRPr sz="1800">
                <a:solidFill>
                  <a:srgbClr val="000000"/>
                </a:solidFill>
              </a:defRPr>
            </a:pPr>
            <a:r>
              <a:rPr sz="2628">
                <a:solidFill>
                  <a:srgbClr val="FFFFFF"/>
                </a:solidFill>
              </a:rPr>
              <a:t>How is their general health? History of metabolic disorders, chronic infections? (hypothyroidism/chronic infections such as sinusitis?) These factors may perpetuate the trigger pain.</a:t>
            </a:r>
            <a:endParaRPr sz="2628">
              <a:solidFill>
                <a:srgbClr val="FFFFFF"/>
              </a:solidFill>
            </a:endParaRPr>
          </a:p>
          <a:p>
            <a:pPr lvl="0" marL="417195" indent="-417195" defTabSz="333756">
              <a:spcBef>
                <a:spcPts val="2600"/>
              </a:spcBef>
              <a:buBlip>
                <a:blip r:embed="rId2"/>
              </a:buBlip>
              <a:defRPr sz="1800">
                <a:solidFill>
                  <a:srgbClr val="000000"/>
                </a:solidFill>
              </a:defRPr>
            </a:pPr>
            <a:r>
              <a:rPr sz="2628">
                <a:solidFill>
                  <a:srgbClr val="FFFFFF"/>
                </a:solidFill>
              </a:rPr>
              <a:t>Any previous acute or overuse injury involving the affected muscle?</a:t>
            </a:r>
          </a:p>
        </p:txBody>
      </p:sp>
    </p:spTree>
  </p:cSld>
  <p:clrMapOvr>
    <a:masterClrMapping/>
  </p:clrMapOvr>
  <p:transition spd="slow" advClick="1">
    <p:dissolve/>
  </p:transition>
</p:sld>
</file>

<file path=ppt/slides/slide7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5" name="Shape 275"/>
          <p:cNvSpPr/>
          <p:nvPr>
            <p:ph type="body" idx="1"/>
          </p:nvPr>
        </p:nvSpPr>
        <p:spPr>
          <a:prstGeom prst="rect">
            <a:avLst/>
          </a:prstGeom>
        </p:spPr>
        <p:txBody>
          <a:bodyPr/>
          <a:lstStyle/>
          <a:p>
            <a:pPr lvl="0" marL="508634" indent="-508634" defTabSz="406908">
              <a:spcBef>
                <a:spcPts val="3200"/>
              </a:spcBef>
              <a:buBlip>
                <a:blip r:embed="rId2"/>
              </a:buBlip>
              <a:defRPr sz="1800">
                <a:solidFill>
                  <a:srgbClr val="000000"/>
                </a:solidFill>
              </a:defRPr>
            </a:pPr>
            <a:r>
              <a:rPr sz="3204">
                <a:solidFill>
                  <a:srgbClr val="FFFFFF"/>
                </a:solidFill>
              </a:rPr>
              <a:t>When was the onset of pain?</a:t>
            </a:r>
            <a:endParaRPr sz="3204">
              <a:solidFill>
                <a:srgbClr val="FFFFFF"/>
              </a:solidFill>
            </a:endParaRPr>
          </a:p>
          <a:p>
            <a:pPr lvl="0" marL="508634" indent="-508634" defTabSz="406908">
              <a:spcBef>
                <a:spcPts val="3200"/>
              </a:spcBef>
              <a:buBlip>
                <a:blip r:embed="rId2"/>
              </a:buBlip>
              <a:defRPr sz="1800">
                <a:solidFill>
                  <a:srgbClr val="000000"/>
                </a:solidFill>
              </a:defRPr>
            </a:pPr>
            <a:r>
              <a:rPr sz="3204">
                <a:solidFill>
                  <a:srgbClr val="FFFFFF"/>
                </a:solidFill>
              </a:rPr>
              <a:t>Where is the pain located? Does pain refer elsewhere? (trigger point chart)</a:t>
            </a:r>
            <a:endParaRPr sz="3204">
              <a:solidFill>
                <a:srgbClr val="FFFFFF"/>
              </a:solidFill>
            </a:endParaRPr>
          </a:p>
          <a:p>
            <a:pPr lvl="0" marL="508634" indent="-508634" defTabSz="406908">
              <a:spcBef>
                <a:spcPts val="3200"/>
              </a:spcBef>
              <a:buBlip>
                <a:blip r:embed="rId2"/>
              </a:buBlip>
              <a:defRPr sz="1800">
                <a:solidFill>
                  <a:srgbClr val="000000"/>
                </a:solidFill>
              </a:defRPr>
            </a:pPr>
            <a:r>
              <a:rPr sz="3204">
                <a:solidFill>
                  <a:srgbClr val="FFFFFF"/>
                </a:solidFill>
              </a:rPr>
              <a:t>Quality of pain? (hint: trigger pain is aching, deep and steady). It is described as ‘referred’ pain. This distinguishes it from the pain of nerve root irritation or peripheral nerve compression syndromes, which are described as ‘radiating’ pain. Nerve pain is prickly and often accompanied by numbness.</a:t>
            </a:r>
          </a:p>
        </p:txBody>
      </p:sp>
    </p:spTree>
  </p:cSld>
  <p:clrMapOvr>
    <a:masterClrMapping/>
  </p:clrMapOvr>
  <p:transition spd="slow" advClick="1">
    <p:dissolve/>
  </p:transition>
</p:sld>
</file>

<file path=ppt/slides/slide7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7" name="Shape 277"/>
          <p:cNvSpPr/>
          <p:nvPr>
            <p:ph type="body" idx="1"/>
          </p:nvPr>
        </p:nvSpPr>
        <p:spPr>
          <a:prstGeom prst="rect">
            <a:avLst/>
          </a:prstGeom>
        </p:spPr>
        <p:txBody>
          <a:bodyPr/>
          <a:lstStyle/>
          <a:p>
            <a:pPr lvl="0" marL="531494" indent="-531494" defTabSz="425195">
              <a:spcBef>
                <a:spcPts val="3300"/>
              </a:spcBef>
              <a:buBlip>
                <a:blip r:embed="rId2"/>
              </a:buBlip>
              <a:defRPr sz="1800">
                <a:solidFill>
                  <a:srgbClr val="000000"/>
                </a:solidFill>
              </a:defRPr>
            </a:pPr>
            <a:r>
              <a:rPr sz="3348">
                <a:solidFill>
                  <a:srgbClr val="FFFFFF"/>
                </a:solidFill>
              </a:rPr>
              <a:t>Autonomic symptoms present such as sweating or gooseflesh? If so where are they located? An involved limb may feel cool, due to ischemia, in  comparison to the unaffected limb.</a:t>
            </a:r>
            <a:endParaRPr sz="3348">
              <a:solidFill>
                <a:srgbClr val="FFFFFF"/>
              </a:solidFill>
            </a:endParaRPr>
          </a:p>
          <a:p>
            <a:pPr lvl="0" marL="531494" indent="-531494" defTabSz="425195">
              <a:spcBef>
                <a:spcPts val="3300"/>
              </a:spcBef>
              <a:buBlip>
                <a:blip r:embed="rId2"/>
              </a:buBlip>
              <a:defRPr sz="1800">
                <a:solidFill>
                  <a:srgbClr val="000000"/>
                </a:solidFill>
              </a:defRPr>
            </a:pPr>
            <a:r>
              <a:rPr sz="3348">
                <a:solidFill>
                  <a:srgbClr val="FFFFFF"/>
                </a:solidFill>
              </a:rPr>
              <a:t>What aggravates/alleviates the trigger? For example, the trigger is aggravated by use of the muscle, increased stress, compression of the trigger and cold; it is relieved by rest, slow stretching and heat.</a:t>
            </a:r>
          </a:p>
        </p:txBody>
      </p:sp>
    </p:spTree>
  </p:cSld>
  <p:clrMapOvr>
    <a:masterClrMapping/>
  </p:clrMapOvr>
  <p:transition spd="slow" advClick="1">
    <p:dissolve/>
  </p:transition>
</p:sld>
</file>

<file path=ppt/slides/slide7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9" name="Shape 279"/>
          <p:cNvSpPr/>
          <p:nvPr>
            <p:ph type="body" idx="1"/>
          </p:nvPr>
        </p:nvSpPr>
        <p:spPr>
          <a:prstGeom prst="rect">
            <a:avLst/>
          </a:prstGeom>
        </p:spPr>
        <p:txBody>
          <a:bodyPr/>
          <a:lstStyle/>
          <a:p>
            <a:pPr lvl="0" marL="474344" indent="-474344" defTabSz="379475">
              <a:spcBef>
                <a:spcPts val="2900"/>
              </a:spcBef>
              <a:buBlip>
                <a:blip r:embed="rId2"/>
              </a:buBlip>
              <a:defRPr sz="1800">
                <a:solidFill>
                  <a:srgbClr val="000000"/>
                </a:solidFill>
              </a:defRPr>
            </a:pPr>
            <a:r>
              <a:rPr sz="2988">
                <a:solidFill>
                  <a:srgbClr val="FFFFFF"/>
                </a:solidFill>
              </a:rPr>
              <a:t>Was the involved muscle placed in a shortened position for a prolonged period of time? For example, sleeping in a fetal position can aggravate triggers in the iliopsoas.</a:t>
            </a:r>
            <a:endParaRPr sz="2988">
              <a:solidFill>
                <a:srgbClr val="FFFFFF"/>
              </a:solidFill>
            </a:endParaRPr>
          </a:p>
          <a:p>
            <a:pPr lvl="0" marL="474344" indent="-474344" defTabSz="379475">
              <a:spcBef>
                <a:spcPts val="2900"/>
              </a:spcBef>
              <a:buBlip>
                <a:blip r:embed="rId2"/>
              </a:buBlip>
              <a:defRPr sz="1800">
                <a:solidFill>
                  <a:srgbClr val="000000"/>
                </a:solidFill>
              </a:defRPr>
            </a:pPr>
            <a:r>
              <a:rPr sz="2988">
                <a:solidFill>
                  <a:srgbClr val="FFFFFF"/>
                </a:solidFill>
              </a:rPr>
              <a:t>Is muscle stiffness, limitation of movement or weakness present?</a:t>
            </a:r>
            <a:endParaRPr sz="2988">
              <a:solidFill>
                <a:srgbClr val="FFFFFF"/>
              </a:solidFill>
            </a:endParaRPr>
          </a:p>
          <a:p>
            <a:pPr lvl="0" marL="474344" indent="-474344" defTabSz="379475">
              <a:spcBef>
                <a:spcPts val="2900"/>
              </a:spcBef>
              <a:buBlip>
                <a:blip r:embed="rId2"/>
              </a:buBlip>
              <a:defRPr sz="1800">
                <a:solidFill>
                  <a:srgbClr val="000000"/>
                </a:solidFill>
              </a:defRPr>
            </a:pPr>
            <a:r>
              <a:rPr sz="2988">
                <a:solidFill>
                  <a:srgbClr val="FFFFFF"/>
                </a:solidFill>
              </a:rPr>
              <a:t>Is there any known perpetuating factors? Examples: pain made worse by overuse of the muscle, headache at the end of the day due to repetitive tasks or shoulder pain that worsens when exposed to cold.</a:t>
            </a:r>
          </a:p>
        </p:txBody>
      </p:sp>
    </p:spTree>
  </p:cSld>
  <p:clrMapOvr>
    <a:masterClrMapping/>
  </p:clrMapOvr>
  <p:transition spd="slow" advClick="1">
    <p:dissolve/>
  </p:transition>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ph type="body" idx="1"/>
          </p:nvPr>
        </p:nvSpPr>
        <p:spPr>
          <a:prstGeom prst="rect">
            <a:avLst/>
          </a:prstGeom>
        </p:spPr>
        <p:txBody>
          <a:bodyPr/>
          <a:lstStyle/>
          <a:p>
            <a:pPr lvl="0">
              <a:buBlip>
                <a:blip r:embed="rId2"/>
              </a:buBlip>
              <a:defRPr sz="1800">
                <a:solidFill>
                  <a:srgbClr val="000000"/>
                </a:solidFill>
              </a:defRPr>
            </a:pPr>
            <a:r>
              <a:rPr sz="3600">
                <a:solidFill>
                  <a:srgbClr val="FFFFFF"/>
                </a:solidFill>
              </a:rPr>
              <a:t>Palpable- (stroke, touch)- perceptible, especially by touch.</a:t>
            </a:r>
            <a:endParaRPr sz="3600">
              <a:solidFill>
                <a:srgbClr val="FFFFFF"/>
              </a:solidFill>
            </a:endParaRPr>
          </a:p>
          <a:p>
            <a:pPr lvl="0">
              <a:buBlip>
                <a:blip r:embed="rId2"/>
              </a:buBlip>
              <a:defRPr sz="1800">
                <a:solidFill>
                  <a:srgbClr val="000000"/>
                </a:solidFill>
              </a:defRPr>
            </a:pPr>
            <a:r>
              <a:rPr sz="3600">
                <a:solidFill>
                  <a:srgbClr val="FFFFFF"/>
                </a:solidFill>
              </a:rPr>
              <a:t>Palpate- (to touch)- to examine by touch; to feel.</a:t>
            </a:r>
          </a:p>
        </p:txBody>
      </p:sp>
    </p:spTree>
  </p:cSld>
  <p:clrMapOvr>
    <a:masterClrMapping/>
  </p:clrMapOvr>
  <p:transition spd="slow" advClick="1">
    <p:dissolve/>
  </p:transition>
</p:sld>
</file>

<file path=ppt/slides/slide8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1" name="Shape 281"/>
          <p:cNvSpPr/>
          <p:nvPr>
            <p:ph type="body" idx="1"/>
          </p:nvPr>
        </p:nvSpPr>
        <p:spPr>
          <a:prstGeom prst="rect">
            <a:avLst/>
          </a:prstGeom>
        </p:spPr>
        <p:txBody>
          <a:bodyPr/>
          <a:lstStyle>
            <a:lvl1pPr marL="554355" indent="-554355" defTabSz="443484">
              <a:spcBef>
                <a:spcPts val="3400"/>
              </a:spcBef>
              <a:buBlip>
                <a:blip r:embed="rId2"/>
              </a:buBlip>
              <a:defRPr sz="3492"/>
            </a:lvl1pPr>
          </a:lstStyle>
          <a:p>
            <a:pPr lvl="0">
              <a:defRPr sz="1800">
                <a:solidFill>
                  <a:srgbClr val="000000"/>
                </a:solidFill>
              </a:defRPr>
            </a:pPr>
            <a:r>
              <a:rPr sz="3492">
                <a:solidFill>
                  <a:srgbClr val="FFFFFF"/>
                </a:solidFill>
              </a:rPr>
              <a:t>If returning for subsequent treatment of trigger pain, has the pattern of referral changed or stayed the same? A ‘changed referral pattern’ indicates that, while the initial trigger has been successfully eliminated, secondary triggers need to be treated. An ‘unchanged referral pattern’ indicates that perpetuating factors need to be addressed before the trigger can be eradicated.</a:t>
            </a:r>
          </a:p>
        </p:txBody>
      </p:sp>
    </p:spTree>
  </p:cSld>
  <p:clrMapOvr>
    <a:masterClrMapping/>
  </p:clrMapOvr>
  <p:transition spd="slow" advClick="1">
    <p:dissolve/>
  </p:transition>
</p:sld>
</file>

<file path=ppt/slides/slide8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Shape 283"/>
          <p:cNvSpPr/>
          <p:nvPr>
            <p:ph type="body" idx="1"/>
          </p:nvPr>
        </p:nvSpPr>
        <p:spPr>
          <a:prstGeom prst="rect">
            <a:avLst/>
          </a:prstGeom>
        </p:spPr>
        <p:txBody>
          <a:bodyPr/>
          <a:lstStyle/>
          <a:p>
            <a:pPr lvl="0" marL="400050" indent="-400050" algn="ctr" defTabSz="320039">
              <a:spcBef>
                <a:spcPts val="2500"/>
              </a:spcBef>
              <a:buBlip>
                <a:blip r:embed="rId2"/>
              </a:buBlip>
              <a:defRPr sz="1800">
                <a:solidFill>
                  <a:srgbClr val="000000"/>
                </a:solidFill>
              </a:defRPr>
            </a:pPr>
            <a:r>
              <a:rPr sz="2520">
                <a:solidFill>
                  <a:srgbClr val="FFFFFF"/>
                </a:solidFill>
              </a:rPr>
              <a:t>OBJECTIVE information-</a:t>
            </a:r>
            <a:endParaRPr sz="2520">
              <a:solidFill>
                <a:srgbClr val="FFFFFF"/>
              </a:solidFill>
            </a:endParaRPr>
          </a:p>
          <a:p>
            <a:pPr lvl="0" marL="400050" indent="-400050" defTabSz="320039">
              <a:spcBef>
                <a:spcPts val="2500"/>
              </a:spcBef>
              <a:buBlip>
                <a:blip r:embed="rId2"/>
              </a:buBlip>
              <a:defRPr sz="1800">
                <a:solidFill>
                  <a:srgbClr val="000000"/>
                </a:solidFill>
              </a:defRPr>
            </a:pPr>
            <a:r>
              <a:rPr sz="2520">
                <a:solidFill>
                  <a:srgbClr val="FFFFFF"/>
                </a:solidFill>
              </a:rPr>
              <a:t>Antalgic gait may be present if an active trigger is located in the lower torso or limb.</a:t>
            </a:r>
            <a:endParaRPr sz="2520">
              <a:solidFill>
                <a:srgbClr val="FFFFFF"/>
              </a:solidFill>
            </a:endParaRPr>
          </a:p>
          <a:p>
            <a:pPr lvl="0" marL="400050" indent="-400050" defTabSz="320039">
              <a:spcBef>
                <a:spcPts val="2500"/>
              </a:spcBef>
              <a:buBlip>
                <a:blip r:embed="rId2"/>
              </a:buBlip>
              <a:defRPr sz="1800">
                <a:solidFill>
                  <a:srgbClr val="000000"/>
                </a:solidFill>
              </a:defRPr>
            </a:pPr>
            <a:r>
              <a:rPr sz="2520">
                <a:solidFill>
                  <a:srgbClr val="FFFFFF"/>
                </a:solidFill>
              </a:rPr>
              <a:t>Antalgic posture may also be present with an active trigger. For example, the client with an active trigger in upper traps may elevate the affected shoulder.</a:t>
            </a:r>
            <a:endParaRPr sz="2520">
              <a:solidFill>
                <a:srgbClr val="FFFFFF"/>
              </a:solidFill>
            </a:endParaRPr>
          </a:p>
          <a:p>
            <a:pPr lvl="0" marL="400050" indent="-400050" defTabSz="320039">
              <a:spcBef>
                <a:spcPts val="2500"/>
              </a:spcBef>
              <a:buBlip>
                <a:blip r:embed="rId2"/>
              </a:buBlip>
              <a:defRPr sz="1800">
                <a:solidFill>
                  <a:srgbClr val="000000"/>
                </a:solidFill>
              </a:defRPr>
            </a:pPr>
            <a:r>
              <a:rPr sz="2520">
                <a:solidFill>
                  <a:srgbClr val="FFFFFF"/>
                </a:solidFill>
              </a:rPr>
              <a:t>The client with active triggers may have a ‘pained’ facial expression.</a:t>
            </a:r>
            <a:endParaRPr sz="2520">
              <a:solidFill>
                <a:srgbClr val="FFFFFF"/>
              </a:solidFill>
            </a:endParaRPr>
          </a:p>
          <a:p>
            <a:pPr lvl="0" marL="400050" indent="-400050" defTabSz="320039">
              <a:spcBef>
                <a:spcPts val="2500"/>
              </a:spcBef>
              <a:buBlip>
                <a:blip r:embed="rId2"/>
              </a:buBlip>
              <a:defRPr sz="1800">
                <a:solidFill>
                  <a:srgbClr val="000000"/>
                </a:solidFill>
              </a:defRPr>
            </a:pPr>
            <a:r>
              <a:rPr sz="2520">
                <a:solidFill>
                  <a:srgbClr val="FFFFFF"/>
                </a:solidFill>
              </a:rPr>
              <a:t>A postural assessment may indicate structural  imbalances that are perpetuating factors, for example, an apparent leg length inequality or a scoliosis.</a:t>
            </a:r>
          </a:p>
        </p:txBody>
      </p:sp>
    </p:spTree>
  </p:cSld>
  <p:clrMapOvr>
    <a:masterClrMapping/>
  </p:clrMapOvr>
  <p:transition spd="slow" advClick="1">
    <p:dissolve/>
  </p:transition>
</p:sld>
</file>

<file path=ppt/slides/slide8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5" name="Shape 285"/>
          <p:cNvSpPr/>
          <p:nvPr>
            <p:ph type="body" idx="1"/>
          </p:nvPr>
        </p:nvSpPr>
        <p:spPr>
          <a:prstGeom prst="rect">
            <a:avLst/>
          </a:prstGeom>
        </p:spPr>
        <p:txBody>
          <a:bodyPr/>
          <a:lstStyle/>
          <a:p>
            <a:pPr lvl="0" marL="474344" indent="-474344" algn="ctr" defTabSz="379475">
              <a:spcBef>
                <a:spcPts val="2900"/>
              </a:spcBef>
              <a:buBlip>
                <a:blip r:embed="rId2"/>
              </a:buBlip>
              <a:defRPr sz="1800">
                <a:solidFill>
                  <a:srgbClr val="000000"/>
                </a:solidFill>
              </a:defRPr>
            </a:pPr>
            <a:r>
              <a:rPr sz="2988">
                <a:solidFill>
                  <a:srgbClr val="FFFFFF"/>
                </a:solidFill>
              </a:rPr>
              <a:t>PALPATION-</a:t>
            </a:r>
            <a:endParaRPr sz="2988">
              <a:solidFill>
                <a:srgbClr val="FFFFFF"/>
              </a:solidFill>
            </a:endParaRPr>
          </a:p>
          <a:p>
            <a:pPr lvl="0" marL="474344" indent="-474344" defTabSz="379475">
              <a:spcBef>
                <a:spcPts val="2900"/>
              </a:spcBef>
              <a:buBlip>
                <a:blip r:embed="rId2"/>
              </a:buBlip>
              <a:defRPr sz="1800">
                <a:solidFill>
                  <a:srgbClr val="000000"/>
                </a:solidFill>
              </a:defRPr>
            </a:pPr>
            <a:r>
              <a:rPr sz="2988">
                <a:solidFill>
                  <a:srgbClr val="FFFFFF"/>
                </a:solidFill>
              </a:rPr>
              <a:t>Begin palpation assessment in the area of the referral pattern.</a:t>
            </a:r>
            <a:endParaRPr sz="2988">
              <a:solidFill>
                <a:srgbClr val="FFFFFF"/>
              </a:solidFill>
            </a:endParaRPr>
          </a:p>
          <a:p>
            <a:pPr lvl="0" marL="474344" indent="-474344" defTabSz="379475">
              <a:spcBef>
                <a:spcPts val="2900"/>
              </a:spcBef>
              <a:buBlip>
                <a:blip r:embed="rId2"/>
              </a:buBlip>
              <a:defRPr sz="1800">
                <a:solidFill>
                  <a:srgbClr val="000000"/>
                </a:solidFill>
              </a:defRPr>
            </a:pPr>
            <a:r>
              <a:rPr sz="2988">
                <a:solidFill>
                  <a:srgbClr val="FFFFFF"/>
                </a:solidFill>
              </a:rPr>
              <a:t>The trigger point is located in a palpable taut band of fibers in the affected muscle. The texture of this taut band is distinctly ropy. The tone of the muscle containing the trigger is increased.</a:t>
            </a:r>
            <a:endParaRPr sz="2988">
              <a:solidFill>
                <a:srgbClr val="FFFFFF"/>
              </a:solidFill>
            </a:endParaRPr>
          </a:p>
          <a:p>
            <a:pPr lvl="0" marL="474344" indent="-474344" defTabSz="379475">
              <a:spcBef>
                <a:spcPts val="2900"/>
              </a:spcBef>
              <a:buBlip>
                <a:blip r:embed="rId2"/>
              </a:buBlip>
              <a:defRPr sz="1800">
                <a:solidFill>
                  <a:srgbClr val="000000"/>
                </a:solidFill>
              </a:defRPr>
            </a:pPr>
            <a:r>
              <a:rPr sz="2988">
                <a:solidFill>
                  <a:srgbClr val="FFFFFF"/>
                </a:solidFill>
              </a:rPr>
              <a:t>To clearly palpate a taut band and its trigger, the muscle MUST BE RELAXED! PILLOW,PILLOW,PILLOW!</a:t>
            </a:r>
          </a:p>
        </p:txBody>
      </p:sp>
    </p:spTree>
  </p:cSld>
  <p:clrMapOvr>
    <a:masterClrMapping/>
  </p:clrMapOvr>
  <p:transition spd="slow" advClick="1">
    <p:dissolve/>
  </p:transition>
</p:sld>
</file>

<file path=ppt/slides/slide8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7" name="Shape 287"/>
          <p:cNvSpPr/>
          <p:nvPr>
            <p:ph type="title"/>
          </p:nvPr>
        </p:nvSpPr>
        <p:spPr>
          <a:prstGeom prst="rect">
            <a:avLst/>
          </a:prstGeom>
        </p:spPr>
        <p:txBody>
          <a:bodyPr/>
          <a:lstStyle>
            <a:lvl1pPr defTabSz="393192">
              <a:defRPr sz="6192"/>
            </a:lvl1pPr>
          </a:lstStyle>
          <a:p>
            <a:pPr lvl="0">
              <a:defRPr sz="1800">
                <a:solidFill>
                  <a:srgbClr val="000000"/>
                </a:solidFill>
              </a:defRPr>
            </a:pPr>
            <a:r>
              <a:rPr sz="6192">
                <a:solidFill>
                  <a:srgbClr val="FFFFFF"/>
                </a:solidFill>
              </a:rPr>
              <a:t>There are 2 methods to palpate for triggers.</a:t>
            </a:r>
          </a:p>
        </p:txBody>
      </p:sp>
      <p:sp>
        <p:nvSpPr>
          <p:cNvPr id="288" name="Shape 288"/>
          <p:cNvSpPr/>
          <p:nvPr>
            <p:ph type="body" idx="1"/>
          </p:nvPr>
        </p:nvSpPr>
        <p:spPr>
          <a:xfrm>
            <a:off x="1270000" y="2730500"/>
            <a:ext cx="10464800" cy="6553845"/>
          </a:xfrm>
          <a:prstGeom prst="rect">
            <a:avLst/>
          </a:prstGeom>
        </p:spPr>
        <p:txBody>
          <a:bodyPr/>
          <a:lstStyle/>
          <a:p>
            <a:pPr lvl="0" marL="422909" indent="-422909" algn="ctr" defTabSz="338327">
              <a:spcBef>
                <a:spcPts val="2600"/>
              </a:spcBef>
              <a:buBlip>
                <a:blip r:embed="rId2"/>
              </a:buBlip>
              <a:defRPr sz="1800">
                <a:solidFill>
                  <a:srgbClr val="000000"/>
                </a:solidFill>
              </a:defRPr>
            </a:pPr>
            <a:r>
              <a:rPr sz="2664">
                <a:solidFill>
                  <a:srgbClr val="FFFFFF"/>
                </a:solidFill>
              </a:rPr>
              <a:t>FLAT PALPATION</a:t>
            </a:r>
            <a:endParaRPr sz="2664">
              <a:solidFill>
                <a:srgbClr val="FFFFFF"/>
              </a:solidFill>
            </a:endParaRPr>
          </a:p>
          <a:p>
            <a:pPr lvl="0" marL="422909" indent="-422909" defTabSz="338327">
              <a:spcBef>
                <a:spcPts val="2600"/>
              </a:spcBef>
              <a:buBlip>
                <a:blip r:embed="rId2"/>
              </a:buBlip>
              <a:defRPr sz="1800">
                <a:solidFill>
                  <a:srgbClr val="000000"/>
                </a:solidFill>
              </a:defRPr>
            </a:pPr>
            <a:r>
              <a:rPr sz="2664">
                <a:solidFill>
                  <a:srgbClr val="FFFFFF"/>
                </a:solidFill>
              </a:rPr>
              <a:t>Used on muscles that can be approached from one side only.</a:t>
            </a:r>
            <a:endParaRPr sz="2664">
              <a:solidFill>
                <a:srgbClr val="FFFFFF"/>
              </a:solidFill>
            </a:endParaRPr>
          </a:p>
          <a:p>
            <a:pPr lvl="0" marL="422909" indent="-422909" defTabSz="338327">
              <a:spcBef>
                <a:spcPts val="2600"/>
              </a:spcBef>
              <a:buBlip>
                <a:blip r:embed="rId2"/>
              </a:buBlip>
              <a:defRPr sz="1800">
                <a:solidFill>
                  <a:srgbClr val="000000"/>
                </a:solidFill>
              </a:defRPr>
            </a:pPr>
            <a:r>
              <a:rPr sz="2664">
                <a:solidFill>
                  <a:srgbClr val="FFFFFF"/>
                </a:solidFill>
              </a:rPr>
              <a:t>The fingertips are ‘slowly’ and repeatedly moved across the muscle at right angles to the direction of the individual muscle fibers; the taut band that is associated with the trigger becomes apparent. Once the taut band is located, palpate along the length of it, assessing for the most tender spot, which is the trigger. (this maximum tenderness is in response to the use of minimal pressure)</a:t>
            </a:r>
          </a:p>
        </p:txBody>
      </p:sp>
      <p:pic>
        <p:nvPicPr>
          <p:cNvPr id="289" name="pasted-image.tif"/>
          <p:cNvPicPr/>
          <p:nvPr/>
        </p:nvPicPr>
        <p:blipFill>
          <a:blip r:embed="rId3">
            <a:extLst/>
          </a:blip>
          <a:stretch>
            <a:fillRect/>
          </a:stretch>
        </p:blipFill>
        <p:spPr>
          <a:xfrm>
            <a:off x="18035307" y="6879794"/>
            <a:ext cx="1712437" cy="5073883"/>
          </a:xfrm>
          <a:prstGeom prst="rect">
            <a:avLst/>
          </a:prstGeom>
          <a:ln w="88900">
            <a:miter lim="400000"/>
          </a:ln>
        </p:spPr>
      </p:pic>
      <p:pic>
        <p:nvPicPr>
          <p:cNvPr id="290" name="pasted-image.tif"/>
          <p:cNvPicPr/>
          <p:nvPr/>
        </p:nvPicPr>
        <p:blipFill>
          <a:blip r:embed="rId4">
            <a:extLst/>
          </a:blip>
          <a:stretch>
            <a:fillRect/>
          </a:stretch>
        </p:blipFill>
        <p:spPr>
          <a:xfrm>
            <a:off x="16995427" y="8177499"/>
            <a:ext cx="5175071" cy="2721086"/>
          </a:xfrm>
          <a:prstGeom prst="rect">
            <a:avLst/>
          </a:prstGeom>
          <a:ln w="88900">
            <a:miter lim="400000"/>
          </a:ln>
        </p:spPr>
      </p:pic>
    </p:spTree>
  </p:cSld>
  <p:clrMapOvr>
    <a:masterClrMapping/>
  </p:clrMapOvr>
  <p:transition spd="slow" advClick="1">
    <p:dissolve/>
  </p:transition>
</p:sld>
</file>

<file path=ppt/slides/slide8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2" name="Shape 292"/>
          <p:cNvSpPr/>
          <p:nvPr>
            <p:ph type="body" idx="1"/>
          </p:nvPr>
        </p:nvSpPr>
        <p:spPr>
          <a:prstGeom prst="rect">
            <a:avLst/>
          </a:prstGeom>
        </p:spPr>
        <p:txBody>
          <a:bodyPr/>
          <a:lstStyle/>
          <a:p>
            <a:pPr lvl="0" marL="485775" indent="-485775" algn="ctr" defTabSz="388620">
              <a:spcBef>
                <a:spcPts val="3000"/>
              </a:spcBef>
              <a:buBlip>
                <a:blip r:embed="rId2"/>
              </a:buBlip>
              <a:defRPr sz="1800">
                <a:solidFill>
                  <a:srgbClr val="000000"/>
                </a:solidFill>
              </a:defRPr>
            </a:pPr>
            <a:r>
              <a:rPr sz="3060">
                <a:solidFill>
                  <a:srgbClr val="FFFFFF"/>
                </a:solidFill>
              </a:rPr>
              <a:t>PINCER GRASP PALPATION</a:t>
            </a:r>
            <a:endParaRPr sz="3060">
              <a:solidFill>
                <a:srgbClr val="FFFFFF"/>
              </a:solidFill>
            </a:endParaRPr>
          </a:p>
          <a:p>
            <a:pPr lvl="0" marL="485775" indent="-485775" defTabSz="388620">
              <a:spcBef>
                <a:spcPts val="3000"/>
              </a:spcBef>
              <a:buBlip>
                <a:blip r:embed="rId2"/>
              </a:buBlip>
              <a:defRPr sz="1800">
                <a:solidFill>
                  <a:srgbClr val="000000"/>
                </a:solidFill>
              </a:defRPr>
            </a:pPr>
            <a:r>
              <a:rPr sz="3060">
                <a:solidFill>
                  <a:srgbClr val="FFFFFF"/>
                </a:solidFill>
              </a:rPr>
              <a:t>Used on muscles that can be picked up between thumb and fingers.</a:t>
            </a:r>
            <a:endParaRPr sz="3060">
              <a:solidFill>
                <a:srgbClr val="FFFFFF"/>
              </a:solidFill>
            </a:endParaRPr>
          </a:p>
          <a:p>
            <a:pPr lvl="0" marL="485775" indent="-485775" defTabSz="388620">
              <a:spcBef>
                <a:spcPts val="3000"/>
              </a:spcBef>
              <a:buBlip>
                <a:blip r:embed="rId2"/>
              </a:buBlip>
              <a:defRPr sz="1800">
                <a:solidFill>
                  <a:srgbClr val="000000"/>
                </a:solidFill>
              </a:defRPr>
            </a:pPr>
            <a:r>
              <a:rPr sz="3060">
                <a:solidFill>
                  <a:srgbClr val="FFFFFF"/>
                </a:solidFill>
              </a:rPr>
              <a:t>Grasp the belly of the muscle, slowly compress and roll between the thumb and fingers.</a:t>
            </a:r>
            <a:endParaRPr sz="3060">
              <a:solidFill>
                <a:srgbClr val="FFFFFF"/>
              </a:solidFill>
            </a:endParaRPr>
          </a:p>
          <a:p>
            <a:pPr lvl="0" marL="485775" indent="-485775" defTabSz="388620">
              <a:spcBef>
                <a:spcPts val="3000"/>
              </a:spcBef>
              <a:buBlip>
                <a:blip r:embed="rId2"/>
              </a:buBlip>
              <a:defRPr sz="1800">
                <a:solidFill>
                  <a:srgbClr val="000000"/>
                </a:solidFill>
              </a:defRPr>
            </a:pPr>
            <a:r>
              <a:rPr sz="3060">
                <a:solidFill>
                  <a:srgbClr val="FFFFFF"/>
                </a:solidFill>
              </a:rPr>
              <a:t> The palpation is performed across the muscle fibers.</a:t>
            </a:r>
            <a:endParaRPr sz="3060">
              <a:solidFill>
                <a:srgbClr val="FFFFFF"/>
              </a:solidFill>
            </a:endParaRPr>
          </a:p>
          <a:p>
            <a:pPr lvl="0" marL="485775" indent="-485775" defTabSz="388620">
              <a:spcBef>
                <a:spcPts val="3000"/>
              </a:spcBef>
              <a:buBlip>
                <a:blip r:embed="rId2"/>
              </a:buBlip>
              <a:defRPr sz="1800">
                <a:solidFill>
                  <a:srgbClr val="000000"/>
                </a:solidFill>
              </a:defRPr>
            </a:pPr>
            <a:r>
              <a:rPr sz="3060">
                <a:solidFill>
                  <a:srgbClr val="FFFFFF"/>
                </a:solidFill>
              </a:rPr>
              <a:t>The taut band is palpable as a hard strand running the length of the muscle.</a:t>
            </a:r>
          </a:p>
        </p:txBody>
      </p:sp>
    </p:spTree>
  </p:cSld>
  <p:clrMapOvr>
    <a:masterClrMapping/>
  </p:clrMapOvr>
  <p:transition spd="slow" advClick="1">
    <p:dissolve/>
  </p:transition>
</p:sld>
</file>

<file path=ppt/slides/slide8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94" name="pasted-image.tif"/>
          <p:cNvPicPr/>
          <p:nvPr/>
        </p:nvPicPr>
        <p:blipFill>
          <a:blip r:embed="rId2">
            <a:extLst/>
          </a:blip>
          <a:stretch>
            <a:fillRect/>
          </a:stretch>
        </p:blipFill>
        <p:spPr>
          <a:xfrm>
            <a:off x="332432" y="110759"/>
            <a:ext cx="1573539" cy="4662337"/>
          </a:xfrm>
          <a:prstGeom prst="rect">
            <a:avLst/>
          </a:prstGeom>
          <a:ln w="88900">
            <a:miter lim="400000"/>
          </a:ln>
        </p:spPr>
      </p:pic>
      <p:pic>
        <p:nvPicPr>
          <p:cNvPr id="295" name="pasted-image.tif"/>
          <p:cNvPicPr/>
          <p:nvPr/>
        </p:nvPicPr>
        <p:blipFill>
          <a:blip r:embed="rId3">
            <a:extLst/>
          </a:blip>
          <a:stretch>
            <a:fillRect/>
          </a:stretch>
        </p:blipFill>
        <p:spPr>
          <a:xfrm>
            <a:off x="1035942" y="5224872"/>
            <a:ext cx="3564800" cy="4164645"/>
          </a:xfrm>
          <a:prstGeom prst="rect">
            <a:avLst/>
          </a:prstGeom>
          <a:ln w="88900">
            <a:miter lim="400000"/>
          </a:ln>
        </p:spPr>
      </p:pic>
      <p:pic>
        <p:nvPicPr>
          <p:cNvPr id="296" name="pasted-image.tif"/>
          <p:cNvPicPr/>
          <p:nvPr/>
        </p:nvPicPr>
        <p:blipFill>
          <a:blip r:embed="rId4">
            <a:extLst/>
          </a:blip>
          <a:stretch>
            <a:fillRect/>
          </a:stretch>
        </p:blipFill>
        <p:spPr>
          <a:xfrm>
            <a:off x="8650735" y="4517181"/>
            <a:ext cx="3680965" cy="4783387"/>
          </a:xfrm>
          <a:prstGeom prst="rect">
            <a:avLst/>
          </a:prstGeom>
          <a:ln w="88900">
            <a:miter lim="400000"/>
          </a:ln>
        </p:spPr>
      </p:pic>
      <p:pic>
        <p:nvPicPr>
          <p:cNvPr id="297" name="pasted-image.tif"/>
          <p:cNvPicPr/>
          <p:nvPr/>
        </p:nvPicPr>
        <p:blipFill>
          <a:blip r:embed="rId5">
            <a:extLst/>
          </a:blip>
          <a:stretch>
            <a:fillRect/>
          </a:stretch>
        </p:blipFill>
        <p:spPr>
          <a:xfrm>
            <a:off x="3729738" y="704644"/>
            <a:ext cx="5545324" cy="2915767"/>
          </a:xfrm>
          <a:prstGeom prst="rect">
            <a:avLst/>
          </a:prstGeom>
          <a:ln w="88900">
            <a:miter lim="400000"/>
          </a:ln>
        </p:spPr>
      </p:pic>
    </p:spTree>
  </p:cSld>
  <p:clrMapOvr>
    <a:masterClrMapping/>
  </p:clrMapOvr>
  <p:transition spd="slow" advClick="1">
    <p:dissolve/>
  </p:transition>
</p:sld>
</file>

<file path=ppt/slides/slide8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9" name="Shape 299"/>
          <p:cNvSpPr/>
          <p:nvPr>
            <p:ph type="body" idx="1"/>
          </p:nvPr>
        </p:nvSpPr>
        <p:spPr>
          <a:prstGeom prst="rect">
            <a:avLst/>
          </a:prstGeom>
        </p:spPr>
        <p:txBody>
          <a:bodyPr/>
          <a:lstStyle/>
          <a:p>
            <a:pPr lvl="0" marL="457200" indent="-457200" defTabSz="365760">
              <a:spcBef>
                <a:spcPts val="2800"/>
              </a:spcBef>
              <a:buBlip>
                <a:blip r:embed="rId2"/>
              </a:buBlip>
              <a:defRPr sz="1800">
                <a:solidFill>
                  <a:srgbClr val="000000"/>
                </a:solidFill>
              </a:defRPr>
            </a:pPr>
            <a:r>
              <a:rPr sz="2880">
                <a:solidFill>
                  <a:srgbClr val="FFFFFF"/>
                </a:solidFill>
              </a:rPr>
              <a:t>While palpating, Panniculosis (a thickening of the subcutaneous tissue, often with a granular feel) may be found over triggers. This is not inflamed. Skin rolling will reveal the characteristic skin hypersensitivity and resistance associated with this tissue over a trigger site. This is most common over triggers in the posterior thorax and lumbar areas.</a:t>
            </a:r>
            <a:endParaRPr sz="2880">
              <a:solidFill>
                <a:srgbClr val="FFFFFF"/>
              </a:solidFill>
            </a:endParaRPr>
          </a:p>
          <a:p>
            <a:pPr lvl="0" marL="457200" indent="-457200" defTabSz="365760">
              <a:spcBef>
                <a:spcPts val="2800"/>
              </a:spcBef>
              <a:buBlip>
                <a:blip r:embed="rId2"/>
              </a:buBlip>
              <a:defRPr sz="1800">
                <a:solidFill>
                  <a:srgbClr val="000000"/>
                </a:solidFill>
              </a:defRPr>
            </a:pPr>
            <a:r>
              <a:rPr sz="2880">
                <a:solidFill>
                  <a:srgbClr val="FFFFFF"/>
                </a:solidFill>
              </a:rPr>
              <a:t>While palpating the trigger point/nodule the pain experienced can cause the client to wince, jump or cry out. This is known as the ‘jump sign’.</a:t>
            </a:r>
          </a:p>
        </p:txBody>
      </p:sp>
    </p:spTree>
  </p:cSld>
  <p:clrMapOvr>
    <a:masterClrMapping/>
  </p:clrMapOvr>
  <p:transition spd="slow" advClick="1">
    <p:dissolve/>
  </p:transition>
</p:sld>
</file>

<file path=ppt/slides/slide8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1" name="Shape 301"/>
          <p:cNvSpPr/>
          <p:nvPr>
            <p:ph type="body" idx="1"/>
          </p:nvPr>
        </p:nvSpPr>
        <p:spPr>
          <a:prstGeom prst="rect">
            <a:avLst/>
          </a:prstGeom>
        </p:spPr>
        <p:txBody>
          <a:bodyPr/>
          <a:lstStyle/>
          <a:p>
            <a:pPr lvl="0" marL="474344" indent="-474344" defTabSz="379475">
              <a:spcBef>
                <a:spcPts val="2900"/>
              </a:spcBef>
              <a:buBlip>
                <a:blip r:embed="rId2"/>
              </a:buBlip>
              <a:defRPr sz="1800">
                <a:solidFill>
                  <a:srgbClr val="000000"/>
                </a:solidFill>
              </a:defRPr>
            </a:pPr>
            <a:r>
              <a:rPr sz="2988">
                <a:solidFill>
                  <a:srgbClr val="FFFFFF"/>
                </a:solidFill>
              </a:rPr>
              <a:t>When the trigger is accurately located and compressed it will refer pain or autonomic phenomena in its referral zone which is often distant from the trigger itself. The referred pain will be immediate or it will manifest after about 10 seconds of palpating compression.</a:t>
            </a:r>
            <a:endParaRPr sz="2988">
              <a:solidFill>
                <a:srgbClr val="FFFFFF"/>
              </a:solidFill>
            </a:endParaRPr>
          </a:p>
          <a:p>
            <a:pPr lvl="0" marL="474344" indent="-474344" defTabSz="379475">
              <a:spcBef>
                <a:spcPts val="2900"/>
              </a:spcBef>
              <a:buBlip>
                <a:blip r:embed="rId2"/>
              </a:buBlip>
              <a:defRPr sz="1800">
                <a:solidFill>
                  <a:srgbClr val="000000"/>
                </a:solidFill>
              </a:defRPr>
            </a:pPr>
            <a:r>
              <a:rPr sz="2988">
                <a:solidFill>
                  <a:srgbClr val="FFFFFF"/>
                </a:solidFill>
              </a:rPr>
              <a:t>The pain/phenomena will be very similar to the discomfort regularly felt with the presenting condition.</a:t>
            </a:r>
            <a:endParaRPr sz="2988">
              <a:solidFill>
                <a:srgbClr val="FFFFFF"/>
              </a:solidFill>
            </a:endParaRPr>
          </a:p>
          <a:p>
            <a:pPr lvl="0" marL="474344" indent="-474344" defTabSz="379475">
              <a:spcBef>
                <a:spcPts val="2900"/>
              </a:spcBef>
              <a:buBlip>
                <a:blip r:embed="rId2"/>
              </a:buBlip>
              <a:defRPr sz="1800">
                <a:solidFill>
                  <a:srgbClr val="000000"/>
                </a:solidFill>
              </a:defRPr>
            </a:pPr>
            <a:r>
              <a:rPr sz="2988">
                <a:solidFill>
                  <a:srgbClr val="FFFFFF"/>
                </a:solidFill>
              </a:rPr>
              <a:t>A local twitch response may be noted with cross fiber palpation in superficial muscles.</a:t>
            </a:r>
          </a:p>
        </p:txBody>
      </p:sp>
    </p:spTree>
  </p:cSld>
  <p:clrMapOvr>
    <a:masterClrMapping/>
  </p:clrMapOvr>
  <p:transition spd="slow" advClick="1">
    <p:dissolve/>
  </p:transition>
</p:sld>
</file>

<file path=ppt/slides/slide8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3" name="Shape 303"/>
          <p:cNvSpPr/>
          <p:nvPr>
            <p:ph type="body" idx="1"/>
          </p:nvPr>
        </p:nvSpPr>
        <p:spPr>
          <a:prstGeom prst="rect">
            <a:avLst/>
          </a:prstGeom>
        </p:spPr>
        <p:txBody>
          <a:bodyPr/>
          <a:lstStyle/>
          <a:p>
            <a:pPr lvl="0" marL="560070" indent="-560070" defTabSz="448055">
              <a:spcBef>
                <a:spcPts val="3500"/>
              </a:spcBef>
              <a:buBlip>
                <a:blip r:embed="rId2"/>
              </a:buBlip>
              <a:defRPr sz="1800">
                <a:solidFill>
                  <a:srgbClr val="000000"/>
                </a:solidFill>
              </a:defRPr>
            </a:pPr>
            <a:r>
              <a:rPr sz="3528">
                <a:solidFill>
                  <a:srgbClr val="FFFFFF"/>
                </a:solidFill>
              </a:rPr>
              <a:t>An individual trigger is a few millimeters in diameter.</a:t>
            </a:r>
            <a:endParaRPr sz="3528">
              <a:solidFill>
                <a:srgbClr val="FFFFFF"/>
              </a:solidFill>
            </a:endParaRPr>
          </a:p>
          <a:p>
            <a:pPr lvl="0" marL="560070" indent="-560070" defTabSz="448055">
              <a:spcBef>
                <a:spcPts val="3500"/>
              </a:spcBef>
              <a:buBlip>
                <a:blip r:embed="rId2"/>
              </a:buBlip>
              <a:defRPr sz="1800">
                <a:solidFill>
                  <a:srgbClr val="000000"/>
                </a:solidFill>
              </a:defRPr>
            </a:pPr>
            <a:r>
              <a:rPr sz="3528">
                <a:solidFill>
                  <a:srgbClr val="FFFFFF"/>
                </a:solidFill>
              </a:rPr>
              <a:t>A cluster of triggers may be a centimeter in diameter.</a:t>
            </a:r>
            <a:endParaRPr sz="3528">
              <a:solidFill>
                <a:srgbClr val="FFFFFF"/>
              </a:solidFill>
            </a:endParaRPr>
          </a:p>
          <a:p>
            <a:pPr lvl="0" marL="560070" indent="-560070" defTabSz="448055">
              <a:spcBef>
                <a:spcPts val="3500"/>
              </a:spcBef>
              <a:buBlip>
                <a:blip r:embed="rId2"/>
              </a:buBlip>
              <a:defRPr sz="1800">
                <a:solidFill>
                  <a:srgbClr val="000000"/>
                </a:solidFill>
              </a:defRPr>
            </a:pPr>
            <a:r>
              <a:rPr sz="3528">
                <a:solidFill>
                  <a:srgbClr val="FFFFFF"/>
                </a:solidFill>
              </a:rPr>
              <a:t>There is no inflammation or edema present with triggers.</a:t>
            </a:r>
            <a:endParaRPr sz="3528">
              <a:solidFill>
                <a:srgbClr val="FFFFFF"/>
              </a:solidFill>
            </a:endParaRPr>
          </a:p>
          <a:p>
            <a:pPr lvl="0" marL="560070" indent="-560070" defTabSz="448055">
              <a:spcBef>
                <a:spcPts val="3500"/>
              </a:spcBef>
              <a:buBlip>
                <a:blip r:embed="rId2"/>
              </a:buBlip>
              <a:defRPr sz="1800">
                <a:solidFill>
                  <a:srgbClr val="000000"/>
                </a:solidFill>
              </a:defRPr>
            </a:pPr>
            <a:r>
              <a:rPr sz="3528">
                <a:solidFill>
                  <a:srgbClr val="FFFFFF"/>
                </a:solidFill>
              </a:rPr>
              <a:t>Triggers will refer pain or autonomic phenomena within its referral zone when compressed. </a:t>
            </a:r>
          </a:p>
        </p:txBody>
      </p:sp>
    </p:spTree>
  </p:cSld>
  <p:clrMapOvr>
    <a:masterClrMapping/>
  </p:clrMapOvr>
  <p:transition spd="slow" advClick="1">
    <p:dissolve/>
  </p:transition>
</p:sld>
</file>

<file path=ppt/slides/slide8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5" name="Shape 305"/>
          <p:cNvSpPr/>
          <p:nvPr>
            <p:ph type="title"/>
          </p:nvPr>
        </p:nvSpPr>
        <p:spPr>
          <a:prstGeom prst="rect">
            <a:avLst/>
          </a:prstGeom>
        </p:spPr>
        <p:txBody>
          <a:bodyPr/>
          <a:lstStyle/>
          <a:p>
            <a:pPr lvl="0">
              <a:defRPr sz="1800">
                <a:solidFill>
                  <a:srgbClr val="000000"/>
                </a:solidFill>
              </a:defRPr>
            </a:pPr>
            <a:r>
              <a:rPr sz="7200">
                <a:solidFill>
                  <a:srgbClr val="FFFFFF"/>
                </a:solidFill>
              </a:rPr>
              <a:t>Testing</a:t>
            </a:r>
          </a:p>
        </p:txBody>
      </p:sp>
      <p:sp>
        <p:nvSpPr>
          <p:cNvPr id="306" name="Shape 306"/>
          <p:cNvSpPr/>
          <p:nvPr>
            <p:ph type="body" idx="1"/>
          </p:nvPr>
        </p:nvSpPr>
        <p:spPr>
          <a:prstGeom prst="rect">
            <a:avLst/>
          </a:prstGeom>
        </p:spPr>
        <p:txBody>
          <a:bodyPr/>
          <a:lstStyle/>
          <a:p>
            <a:pPr lvl="0" marL="554355" indent="-554355" algn="ctr" defTabSz="443484">
              <a:spcBef>
                <a:spcPts val="3400"/>
              </a:spcBef>
              <a:buBlip>
                <a:blip r:embed="rId2"/>
              </a:buBlip>
              <a:defRPr sz="1800">
                <a:solidFill>
                  <a:srgbClr val="000000"/>
                </a:solidFill>
              </a:defRPr>
            </a:pPr>
            <a:r>
              <a:rPr sz="3492">
                <a:solidFill>
                  <a:srgbClr val="FFFFFF"/>
                </a:solidFill>
              </a:rPr>
              <a:t>AF ROM-</a:t>
            </a:r>
            <a:endParaRPr sz="3492">
              <a:solidFill>
                <a:srgbClr val="FFFFFF"/>
              </a:solidFill>
            </a:endParaRPr>
          </a:p>
          <a:p>
            <a:pPr lvl="0" marL="554355" indent="-554355" defTabSz="443484">
              <a:spcBef>
                <a:spcPts val="3400"/>
              </a:spcBef>
              <a:buBlip>
                <a:blip r:embed="rId2"/>
              </a:buBlip>
              <a:defRPr sz="1800">
                <a:solidFill>
                  <a:srgbClr val="000000"/>
                </a:solidFill>
              </a:defRPr>
            </a:pPr>
            <a:r>
              <a:rPr sz="3492">
                <a:solidFill>
                  <a:srgbClr val="FFFFFF"/>
                </a:solidFill>
              </a:rPr>
              <a:t>AF ROM of a joint crossed by a muscle with an active trigger is decreased .</a:t>
            </a:r>
            <a:endParaRPr sz="3492">
              <a:solidFill>
                <a:srgbClr val="FFFFFF"/>
              </a:solidFill>
            </a:endParaRPr>
          </a:p>
          <a:p>
            <a:pPr lvl="0" marL="554355" indent="-554355" defTabSz="443484">
              <a:spcBef>
                <a:spcPts val="3400"/>
              </a:spcBef>
              <a:buBlip>
                <a:blip r:embed="rId2"/>
              </a:buBlip>
              <a:defRPr sz="1800">
                <a:solidFill>
                  <a:srgbClr val="000000"/>
                </a:solidFill>
              </a:defRPr>
            </a:pPr>
            <a:r>
              <a:rPr sz="3492">
                <a:solidFill>
                  <a:srgbClr val="FFFFFF"/>
                </a:solidFill>
              </a:rPr>
              <a:t>Movement that increases the muscle tension, especially quick movement, will cause pain.</a:t>
            </a:r>
          </a:p>
        </p:txBody>
      </p:sp>
    </p:spTree>
  </p:cSld>
  <p:clrMapOvr>
    <a:masterClrMapping/>
  </p:clrMapOvr>
  <p:transition spd="slow" advClick="1">
    <p:dissolve/>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64" name="Group 64"/>
          <p:cNvGrpSpPr/>
          <p:nvPr/>
        </p:nvGrpSpPr>
        <p:grpSpPr>
          <a:xfrm>
            <a:off x="1327150" y="790657"/>
            <a:ext cx="10731500" cy="5012136"/>
            <a:chOff x="-44450" y="-44410"/>
            <a:chExt cx="10731500" cy="5012134"/>
          </a:xfrm>
        </p:grpSpPr>
        <p:pic>
          <p:nvPicPr>
            <p:cNvPr id="63" name="pasted-image.tif"/>
            <p:cNvPicPr/>
            <p:nvPr/>
          </p:nvPicPr>
          <p:blipFill>
            <a:blip r:embed="rId2">
              <a:extLst/>
            </a:blip>
            <a:srcRect l="0" t="0" r="0" b="34219"/>
            <a:stretch>
              <a:fillRect/>
            </a:stretch>
          </p:blipFill>
          <p:spPr>
            <a:xfrm>
              <a:off x="0" y="0"/>
              <a:ext cx="10642600" cy="4923274"/>
            </a:xfrm>
            <a:prstGeom prst="rect">
              <a:avLst/>
            </a:prstGeom>
            <a:ln>
              <a:noFill/>
            </a:ln>
            <a:effectLst/>
          </p:spPr>
        </p:pic>
        <p:pic>
          <p:nvPicPr>
            <p:cNvPr id="62" name=""/>
            <p:cNvPicPr/>
            <p:nvPr/>
          </p:nvPicPr>
          <p:blipFill>
            <a:blip r:embed="rId3">
              <a:extLst/>
            </a:blip>
            <a:stretch>
              <a:fillRect/>
            </a:stretch>
          </p:blipFill>
          <p:spPr>
            <a:xfrm>
              <a:off x="-44450" y="-44411"/>
              <a:ext cx="10731500" cy="5012135"/>
            </a:xfrm>
            <a:prstGeom prst="rect">
              <a:avLst/>
            </a:prstGeom>
            <a:effectLst/>
          </p:spPr>
        </p:pic>
      </p:grpSp>
      <p:sp>
        <p:nvSpPr>
          <p:cNvPr id="65" name="Shape 65"/>
          <p:cNvSpPr/>
          <p:nvPr>
            <p:ph type="title"/>
          </p:nvPr>
        </p:nvSpPr>
        <p:spPr>
          <a:xfrm>
            <a:off x="1181100" y="6235700"/>
            <a:ext cx="10642600" cy="1511300"/>
          </a:xfrm>
          <a:prstGeom prst="rect">
            <a:avLst/>
          </a:prstGeom>
        </p:spPr>
        <p:txBody>
          <a:bodyPr/>
          <a:lstStyle/>
          <a:p>
            <a:pPr lvl="0" defTabSz="251460">
              <a:defRPr sz="1800">
                <a:solidFill>
                  <a:srgbClr val="000000"/>
                </a:solidFill>
              </a:defRPr>
            </a:pPr>
            <a:endParaRPr sz="3960">
              <a:solidFill>
                <a:srgbClr val="FFFFFF"/>
              </a:solidFill>
            </a:endParaRPr>
          </a:p>
          <a:p>
            <a:pPr lvl="0" defTabSz="251460">
              <a:defRPr sz="1800">
                <a:solidFill>
                  <a:srgbClr val="000000"/>
                </a:solidFill>
              </a:defRPr>
            </a:pPr>
            <a:r>
              <a:rPr sz="1980">
                <a:solidFill>
                  <a:srgbClr val="FFFFFF"/>
                </a:solidFill>
              </a:rPr>
              <a:t>We cannot  learn palpatory skills by reading or listening. It can only be learned by palpation. </a:t>
            </a:r>
          </a:p>
        </p:txBody>
      </p:sp>
    </p:spTree>
  </p:cSld>
  <p:clrMapOvr>
    <a:masterClrMapping/>
  </p:clrMapOvr>
  <p:transition spd="slow" advClick="1">
    <p:dissolve/>
  </p:transition>
</p:sld>
</file>

<file path=ppt/slides/slide9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8" name="Shape 308"/>
          <p:cNvSpPr/>
          <p:nvPr>
            <p:ph type="body" idx="1"/>
          </p:nvPr>
        </p:nvSpPr>
        <p:spPr>
          <a:prstGeom prst="rect">
            <a:avLst/>
          </a:prstGeom>
        </p:spPr>
        <p:txBody>
          <a:bodyPr/>
          <a:lstStyle/>
          <a:p>
            <a:pPr lvl="0" marL="474344" indent="-474344" algn="ctr" defTabSz="379475">
              <a:spcBef>
                <a:spcPts val="2900"/>
              </a:spcBef>
              <a:buBlip>
                <a:blip r:embed="rId2"/>
              </a:buBlip>
              <a:defRPr sz="1800">
                <a:solidFill>
                  <a:srgbClr val="000000"/>
                </a:solidFill>
              </a:defRPr>
            </a:pPr>
            <a:r>
              <a:rPr sz="2988">
                <a:solidFill>
                  <a:srgbClr val="FFFFFF"/>
                </a:solidFill>
              </a:rPr>
              <a:t>PR ROM-</a:t>
            </a:r>
            <a:endParaRPr sz="2988">
              <a:solidFill>
                <a:srgbClr val="FFFFFF"/>
              </a:solidFill>
            </a:endParaRPr>
          </a:p>
          <a:p>
            <a:pPr lvl="0" marL="474344" indent="-474344" defTabSz="379475">
              <a:spcBef>
                <a:spcPts val="2900"/>
              </a:spcBef>
              <a:buBlip>
                <a:blip r:embed="rId2"/>
              </a:buBlip>
              <a:defRPr sz="1800">
                <a:solidFill>
                  <a:srgbClr val="000000"/>
                </a:solidFill>
              </a:defRPr>
            </a:pPr>
            <a:r>
              <a:rPr sz="2988">
                <a:solidFill>
                  <a:srgbClr val="FFFFFF"/>
                </a:solidFill>
              </a:rPr>
              <a:t>PR ROM of a joint crossed by a muscle with an active trigger is decreased.</a:t>
            </a:r>
            <a:endParaRPr sz="2988">
              <a:solidFill>
                <a:srgbClr val="FFFFFF"/>
              </a:solidFill>
            </a:endParaRPr>
          </a:p>
          <a:p>
            <a:pPr lvl="0" marL="474344" indent="-474344" defTabSz="379475">
              <a:spcBef>
                <a:spcPts val="2900"/>
              </a:spcBef>
              <a:buBlip>
                <a:blip r:embed="rId2"/>
              </a:buBlip>
              <a:defRPr sz="1800">
                <a:solidFill>
                  <a:srgbClr val="000000"/>
                </a:solidFill>
              </a:defRPr>
            </a:pPr>
            <a:r>
              <a:rPr sz="2988">
                <a:solidFill>
                  <a:srgbClr val="FFFFFF"/>
                </a:solidFill>
              </a:rPr>
              <a:t>Muscle will be unable to fully lengthen due to pain and spasm end feel.</a:t>
            </a:r>
            <a:endParaRPr sz="2988">
              <a:solidFill>
                <a:srgbClr val="FFFFFF"/>
              </a:solidFill>
            </a:endParaRPr>
          </a:p>
          <a:p>
            <a:pPr lvl="0" marL="474344" indent="-474344" algn="ctr" defTabSz="379475">
              <a:spcBef>
                <a:spcPts val="2900"/>
              </a:spcBef>
              <a:buBlip>
                <a:blip r:embed="rId2"/>
              </a:buBlip>
              <a:defRPr sz="1800">
                <a:solidFill>
                  <a:srgbClr val="000000"/>
                </a:solidFill>
              </a:defRPr>
            </a:pPr>
            <a:r>
              <a:rPr sz="2988">
                <a:solidFill>
                  <a:srgbClr val="FFFFFF"/>
                </a:solidFill>
              </a:rPr>
              <a:t>AR TESTING-</a:t>
            </a:r>
            <a:endParaRPr sz="2988">
              <a:solidFill>
                <a:srgbClr val="FFFFFF"/>
              </a:solidFill>
            </a:endParaRPr>
          </a:p>
          <a:p>
            <a:pPr lvl="0" marL="474344" indent="-474344" defTabSz="379475">
              <a:spcBef>
                <a:spcPts val="2900"/>
              </a:spcBef>
              <a:buBlip>
                <a:blip r:embed="rId2"/>
              </a:buBlip>
              <a:defRPr sz="1800">
                <a:solidFill>
                  <a:srgbClr val="000000"/>
                </a:solidFill>
              </a:defRPr>
            </a:pPr>
            <a:r>
              <a:rPr sz="2988">
                <a:solidFill>
                  <a:srgbClr val="FFFFFF"/>
                </a:solidFill>
              </a:rPr>
              <a:t>AR TESTING of a muscle with an active trigger will reveal weakness.</a:t>
            </a:r>
            <a:endParaRPr sz="2988">
              <a:solidFill>
                <a:srgbClr val="FFFFFF"/>
              </a:solidFill>
            </a:endParaRPr>
          </a:p>
          <a:p>
            <a:pPr lvl="0" marL="474344" indent="-474344" defTabSz="379475">
              <a:spcBef>
                <a:spcPts val="2900"/>
              </a:spcBef>
              <a:buBlip>
                <a:blip r:embed="rId2"/>
              </a:buBlip>
              <a:defRPr sz="1800">
                <a:solidFill>
                  <a:srgbClr val="000000"/>
                </a:solidFill>
              </a:defRPr>
            </a:pPr>
            <a:r>
              <a:rPr sz="2988">
                <a:solidFill>
                  <a:srgbClr val="FFFFFF"/>
                </a:solidFill>
              </a:rPr>
              <a:t>When the muscle is placed in a shortened position, a maximum contraction is painful.</a:t>
            </a:r>
          </a:p>
        </p:txBody>
      </p:sp>
    </p:spTree>
  </p:cSld>
  <p:clrMapOvr>
    <a:masterClrMapping/>
  </p:clrMapOvr>
  <p:transition spd="slow" advClick="1">
    <p:dissolve/>
  </p:transition>
</p:sld>
</file>

<file path=ppt/slides/slide9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0" name="Shape 310"/>
          <p:cNvSpPr/>
          <p:nvPr>
            <p:ph type="title"/>
          </p:nvPr>
        </p:nvSpPr>
        <p:spPr>
          <a:prstGeom prst="rect">
            <a:avLst/>
          </a:prstGeom>
        </p:spPr>
        <p:txBody>
          <a:bodyPr/>
          <a:lstStyle/>
          <a:p>
            <a:pPr lvl="0">
              <a:defRPr sz="1800">
                <a:solidFill>
                  <a:srgbClr val="000000"/>
                </a:solidFill>
              </a:defRPr>
            </a:pPr>
            <a:r>
              <a:rPr sz="7200">
                <a:solidFill>
                  <a:srgbClr val="FFFFFF"/>
                </a:solidFill>
              </a:rPr>
              <a:t>Contraindications</a:t>
            </a:r>
          </a:p>
        </p:txBody>
      </p:sp>
      <p:sp>
        <p:nvSpPr>
          <p:cNvPr id="311" name="Shape 311"/>
          <p:cNvSpPr/>
          <p:nvPr>
            <p:ph type="body" idx="1"/>
          </p:nvPr>
        </p:nvSpPr>
        <p:spPr>
          <a:prstGeom prst="rect">
            <a:avLst/>
          </a:prstGeom>
        </p:spPr>
        <p:txBody>
          <a:bodyPr/>
          <a:lstStyle/>
          <a:p>
            <a:pPr lvl="0" marL="411480" indent="-411480" defTabSz="329184">
              <a:spcBef>
                <a:spcPts val="2500"/>
              </a:spcBef>
              <a:buBlip>
                <a:blip r:embed="rId2"/>
              </a:buBlip>
              <a:defRPr sz="1800">
                <a:solidFill>
                  <a:srgbClr val="000000"/>
                </a:solidFill>
              </a:defRPr>
            </a:pPr>
            <a:r>
              <a:rPr sz="2592">
                <a:solidFill>
                  <a:srgbClr val="FFFFFF"/>
                </a:solidFill>
              </a:rPr>
              <a:t>Vigorous techniques or deep pressure when treating hyperirritable triggers as ‘kick-back’ pain may result.</a:t>
            </a:r>
            <a:endParaRPr sz="2592">
              <a:solidFill>
                <a:srgbClr val="FFFFFF"/>
              </a:solidFill>
            </a:endParaRPr>
          </a:p>
          <a:p>
            <a:pPr lvl="0" marL="411480" indent="-411480" defTabSz="329184">
              <a:spcBef>
                <a:spcPts val="2500"/>
              </a:spcBef>
              <a:buBlip>
                <a:blip r:embed="rId2"/>
              </a:buBlip>
              <a:defRPr sz="1800">
                <a:solidFill>
                  <a:srgbClr val="000000"/>
                </a:solidFill>
              </a:defRPr>
            </a:pPr>
            <a:r>
              <a:rPr sz="2592">
                <a:solidFill>
                  <a:srgbClr val="FFFFFF"/>
                </a:solidFill>
              </a:rPr>
              <a:t>In treating triggers proximal to areas of acute inflammation, the usual use of post treatment heat is contraindicated. Follow with repetitive proximal effleurage to increase  drainage.</a:t>
            </a:r>
            <a:endParaRPr sz="2592">
              <a:solidFill>
                <a:srgbClr val="FFFFFF"/>
              </a:solidFill>
            </a:endParaRPr>
          </a:p>
          <a:p>
            <a:pPr lvl="0" marL="411480" indent="-411480" defTabSz="329184">
              <a:spcBef>
                <a:spcPts val="2500"/>
              </a:spcBef>
              <a:buBlip>
                <a:blip r:embed="rId2"/>
              </a:buBlip>
              <a:defRPr sz="1800">
                <a:solidFill>
                  <a:srgbClr val="000000"/>
                </a:solidFill>
              </a:defRPr>
            </a:pPr>
            <a:r>
              <a:rPr sz="2592">
                <a:solidFill>
                  <a:srgbClr val="FFFFFF"/>
                </a:solidFill>
              </a:rPr>
              <a:t>In the case of acute/early subacute overstretch injuries such as strains/sprains treatment of triggers local to the injury is contraindicated.</a:t>
            </a:r>
          </a:p>
        </p:txBody>
      </p:sp>
    </p:spTree>
  </p:cSld>
  <p:clrMapOvr>
    <a:masterClrMapping/>
  </p:clrMapOvr>
  <p:transition spd="slow" advClick="1">
    <p:dissolve/>
  </p:transition>
</p:sld>
</file>

<file path=ppt/slides/slide9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3" name="Shape 313"/>
          <p:cNvSpPr/>
          <p:nvPr>
            <p:ph type="body" idx="1"/>
          </p:nvPr>
        </p:nvSpPr>
        <p:spPr>
          <a:prstGeom prst="rect">
            <a:avLst/>
          </a:prstGeom>
        </p:spPr>
        <p:txBody>
          <a:bodyPr/>
          <a:lstStyle/>
          <a:p>
            <a:pPr lvl="0" marL="394334" indent="-394334" defTabSz="315468">
              <a:spcBef>
                <a:spcPts val="2400"/>
              </a:spcBef>
              <a:buBlip>
                <a:blip r:embed="rId2"/>
              </a:buBlip>
              <a:defRPr sz="1800">
                <a:solidFill>
                  <a:srgbClr val="000000"/>
                </a:solidFill>
              </a:defRPr>
            </a:pPr>
            <a:r>
              <a:rPr sz="2484">
                <a:solidFill>
                  <a:srgbClr val="FFFFFF"/>
                </a:solidFill>
              </a:rPr>
              <a:t>Percussion and stretch are contraindicated on the anterior or posterior leg compartments. A possible compartment syndrome could result if a hematoma were caused by overly vigorous treatment.</a:t>
            </a:r>
            <a:endParaRPr sz="2484">
              <a:solidFill>
                <a:srgbClr val="FFFFFF"/>
              </a:solidFill>
            </a:endParaRPr>
          </a:p>
          <a:p>
            <a:pPr lvl="0" marL="394334" indent="-394334" defTabSz="315468">
              <a:spcBef>
                <a:spcPts val="2400"/>
              </a:spcBef>
              <a:buBlip>
                <a:blip r:embed="rId2"/>
              </a:buBlip>
              <a:defRPr sz="1800">
                <a:solidFill>
                  <a:srgbClr val="000000"/>
                </a:solidFill>
              </a:defRPr>
            </a:pPr>
            <a:r>
              <a:rPr sz="2484">
                <a:solidFill>
                  <a:srgbClr val="FFFFFF"/>
                </a:solidFill>
              </a:rPr>
              <a:t>Avoid prolonged chilling of the area as this may activate the trigger.</a:t>
            </a:r>
            <a:endParaRPr sz="2484">
              <a:solidFill>
                <a:srgbClr val="FFFFFF"/>
              </a:solidFill>
            </a:endParaRPr>
          </a:p>
          <a:p>
            <a:pPr lvl="0" marL="394334" indent="-394334" defTabSz="315468">
              <a:spcBef>
                <a:spcPts val="2400"/>
              </a:spcBef>
              <a:buBlip>
                <a:blip r:embed="rId2"/>
              </a:buBlip>
              <a:defRPr sz="1800">
                <a:solidFill>
                  <a:srgbClr val="000000"/>
                </a:solidFill>
              </a:defRPr>
            </a:pPr>
            <a:r>
              <a:rPr sz="2484">
                <a:solidFill>
                  <a:srgbClr val="FFFFFF"/>
                </a:solidFill>
              </a:rPr>
              <a:t>Avoid combining more than one aggressive  technique at the same appointment as this can over-treat the tissues.</a:t>
            </a:r>
            <a:endParaRPr sz="2484">
              <a:solidFill>
                <a:srgbClr val="FFFFFF"/>
              </a:solidFill>
            </a:endParaRPr>
          </a:p>
          <a:p>
            <a:pPr lvl="0" marL="394334" indent="-394334" defTabSz="315468">
              <a:spcBef>
                <a:spcPts val="2400"/>
              </a:spcBef>
              <a:buBlip>
                <a:blip r:embed="rId2"/>
              </a:buBlip>
              <a:defRPr sz="1800">
                <a:solidFill>
                  <a:srgbClr val="000000"/>
                </a:solidFill>
              </a:defRPr>
            </a:pPr>
            <a:r>
              <a:rPr sz="2484">
                <a:solidFill>
                  <a:srgbClr val="FFFFFF"/>
                </a:solidFill>
              </a:rPr>
              <a:t>Although a full stretch usually follows treatment, it is contraindicated to fully stretch muscle that crosses a hyper-mobile joint. Use ischemic pressure followed by repetitive muscle stripping and heat only.</a:t>
            </a:r>
          </a:p>
        </p:txBody>
      </p:sp>
    </p:spTree>
  </p:cSld>
  <p:clrMapOvr>
    <a:masterClrMapping/>
  </p:clrMapOvr>
  <p:transition spd="slow" advClick="1">
    <p:dissolve/>
  </p:transition>
</p:sld>
</file>

<file path=ppt/slides/slide9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5" name="Shape 315"/>
          <p:cNvSpPr/>
          <p:nvPr>
            <p:ph type="title"/>
          </p:nvPr>
        </p:nvSpPr>
        <p:spPr>
          <a:prstGeom prst="rect">
            <a:avLst/>
          </a:prstGeom>
        </p:spPr>
        <p:txBody>
          <a:bodyPr/>
          <a:lstStyle/>
          <a:p>
            <a:pPr lvl="0">
              <a:defRPr sz="1800">
                <a:solidFill>
                  <a:srgbClr val="000000"/>
                </a:solidFill>
              </a:defRPr>
            </a:pPr>
            <a:r>
              <a:rPr sz="7200">
                <a:solidFill>
                  <a:srgbClr val="FFFFFF"/>
                </a:solidFill>
              </a:rPr>
              <a:t>Treatment Goals</a:t>
            </a:r>
          </a:p>
        </p:txBody>
      </p:sp>
      <p:sp>
        <p:nvSpPr>
          <p:cNvPr id="316" name="Shape 316"/>
          <p:cNvSpPr/>
          <p:nvPr>
            <p:ph type="body" idx="1"/>
          </p:nvPr>
        </p:nvSpPr>
        <p:spPr>
          <a:prstGeom prst="rect">
            <a:avLst/>
          </a:prstGeom>
        </p:spPr>
        <p:txBody>
          <a:bodyPr/>
          <a:lstStyle/>
          <a:p>
            <a:pPr lvl="0" marL="508634" indent="-508634" defTabSz="406908">
              <a:spcBef>
                <a:spcPts val="3200"/>
              </a:spcBef>
              <a:buBlip>
                <a:blip r:embed="rId2"/>
              </a:buBlip>
              <a:defRPr sz="1800">
                <a:solidFill>
                  <a:srgbClr val="000000"/>
                </a:solidFill>
              </a:defRPr>
            </a:pPr>
            <a:r>
              <a:rPr sz="3204">
                <a:solidFill>
                  <a:srgbClr val="FFFFFF"/>
                </a:solidFill>
              </a:rPr>
              <a:t>Decrease sympathetic nervous system firing.</a:t>
            </a:r>
            <a:endParaRPr sz="3204">
              <a:solidFill>
                <a:srgbClr val="FFFFFF"/>
              </a:solidFill>
            </a:endParaRPr>
          </a:p>
          <a:p>
            <a:pPr lvl="0" marL="508634" indent="-508634" defTabSz="406908">
              <a:spcBef>
                <a:spcPts val="3200"/>
              </a:spcBef>
              <a:buBlip>
                <a:blip r:embed="rId2"/>
              </a:buBlip>
              <a:defRPr sz="1800">
                <a:solidFill>
                  <a:srgbClr val="000000"/>
                </a:solidFill>
              </a:defRPr>
            </a:pPr>
            <a:r>
              <a:rPr sz="3204">
                <a:solidFill>
                  <a:srgbClr val="FFFFFF"/>
                </a:solidFill>
              </a:rPr>
              <a:t>Increase circulation for improved tissue health.</a:t>
            </a:r>
            <a:endParaRPr sz="3204">
              <a:solidFill>
                <a:srgbClr val="FFFFFF"/>
              </a:solidFill>
            </a:endParaRPr>
          </a:p>
          <a:p>
            <a:pPr lvl="0" marL="508634" indent="-508634" defTabSz="406908">
              <a:spcBef>
                <a:spcPts val="3200"/>
              </a:spcBef>
              <a:buBlip>
                <a:blip r:embed="rId2"/>
              </a:buBlip>
              <a:defRPr sz="1800">
                <a:solidFill>
                  <a:srgbClr val="000000"/>
                </a:solidFill>
              </a:defRPr>
            </a:pPr>
            <a:r>
              <a:rPr sz="3204">
                <a:solidFill>
                  <a:srgbClr val="FFFFFF"/>
                </a:solidFill>
              </a:rPr>
              <a:t>Totally relaxed muscles to allow for full lengthening of affected tissues. To ensure relaxation of muscles keep client warm.</a:t>
            </a:r>
          </a:p>
        </p:txBody>
      </p:sp>
    </p:spTree>
  </p:cSld>
  <p:clrMapOvr>
    <a:masterClrMapping/>
  </p:clrMapOvr>
  <p:transition spd="slow" advClick="1">
    <p:dissolve/>
  </p:transition>
</p:sld>
</file>

<file path=ppt/slides/slide9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8" name="Shape 318"/>
          <p:cNvSpPr/>
          <p:nvPr>
            <p:ph type="title"/>
          </p:nvPr>
        </p:nvSpPr>
        <p:spPr>
          <a:prstGeom prst="rect">
            <a:avLst/>
          </a:prstGeom>
        </p:spPr>
        <p:txBody>
          <a:bodyPr/>
          <a:lstStyle/>
          <a:p>
            <a:pPr lvl="0">
              <a:defRPr sz="1800">
                <a:solidFill>
                  <a:srgbClr val="000000"/>
                </a:solidFill>
              </a:defRPr>
            </a:pPr>
            <a:r>
              <a:rPr sz="7200">
                <a:solidFill>
                  <a:srgbClr val="FFFFFF"/>
                </a:solidFill>
              </a:rPr>
              <a:t>Other Considerations</a:t>
            </a:r>
          </a:p>
        </p:txBody>
      </p:sp>
      <p:sp>
        <p:nvSpPr>
          <p:cNvPr id="319" name="Shape 319"/>
          <p:cNvSpPr/>
          <p:nvPr>
            <p:ph type="body" idx="1"/>
          </p:nvPr>
        </p:nvSpPr>
        <p:spPr>
          <a:prstGeom prst="rect">
            <a:avLst/>
          </a:prstGeom>
        </p:spPr>
        <p:txBody>
          <a:bodyPr/>
          <a:lstStyle/>
          <a:p>
            <a:pPr lvl="0" marL="342900" indent="-342900" defTabSz="274320">
              <a:spcBef>
                <a:spcPts val="2100"/>
              </a:spcBef>
              <a:buBlip>
                <a:blip r:embed="rId2"/>
              </a:buBlip>
              <a:defRPr sz="1800">
                <a:solidFill>
                  <a:srgbClr val="000000"/>
                </a:solidFill>
              </a:defRPr>
            </a:pPr>
            <a:r>
              <a:rPr sz="2160">
                <a:solidFill>
                  <a:srgbClr val="FFFFFF"/>
                </a:solidFill>
              </a:rPr>
              <a:t>Do not just think ischemic pressure. Use the most general and superficial techniques and only progress to those that are specific and deep if needed.</a:t>
            </a:r>
            <a:endParaRPr sz="2160">
              <a:solidFill>
                <a:srgbClr val="FFFFFF"/>
              </a:solidFill>
            </a:endParaRPr>
          </a:p>
          <a:p>
            <a:pPr lvl="0" marL="342900" indent="-342900" defTabSz="274320">
              <a:spcBef>
                <a:spcPts val="2100"/>
              </a:spcBef>
              <a:buBlip>
                <a:blip r:embed="rId2"/>
              </a:buBlip>
              <a:defRPr sz="1800">
                <a:solidFill>
                  <a:srgbClr val="000000"/>
                </a:solidFill>
              </a:defRPr>
            </a:pPr>
            <a:r>
              <a:rPr sz="2160">
                <a:solidFill>
                  <a:srgbClr val="FFFFFF"/>
                </a:solidFill>
              </a:rPr>
              <a:t>The treatment of triggers can induce a degree of discomfort/pain. Clearly state this in your intake so that the client can consent to treatment. It is important to work within the clients tolerance at all times. If discomfort/pain is sufficient that there is an increase in muscle tension the work will be ineffective. A muscle must remain totally relaxed to completely eliminate the trigger.</a:t>
            </a:r>
            <a:endParaRPr sz="2160">
              <a:solidFill>
                <a:srgbClr val="FFFFFF"/>
              </a:solidFill>
            </a:endParaRPr>
          </a:p>
          <a:p>
            <a:pPr lvl="0" marL="342900" indent="-342900" defTabSz="274320">
              <a:spcBef>
                <a:spcPts val="2100"/>
              </a:spcBef>
              <a:buBlip>
                <a:blip r:embed="rId2"/>
              </a:buBlip>
              <a:defRPr sz="1800">
                <a:solidFill>
                  <a:srgbClr val="000000"/>
                </a:solidFill>
              </a:defRPr>
            </a:pPr>
            <a:r>
              <a:rPr sz="2160">
                <a:solidFill>
                  <a:srgbClr val="FFFFFF"/>
                </a:solidFill>
              </a:rPr>
              <a:t>Proper breathing techniques can be of great benefit during treatment.</a:t>
            </a:r>
          </a:p>
        </p:txBody>
      </p:sp>
    </p:spTree>
  </p:cSld>
  <p:clrMapOvr>
    <a:masterClrMapping/>
  </p:clrMapOvr>
  <p:transition spd="slow" advClick="1">
    <p:dissolve/>
  </p:transition>
</p:sld>
</file>

<file path=ppt/slides/slide9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1" name="Shape 321"/>
          <p:cNvSpPr/>
          <p:nvPr>
            <p:ph type="title"/>
          </p:nvPr>
        </p:nvSpPr>
        <p:spPr>
          <a:prstGeom prst="rect">
            <a:avLst/>
          </a:prstGeom>
        </p:spPr>
        <p:txBody>
          <a:bodyPr/>
          <a:lstStyle/>
          <a:p>
            <a:pPr lvl="0">
              <a:defRPr sz="1800">
                <a:solidFill>
                  <a:srgbClr val="000000"/>
                </a:solidFill>
              </a:defRPr>
            </a:pPr>
            <a:r>
              <a:rPr sz="7200">
                <a:solidFill>
                  <a:srgbClr val="FFFFFF"/>
                </a:solidFill>
              </a:rPr>
              <a:t>Follow Up/Self-care</a:t>
            </a:r>
          </a:p>
        </p:txBody>
      </p:sp>
      <p:sp>
        <p:nvSpPr>
          <p:cNvPr id="322" name="Shape 322"/>
          <p:cNvSpPr/>
          <p:nvPr>
            <p:ph type="body" idx="1"/>
          </p:nvPr>
        </p:nvSpPr>
        <p:spPr>
          <a:prstGeom prst="rect">
            <a:avLst/>
          </a:prstGeom>
        </p:spPr>
        <p:txBody>
          <a:bodyPr/>
          <a:lstStyle/>
          <a:p>
            <a:pPr lvl="0" marL="302894" indent="-302894" defTabSz="242315">
              <a:spcBef>
                <a:spcPts val="1900"/>
              </a:spcBef>
              <a:buBlip>
                <a:blip r:embed="rId2"/>
              </a:buBlip>
              <a:defRPr sz="1800">
                <a:solidFill>
                  <a:srgbClr val="000000"/>
                </a:solidFill>
              </a:defRPr>
            </a:pPr>
            <a:r>
              <a:rPr sz="1907">
                <a:solidFill>
                  <a:srgbClr val="FFFFFF"/>
                </a:solidFill>
              </a:rPr>
              <a:t>Rest from activity following treatment. Avoid sports and over-use.</a:t>
            </a:r>
            <a:endParaRPr sz="1907">
              <a:solidFill>
                <a:srgbClr val="FFFFFF"/>
              </a:solidFill>
            </a:endParaRPr>
          </a:p>
          <a:p>
            <a:pPr lvl="0" marL="302894" indent="-302894" defTabSz="242315">
              <a:spcBef>
                <a:spcPts val="1900"/>
              </a:spcBef>
              <a:buBlip>
                <a:blip r:embed="rId2"/>
              </a:buBlip>
              <a:defRPr sz="1800">
                <a:solidFill>
                  <a:srgbClr val="000000"/>
                </a:solidFill>
              </a:defRPr>
            </a:pPr>
            <a:r>
              <a:rPr sz="1907">
                <a:solidFill>
                  <a:srgbClr val="FFFFFF"/>
                </a:solidFill>
              </a:rPr>
              <a:t>Hot bath</a:t>
            </a:r>
            <a:endParaRPr sz="1907">
              <a:solidFill>
                <a:srgbClr val="FFFFFF"/>
              </a:solidFill>
            </a:endParaRPr>
          </a:p>
          <a:p>
            <a:pPr lvl="0" marL="302894" indent="-302894" defTabSz="242315">
              <a:spcBef>
                <a:spcPts val="1900"/>
              </a:spcBef>
              <a:buBlip>
                <a:blip r:embed="rId2"/>
              </a:buBlip>
              <a:defRPr sz="1800">
                <a:solidFill>
                  <a:srgbClr val="000000"/>
                </a:solidFill>
              </a:defRPr>
            </a:pPr>
            <a:r>
              <a:rPr sz="1907">
                <a:solidFill>
                  <a:srgbClr val="FFFFFF"/>
                </a:solidFill>
              </a:rPr>
              <a:t>Self-massage</a:t>
            </a:r>
            <a:endParaRPr sz="1907">
              <a:solidFill>
                <a:srgbClr val="FFFFFF"/>
              </a:solidFill>
            </a:endParaRPr>
          </a:p>
          <a:p>
            <a:pPr lvl="0" marL="302894" indent="-302894" defTabSz="242315">
              <a:spcBef>
                <a:spcPts val="1900"/>
              </a:spcBef>
              <a:buBlip>
                <a:blip r:embed="rId2"/>
              </a:buBlip>
              <a:defRPr sz="1800">
                <a:solidFill>
                  <a:srgbClr val="000000"/>
                </a:solidFill>
              </a:defRPr>
            </a:pPr>
            <a:r>
              <a:rPr sz="1907">
                <a:solidFill>
                  <a:srgbClr val="FFFFFF"/>
                </a:solidFill>
              </a:rPr>
              <a:t>Stretching (slow, full, pain free to be done frequently, before and after activity).</a:t>
            </a:r>
            <a:endParaRPr sz="1907">
              <a:solidFill>
                <a:srgbClr val="FFFFFF"/>
              </a:solidFill>
            </a:endParaRPr>
          </a:p>
          <a:p>
            <a:pPr lvl="0" marL="302894" indent="-302894" defTabSz="242315">
              <a:spcBef>
                <a:spcPts val="1900"/>
              </a:spcBef>
              <a:buBlip>
                <a:blip r:embed="rId2"/>
              </a:buBlip>
              <a:defRPr sz="1800">
                <a:solidFill>
                  <a:srgbClr val="000000"/>
                </a:solidFill>
              </a:defRPr>
            </a:pPr>
            <a:r>
              <a:rPr sz="1907">
                <a:solidFill>
                  <a:srgbClr val="FFFFFF"/>
                </a:solidFill>
              </a:rPr>
              <a:t>Ischemic pressure</a:t>
            </a:r>
            <a:endParaRPr sz="1907">
              <a:solidFill>
                <a:srgbClr val="FFFFFF"/>
              </a:solidFill>
            </a:endParaRPr>
          </a:p>
          <a:p>
            <a:pPr lvl="0" marL="302894" indent="-302894" defTabSz="242315">
              <a:spcBef>
                <a:spcPts val="1900"/>
              </a:spcBef>
              <a:buBlip>
                <a:blip r:embed="rId2"/>
              </a:buBlip>
              <a:defRPr sz="1800">
                <a:solidFill>
                  <a:srgbClr val="000000"/>
                </a:solidFill>
              </a:defRPr>
            </a:pPr>
            <a:r>
              <a:rPr sz="1907">
                <a:solidFill>
                  <a:srgbClr val="FFFFFF"/>
                </a:solidFill>
              </a:rPr>
              <a:t>Gradual strengthening program.</a:t>
            </a:r>
            <a:endParaRPr sz="1907">
              <a:solidFill>
                <a:srgbClr val="FFFFFF"/>
              </a:solidFill>
            </a:endParaRPr>
          </a:p>
          <a:p>
            <a:pPr lvl="0" marL="302894" indent="-302894" defTabSz="242315">
              <a:spcBef>
                <a:spcPts val="1900"/>
              </a:spcBef>
              <a:buBlip>
                <a:blip r:embed="rId2"/>
              </a:buBlip>
              <a:defRPr sz="1800">
                <a:solidFill>
                  <a:srgbClr val="000000"/>
                </a:solidFill>
              </a:defRPr>
            </a:pPr>
            <a:r>
              <a:rPr sz="1907">
                <a:solidFill>
                  <a:srgbClr val="FFFFFF"/>
                </a:solidFill>
              </a:rPr>
              <a:t>Avoid chilling.</a:t>
            </a:r>
            <a:endParaRPr sz="1907">
              <a:solidFill>
                <a:srgbClr val="FFFFFF"/>
              </a:solidFill>
            </a:endParaRPr>
          </a:p>
          <a:p>
            <a:pPr lvl="0" marL="302894" indent="-302894" defTabSz="242315">
              <a:spcBef>
                <a:spcPts val="1900"/>
              </a:spcBef>
              <a:buBlip>
                <a:blip r:embed="rId2"/>
              </a:buBlip>
              <a:defRPr sz="1800">
                <a:solidFill>
                  <a:srgbClr val="000000"/>
                </a:solidFill>
              </a:defRPr>
            </a:pPr>
            <a:r>
              <a:rPr sz="1907">
                <a:solidFill>
                  <a:srgbClr val="FFFFFF"/>
                </a:solidFill>
              </a:rPr>
              <a:t>Correction of postural imbalances/habits.</a:t>
            </a:r>
            <a:endParaRPr sz="1907">
              <a:solidFill>
                <a:srgbClr val="FFFFFF"/>
              </a:solidFill>
            </a:endParaRPr>
          </a:p>
          <a:p>
            <a:pPr lvl="0" marL="302894" indent="-302894" defTabSz="242315">
              <a:spcBef>
                <a:spcPts val="1900"/>
              </a:spcBef>
              <a:buBlip>
                <a:blip r:embed="rId2"/>
              </a:buBlip>
              <a:defRPr sz="1800">
                <a:solidFill>
                  <a:srgbClr val="000000"/>
                </a:solidFill>
              </a:defRPr>
            </a:pPr>
            <a:r>
              <a:rPr sz="1907">
                <a:solidFill>
                  <a:srgbClr val="FFFFFF"/>
                </a:solidFill>
              </a:rPr>
              <a:t>May need to refer out for nutritional advice or orthotics.</a:t>
            </a:r>
          </a:p>
        </p:txBody>
      </p:sp>
    </p:spTree>
  </p:cSld>
  <p:clrMapOvr>
    <a:masterClrMapping/>
  </p:clrMapOvr>
  <p:transition spd="slow" advClick="1">
    <p:dissolve/>
  </p:transition>
</p:sld>
</file>

<file path=ppt/slides/slide9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4" name="Shape 324"/>
          <p:cNvSpPr/>
          <p:nvPr>
            <p:ph type="title"/>
          </p:nvPr>
        </p:nvSpPr>
        <p:spPr>
          <a:prstGeom prst="rect">
            <a:avLst/>
          </a:prstGeom>
        </p:spPr>
        <p:txBody>
          <a:bodyPr/>
          <a:lstStyle>
            <a:lvl1pPr defTabSz="429768">
              <a:defRPr sz="6768"/>
            </a:lvl1pPr>
          </a:lstStyle>
          <a:p>
            <a:pPr lvl="0">
              <a:defRPr sz="1800">
                <a:solidFill>
                  <a:srgbClr val="000000"/>
                </a:solidFill>
              </a:defRPr>
            </a:pPr>
            <a:r>
              <a:rPr sz="6768">
                <a:solidFill>
                  <a:srgbClr val="FFFFFF"/>
                </a:solidFill>
              </a:rPr>
              <a:t>Treatment Frequency &amp; Expected Outcome</a:t>
            </a:r>
          </a:p>
        </p:txBody>
      </p:sp>
      <p:sp>
        <p:nvSpPr>
          <p:cNvPr id="325" name="Shape 325"/>
          <p:cNvSpPr/>
          <p:nvPr>
            <p:ph type="body" idx="1"/>
          </p:nvPr>
        </p:nvSpPr>
        <p:spPr>
          <a:prstGeom prst="rect">
            <a:avLst/>
          </a:prstGeom>
        </p:spPr>
        <p:txBody>
          <a:bodyPr/>
          <a:lstStyle/>
          <a:p>
            <a:pPr lvl="0" marL="491490" indent="-491490" defTabSz="393192">
              <a:spcBef>
                <a:spcPts val="3000"/>
              </a:spcBef>
              <a:buBlip>
                <a:blip r:embed="rId2"/>
              </a:buBlip>
              <a:defRPr sz="1800">
                <a:solidFill>
                  <a:srgbClr val="000000"/>
                </a:solidFill>
              </a:defRPr>
            </a:pPr>
            <a:r>
              <a:rPr sz="3096">
                <a:solidFill>
                  <a:srgbClr val="FFFFFF"/>
                </a:solidFill>
              </a:rPr>
              <a:t>Triggers are usually treated in conjunction with treatment of specific dysfunctions or trauma related injuries. </a:t>
            </a:r>
            <a:endParaRPr sz="3096">
              <a:solidFill>
                <a:srgbClr val="FFFFFF"/>
              </a:solidFill>
            </a:endParaRPr>
          </a:p>
          <a:p>
            <a:pPr lvl="0" marL="491490" indent="-491490" defTabSz="393192">
              <a:spcBef>
                <a:spcPts val="3000"/>
              </a:spcBef>
              <a:buBlip>
                <a:blip r:embed="rId2"/>
              </a:buBlip>
              <a:defRPr sz="1800">
                <a:solidFill>
                  <a:srgbClr val="000000"/>
                </a:solidFill>
              </a:defRPr>
            </a:pPr>
            <a:r>
              <a:rPr sz="3096">
                <a:solidFill>
                  <a:srgbClr val="FFFFFF"/>
                </a:solidFill>
              </a:rPr>
              <a:t>Typically 1-2 triggers are treated per session.</a:t>
            </a:r>
            <a:endParaRPr sz="3096">
              <a:solidFill>
                <a:srgbClr val="FFFFFF"/>
              </a:solidFill>
            </a:endParaRPr>
          </a:p>
          <a:p>
            <a:pPr lvl="0" marL="491490" indent="-491490" defTabSz="393192">
              <a:spcBef>
                <a:spcPts val="3000"/>
              </a:spcBef>
              <a:buBlip>
                <a:blip r:embed="rId2"/>
              </a:buBlip>
              <a:defRPr sz="1800">
                <a:solidFill>
                  <a:srgbClr val="000000"/>
                </a:solidFill>
              </a:defRPr>
            </a:pPr>
            <a:r>
              <a:rPr sz="3096">
                <a:solidFill>
                  <a:srgbClr val="FFFFFF"/>
                </a:solidFill>
              </a:rPr>
              <a:t>If there are many triggers present or the triggers are hyperirritable consider 30 minute sessions 2-3 times per week.</a:t>
            </a:r>
          </a:p>
        </p:txBody>
      </p:sp>
    </p:spTree>
  </p:cSld>
  <p:clrMapOvr>
    <a:masterClrMapping/>
  </p:clrMapOvr>
  <p:transition spd="slow" advClick="1">
    <p:dissolve/>
  </p:transition>
</p:sld>
</file>

<file path=ppt/slides/slide9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7" name="Shape 327"/>
          <p:cNvSpPr/>
          <p:nvPr>
            <p:ph type="body" idx="1"/>
          </p:nvPr>
        </p:nvSpPr>
        <p:spPr>
          <a:prstGeom prst="rect">
            <a:avLst/>
          </a:prstGeom>
        </p:spPr>
        <p:txBody>
          <a:bodyPr/>
          <a:lstStyle>
            <a:lvl1pPr marL="474344" indent="-474344" defTabSz="379475">
              <a:spcBef>
                <a:spcPts val="2900"/>
              </a:spcBef>
              <a:buBlip>
                <a:blip r:embed="rId2"/>
              </a:buBlip>
              <a:defRPr sz="2988"/>
            </a:lvl1pPr>
          </a:lstStyle>
          <a:p>
            <a:pPr lvl="0">
              <a:defRPr sz="1800">
                <a:solidFill>
                  <a:srgbClr val="000000"/>
                </a:solidFill>
              </a:defRPr>
            </a:pPr>
            <a:r>
              <a:rPr sz="2988">
                <a:solidFill>
                  <a:srgbClr val="FFFFFF"/>
                </a:solidFill>
              </a:rPr>
              <a:t>The outcome will depend on perpetuating factors. Trigger symptoms are more likely to resolve if treated early on. Triggers that are months/years old may take several treatment sessions to resolve, especially if the tissue is in a state of fibrosis or is beginning to turn fibrotic. Returning tissues to a fully lengthened state is critical to success, as is self-care. In order for triggers to be adequately addressed and deactivated, the individual needs to be appropriately treated as well as taught improved patterns of use.</a:t>
            </a:r>
          </a:p>
        </p:txBody>
      </p:sp>
      <p:pic>
        <p:nvPicPr>
          <p:cNvPr id="328" name="pasted-image.tif"/>
          <p:cNvPicPr/>
          <p:nvPr/>
        </p:nvPicPr>
        <p:blipFill>
          <a:blip r:embed="rId3">
            <a:extLst/>
          </a:blip>
          <a:stretch>
            <a:fillRect/>
          </a:stretch>
        </p:blipFill>
        <p:spPr>
          <a:xfrm>
            <a:off x="13279239" y="5106441"/>
            <a:ext cx="3505201" cy="2324101"/>
          </a:xfrm>
          <a:prstGeom prst="rect">
            <a:avLst/>
          </a:prstGeom>
          <a:ln w="88900">
            <a:miter lim="400000"/>
          </a:ln>
        </p:spPr>
      </p:pic>
      <p:pic>
        <p:nvPicPr>
          <p:cNvPr id="329" name="pasted-image.tif"/>
          <p:cNvPicPr/>
          <p:nvPr/>
        </p:nvPicPr>
        <p:blipFill>
          <a:blip r:embed="rId4">
            <a:extLst/>
          </a:blip>
          <a:stretch>
            <a:fillRect/>
          </a:stretch>
        </p:blipFill>
        <p:spPr>
          <a:xfrm>
            <a:off x="13285589" y="2707679"/>
            <a:ext cx="3492501" cy="2324101"/>
          </a:xfrm>
          <a:prstGeom prst="rect">
            <a:avLst/>
          </a:prstGeom>
          <a:ln w="88900">
            <a:miter lim="400000"/>
          </a:ln>
        </p:spPr>
      </p:pic>
      <p:pic>
        <p:nvPicPr>
          <p:cNvPr id="330" name="pasted-image.tif"/>
          <p:cNvPicPr/>
          <p:nvPr/>
        </p:nvPicPr>
        <p:blipFill>
          <a:blip r:embed="rId5">
            <a:extLst/>
          </a:blip>
          <a:stretch>
            <a:fillRect/>
          </a:stretch>
        </p:blipFill>
        <p:spPr>
          <a:xfrm>
            <a:off x="13186171" y="73917"/>
            <a:ext cx="3492501" cy="2324101"/>
          </a:xfrm>
          <a:prstGeom prst="rect">
            <a:avLst/>
          </a:prstGeom>
          <a:ln w="88900">
            <a:miter lim="400000"/>
          </a:ln>
        </p:spPr>
      </p:pic>
      <p:pic>
        <p:nvPicPr>
          <p:cNvPr id="331" name="pasted-image.tif"/>
          <p:cNvPicPr/>
          <p:nvPr/>
        </p:nvPicPr>
        <p:blipFill>
          <a:blip r:embed="rId6">
            <a:extLst/>
          </a:blip>
          <a:stretch>
            <a:fillRect/>
          </a:stretch>
        </p:blipFill>
        <p:spPr>
          <a:xfrm>
            <a:off x="13186171" y="7505203"/>
            <a:ext cx="3492501" cy="2324101"/>
          </a:xfrm>
          <a:prstGeom prst="rect">
            <a:avLst/>
          </a:prstGeom>
          <a:ln w="88900">
            <a:miter lim="400000"/>
          </a:ln>
        </p:spPr>
      </p:pic>
    </p:spTree>
  </p:cSld>
  <p:clrMapOvr>
    <a:masterClrMapping/>
  </p:clrMapOvr>
  <p:transition spd="slow" advClick="1">
    <p:dissolve/>
  </p:transition>
</p:sld>
</file>

<file path=ppt/slides/slide9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33" name="pasted-image.tif"/>
          <p:cNvPicPr/>
          <p:nvPr/>
        </p:nvPicPr>
        <p:blipFill>
          <a:blip r:embed="rId2">
            <a:extLst/>
          </a:blip>
          <a:stretch>
            <a:fillRect/>
          </a:stretch>
        </p:blipFill>
        <p:spPr>
          <a:xfrm>
            <a:off x="17440969" y="5226000"/>
            <a:ext cx="3492501" cy="2324101"/>
          </a:xfrm>
          <a:prstGeom prst="rect">
            <a:avLst/>
          </a:prstGeom>
          <a:ln w="88900">
            <a:miter lim="400000"/>
          </a:ln>
        </p:spPr>
      </p:pic>
      <p:pic>
        <p:nvPicPr>
          <p:cNvPr id="334" name="pasted-image.tif"/>
          <p:cNvPicPr/>
          <p:nvPr/>
        </p:nvPicPr>
        <p:blipFill>
          <a:blip r:embed="rId3">
            <a:extLst/>
          </a:blip>
          <a:stretch>
            <a:fillRect/>
          </a:stretch>
        </p:blipFill>
        <p:spPr>
          <a:xfrm>
            <a:off x="17927240" y="6034682"/>
            <a:ext cx="2882901" cy="2819401"/>
          </a:xfrm>
          <a:prstGeom prst="rect">
            <a:avLst/>
          </a:prstGeom>
          <a:ln w="88900">
            <a:miter lim="400000"/>
          </a:ln>
        </p:spPr>
      </p:pic>
      <p:pic>
        <p:nvPicPr>
          <p:cNvPr id="335" name="pasted-image.tif"/>
          <p:cNvPicPr/>
          <p:nvPr/>
        </p:nvPicPr>
        <p:blipFill>
          <a:blip r:embed="rId4">
            <a:extLst/>
          </a:blip>
          <a:stretch>
            <a:fillRect/>
          </a:stretch>
        </p:blipFill>
        <p:spPr>
          <a:xfrm>
            <a:off x="2697898" y="2458632"/>
            <a:ext cx="7609004" cy="4725905"/>
          </a:xfrm>
          <a:prstGeom prst="rect">
            <a:avLst/>
          </a:prstGeom>
          <a:ln w="88900">
            <a:miter lim="400000"/>
          </a:ln>
        </p:spPr>
      </p:pic>
    </p:spTree>
  </p:cSld>
  <p:clrMapOvr>
    <a:masterClrMapping/>
  </p:clrMapOvr>
  <p:transition spd="slow" advClick="1">
    <p:dissolve/>
  </p:transition>
</p:sld>
</file>

<file path=ppt/slides/slide9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7" name="Shape 337"/>
          <p:cNvSpPr/>
          <p:nvPr>
            <p:ph type="title"/>
          </p:nvPr>
        </p:nvSpPr>
        <p:spPr>
          <a:prstGeom prst="rect">
            <a:avLst/>
          </a:prstGeom>
        </p:spPr>
        <p:txBody>
          <a:bodyPr/>
          <a:lstStyle/>
          <a:p>
            <a:pPr lvl="0">
              <a:defRPr sz="1800">
                <a:solidFill>
                  <a:srgbClr val="000000"/>
                </a:solidFill>
              </a:defRPr>
            </a:pPr>
            <a:r>
              <a:rPr sz="7200">
                <a:solidFill>
                  <a:srgbClr val="FFFFFF"/>
                </a:solidFill>
              </a:rPr>
              <a:t>Treatment Specifics</a:t>
            </a:r>
          </a:p>
        </p:txBody>
      </p:sp>
      <p:sp>
        <p:nvSpPr>
          <p:cNvPr id="338" name="Shape 338"/>
          <p:cNvSpPr/>
          <p:nvPr>
            <p:ph type="body" idx="1"/>
          </p:nvPr>
        </p:nvSpPr>
        <p:spPr>
          <a:prstGeom prst="rect">
            <a:avLst/>
          </a:prstGeom>
        </p:spPr>
        <p:txBody>
          <a:bodyPr/>
          <a:lstStyle/>
          <a:p>
            <a:pPr lvl="0" marL="525780" indent="-525780" defTabSz="420623">
              <a:spcBef>
                <a:spcPts val="3300"/>
              </a:spcBef>
              <a:buBlip>
                <a:blip r:embed="rId2"/>
              </a:buBlip>
              <a:defRPr sz="1800">
                <a:solidFill>
                  <a:srgbClr val="000000"/>
                </a:solidFill>
              </a:defRPr>
            </a:pPr>
            <a:r>
              <a:rPr sz="3312">
                <a:solidFill>
                  <a:srgbClr val="FFFFFF"/>
                </a:solidFill>
              </a:rPr>
              <a:t>Positioning of client.</a:t>
            </a:r>
            <a:endParaRPr sz="3312">
              <a:solidFill>
                <a:srgbClr val="FFFFFF"/>
              </a:solidFill>
            </a:endParaRPr>
          </a:p>
          <a:p>
            <a:pPr lvl="0" marL="525780" indent="-525780" defTabSz="420623">
              <a:spcBef>
                <a:spcPts val="3300"/>
              </a:spcBef>
              <a:buBlip>
                <a:blip r:embed="rId2"/>
              </a:buBlip>
              <a:defRPr sz="1800">
                <a:solidFill>
                  <a:srgbClr val="000000"/>
                </a:solidFill>
              </a:defRPr>
            </a:pPr>
            <a:r>
              <a:rPr sz="3312">
                <a:solidFill>
                  <a:srgbClr val="FFFFFF"/>
                </a:solidFill>
              </a:rPr>
              <a:t>Palpate and locate trigger.</a:t>
            </a:r>
            <a:endParaRPr sz="3312">
              <a:solidFill>
                <a:srgbClr val="FFFFFF"/>
              </a:solidFill>
            </a:endParaRPr>
          </a:p>
          <a:p>
            <a:pPr lvl="0" marL="525780" indent="-525780" defTabSz="420623">
              <a:spcBef>
                <a:spcPts val="3300"/>
              </a:spcBef>
              <a:buBlip>
                <a:blip r:embed="rId2"/>
              </a:buBlip>
              <a:defRPr sz="1800">
                <a:solidFill>
                  <a:srgbClr val="000000"/>
                </a:solidFill>
              </a:defRPr>
            </a:pPr>
            <a:r>
              <a:rPr sz="3312">
                <a:solidFill>
                  <a:srgbClr val="FFFFFF"/>
                </a:solidFill>
              </a:rPr>
              <a:t>Warm area with effleurage/petrissage.</a:t>
            </a:r>
            <a:endParaRPr sz="3312">
              <a:solidFill>
                <a:srgbClr val="FFFFFF"/>
              </a:solidFill>
            </a:endParaRPr>
          </a:p>
          <a:p>
            <a:pPr lvl="0" marL="525780" indent="-525780" defTabSz="420623">
              <a:spcBef>
                <a:spcPts val="3300"/>
              </a:spcBef>
              <a:buBlip>
                <a:blip r:embed="rId2"/>
              </a:buBlip>
              <a:defRPr sz="1800">
                <a:solidFill>
                  <a:srgbClr val="000000"/>
                </a:solidFill>
              </a:defRPr>
            </a:pPr>
            <a:r>
              <a:rPr sz="3312">
                <a:solidFill>
                  <a:srgbClr val="FFFFFF"/>
                </a:solidFill>
              </a:rPr>
              <a:t>**Slow, multi-directional skin rolling to reduce panniculosis (thickening of the subcutaneous tissue, granular in feel) and increase local circulation.</a:t>
            </a:r>
          </a:p>
        </p:txBody>
      </p:sp>
    </p:spTree>
  </p:cSld>
  <p:clrMapOvr>
    <a:masterClrMapping/>
  </p:clrMapOvr>
  <p:transition spd="slow" advClick="1">
    <p:dissolve/>
  </p:transition>
</p:sld>
</file>

<file path=ppt/theme/_rels/theme1.xml.rels><?xml version="1.0" encoding="UTF-8" standalone="yes"?><Relationships xmlns="http://schemas.openxmlformats.org/package/2006/relationships"><Relationship Id="rId1" Type="http://schemas.openxmlformats.org/officeDocument/2006/relationships/image" Target="../media/image2.jpeg"/></Relationships>

</file>

<file path=ppt/theme/_rels/theme2.xml.rels><?xml version="1.0" encoding="UTF-8" standalone="yes"?><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xmlns:r="http://schemas.openxmlformats.org/officeDocument/2006/relationships" name="Chalkboard">
  <a:themeElements>
    <a:clrScheme name="Chalkboard">
      <a:dk1>
        <a:srgbClr val="BC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