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98" r:id="rId1"/>
  </p:sldMasterIdLst>
  <p:notesMasterIdLst>
    <p:notesMasterId r:id="rId25"/>
  </p:notesMasterIdLst>
  <p:handoutMasterIdLst>
    <p:handoutMasterId r:id="rId26"/>
  </p:handoutMasterIdLst>
  <p:sldIdLst>
    <p:sldId id="280" r:id="rId2"/>
    <p:sldId id="256" r:id="rId3"/>
    <p:sldId id="282" r:id="rId4"/>
    <p:sldId id="262" r:id="rId5"/>
    <p:sldId id="260" r:id="rId6"/>
    <p:sldId id="285" r:id="rId7"/>
    <p:sldId id="286" r:id="rId8"/>
    <p:sldId id="296" r:id="rId9"/>
    <p:sldId id="289" r:id="rId10"/>
    <p:sldId id="287" r:id="rId11"/>
    <p:sldId id="293" r:id="rId12"/>
    <p:sldId id="290" r:id="rId13"/>
    <p:sldId id="292" r:id="rId14"/>
    <p:sldId id="288" r:id="rId15"/>
    <p:sldId id="301" r:id="rId16"/>
    <p:sldId id="291" r:id="rId17"/>
    <p:sldId id="294" r:id="rId18"/>
    <p:sldId id="303" r:id="rId19"/>
    <p:sldId id="302" r:id="rId20"/>
    <p:sldId id="300" r:id="rId21"/>
    <p:sldId id="304" r:id="rId22"/>
    <p:sldId id="295" r:id="rId23"/>
    <p:sldId id="284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22"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2B633"/>
    <a:srgbClr val="FFAF7D"/>
    <a:srgbClr val="FFC36C"/>
    <a:srgbClr val="FF0080"/>
    <a:srgbClr val="0093D3"/>
    <a:srgbClr val="4C4539"/>
    <a:srgbClr val="E37823"/>
    <a:srgbClr val="251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43"/>
  </p:normalViewPr>
  <p:slideViewPr>
    <p:cSldViewPr>
      <p:cViewPr>
        <p:scale>
          <a:sx n="100" d="100"/>
          <a:sy n="100" d="100"/>
        </p:scale>
        <p:origin x="1848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224DA5-A1CB-5640-9C72-94EA93984A1E}" type="datetime1">
              <a:rPr lang="en-US" altLang="x-none"/>
              <a:pPr/>
              <a:t>3/29/19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F6D2BD-87F2-234A-AC4C-B92AC99009A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AD4688-30CC-9247-940C-78DA5413A69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9C274B2-6E1C-174A-AC90-E51358C446B5}" type="slidenum">
              <a:rPr lang="en-US" altLang="x-none" sz="1200"/>
              <a:pPr/>
              <a:t>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14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15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18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19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86A151C-C043-D84F-A5B6-40B527F6AB9F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F69E280-877D-944A-AFCD-3F6B7B2E03DD}" type="slidenum">
              <a:rPr lang="en-US" altLang="x-none" sz="1200"/>
              <a:pPr/>
              <a:t>3</a:t>
            </a:fld>
            <a:endParaRPr lang="en-US" altLang="x-none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Can anyone name a Massage Modality?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12D2E56-7C3F-C44A-87B3-8F945C63654B}" type="slidenum">
              <a:rPr lang="en-US" altLang="x-none" sz="1200"/>
              <a:pPr/>
              <a:t>4</a:t>
            </a:fld>
            <a:endParaRPr lang="en-US" altLang="x-none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Ask where do LMTs work?</a:t>
            </a:r>
          </a:p>
          <a:p>
            <a:pPr eaLnBrk="1" hangingPunct="1"/>
            <a:endParaRPr lang="en-US" altLang="x-none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Tammie tells story about how she got started in Massage. Healing aspect!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A10FC8B-BA0C-3244-9C86-D95569130FA4}" type="slidenum">
              <a:rPr lang="en-US" altLang="x-none" sz="1200"/>
              <a:pPr/>
              <a:t>5</a:t>
            </a:fld>
            <a:endParaRPr lang="en-US" altLang="x-none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Stress is a major factor in life these days; An estimated 75-90 percent of all doctor visits are for stress-related issues. 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Massage therapy has been proven to significantly, quickly and thoroughly relieve stress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What are some ways that massage helps keep our body healthy?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Relaxes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Stimulates circulation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Relieves muscle tension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Improves muscular balance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Supports free movement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Relieves pain 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Promotes wellness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So how do we accomplish this?  First of all….</a:t>
            </a:r>
          </a:p>
          <a:p>
            <a:pPr eaLnBrk="1" hangingPunct="1">
              <a:lnSpc>
                <a:spcPct val="50000"/>
              </a:lnSpc>
            </a:pPr>
            <a:endParaRPr lang="en-US" altLang="x-none" sz="1000" b="1">
              <a:latin typeface="Century Gothic" charset="0"/>
              <a:ea typeface="ヒラギノ角ゴ Pro W3" charset="-128"/>
            </a:endParaRPr>
          </a:p>
          <a:p>
            <a:pPr eaLnBrk="1" hangingPunct="1">
              <a:lnSpc>
                <a:spcPct val="50000"/>
              </a:lnSpc>
            </a:pPr>
            <a:r>
              <a:rPr lang="en-US" altLang="x-none" sz="1000" b="1">
                <a:latin typeface="Century Gothic" charset="0"/>
                <a:ea typeface="ヒラギノ角ゴ Pro W3" charset="-128"/>
              </a:rPr>
              <a:t>Do no harm – to yourself or your client.  If it hurts, find another way.  NEVER ASSUME THAT MORE PRESSURE IS BETTER.</a:t>
            </a:r>
            <a:r>
              <a:rPr lang="en-US" altLang="x-none" sz="1000">
                <a:latin typeface="Century Gothic" charset="0"/>
                <a:ea typeface="ヒラギノ角ゴ Pro W3" charset="-128"/>
              </a:rPr>
              <a:t> 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 </a:t>
            </a:r>
          </a:p>
          <a:p>
            <a:pPr eaLnBrk="1" hangingPunct="1">
              <a:lnSpc>
                <a:spcPct val="50000"/>
              </a:lnSpc>
            </a:pPr>
            <a:endParaRPr lang="en-US" altLang="x-none" sz="1000">
              <a:latin typeface="Century Gothic" charset="0"/>
              <a:ea typeface="ヒラギノ角ゴ Pro W3" charset="-128"/>
            </a:endParaRPr>
          </a:p>
          <a:p>
            <a:pPr eaLnBrk="1" hangingPunct="1">
              <a:lnSpc>
                <a:spcPct val="50000"/>
              </a:lnSpc>
            </a:pPr>
            <a:endParaRPr lang="en-US" altLang="x-none" sz="1000">
              <a:latin typeface="Century Gothic" charset="0"/>
              <a:ea typeface="ヒラギノ角ゴ Pro W3" charset="-128"/>
            </a:endParaRPr>
          </a:p>
          <a:p>
            <a:pPr>
              <a:lnSpc>
                <a:spcPct val="70000"/>
              </a:lnSpc>
            </a:pPr>
            <a:endParaRPr lang="en-US" altLang="x-none" sz="1000">
              <a:latin typeface="Arial" charset="0"/>
              <a:ea typeface="ＭＳ Ｐゴシック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DAFC24-2E1D-C64E-908B-20C745DB253B}" type="slidenum">
              <a:rPr lang="en-US" altLang="x-none" sz="1200"/>
              <a:pPr/>
              <a:t>6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D05A122-E92F-A346-A459-64ABD33AB186}" type="slidenum">
              <a:rPr lang="en-US" altLang="x-none" sz="1200"/>
              <a:pPr/>
              <a:t>9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B8D3829-77E7-9346-8BBA-F54FEF4B9F17}" type="slidenum">
              <a:rPr lang="en-US" altLang="x-none" sz="1200"/>
              <a:pPr/>
              <a:t>11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379793-14ED-B146-8139-2BA65380D140}" type="slidenum">
              <a:rPr lang="en-US" altLang="x-none" sz="1200"/>
              <a:pPr/>
              <a:t>12</a:t>
            </a:fld>
            <a:endParaRPr lang="en-US" altLang="x-non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DA76F-6A2B-DC4C-81D4-1BE73E06E2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8360362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AA30A-A406-1747-AD1D-20E2B0403E7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2495754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EA8F-8521-BD45-8C9C-052FA65AA5B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49117731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B1889-5D4D-FF48-9BEC-AFB221B03BB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97344785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EF6EB-A11C-6645-A63A-5FB5409CD5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0014656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607C1-1104-604F-92F8-8A671290FB2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80730348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7EE7B-4B46-D542-B7A6-1EE40F69E22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77663712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95EDC-04A9-1143-80B0-B15067ABD5B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9602965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FE65A-7860-1E4C-A32A-C1CFB4108F2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1209525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37A90-2F9A-104E-A95E-9A5F7A56BAF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9165318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D9B97-FAD9-2343-AD97-DFDD2730B41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3729118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D0D0D"/>
                </a:solidFill>
                <a:latin typeface="Tw Cen MT Condensed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charset="0"/>
              </a:defRPr>
            </a:lvl1pPr>
          </a:lstStyle>
          <a:p>
            <a:fld id="{979FF810-B3C0-054D-9184-ACA2C8760834}" type="slidenum">
              <a:rPr lang="en-US" altLang="x-none"/>
              <a:pPr/>
              <a:t>‹#›</a:t>
            </a:fld>
            <a:endParaRPr lang="en-US" altLang="x-non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7" r:id="rId2"/>
    <p:sldLayoutId id="2147484314" r:id="rId3"/>
    <p:sldLayoutId id="2147484308" r:id="rId4"/>
    <p:sldLayoutId id="2147484309" r:id="rId5"/>
    <p:sldLayoutId id="2147484310" r:id="rId6"/>
    <p:sldLayoutId id="2147484315" r:id="rId7"/>
    <p:sldLayoutId id="2147484311" r:id="rId8"/>
    <p:sldLayoutId id="2147484316" r:id="rId9"/>
    <p:sldLayoutId id="2147484312" r:id="rId10"/>
    <p:sldLayoutId id="2147484317" r:id="rId11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ヒラギノ角ゴ Pro W3" charset="-128"/>
          <a:cs typeface="ヒラギノ角ゴ Pro W3" pitchFamily="-105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charset="0"/>
        <a:buChar char=" 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pitchFamily="-105" charset="-128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6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file:////Users/jennifershaw/Pictures/Photos%20Library.photoslibrary/Masters/2019/03/19/20190319-195223/DF7891F2-FB74-4140-8725-67C14AE6C7E1.MOV" TargetMode="External"/><Relationship Id="rId2" Type="http://schemas.openxmlformats.org/officeDocument/2006/relationships/video" Target="file:////Users/jennifershaw/Pictures/Photos%20Library.photoslibrary/Masters/2019/03/19/20190319-195223/DF7891F2-FB74-4140-8725-67C14AE6C7E1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9.png"/><Relationship Id="rId1" Type="http://schemas.microsoft.com/office/2007/relationships/media" Target="file:////Users/jennifershaw/Pictures/Photos%20Library.photoslibrary/Masters/2019/03/19/20190319-195223/F038C207-8784-4881-82C3-A7D82C3597A7.MOV" TargetMode="External"/><Relationship Id="rId2" Type="http://schemas.openxmlformats.org/officeDocument/2006/relationships/video" Target="file:////Users/jennifershaw/Pictures/Photos%20Library.photoslibrary/Masters/2019/03/19/20190319-195223/F038C207-8784-4881-82C3-A7D82C3597A7.M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0.png"/><Relationship Id="rId1" Type="http://schemas.microsoft.com/office/2007/relationships/media" Target="file:////Users/jennifershaw/Pictures/Photos%20Library.photoslibrary/Masters/2019/03/19/20190319-195223/FF605D7A-F1E0-4BB0-BDFE-8CD81094A81B.MOV" TargetMode="External"/><Relationship Id="rId2" Type="http://schemas.openxmlformats.org/officeDocument/2006/relationships/video" Target="file:////Users/jennifershaw/Pictures/Photos%20Library.photoslibrary/Masters/2019/03/19/20190319-195223/FF605D7A-F1E0-4BB0-BDFE-8CD81094A81B.M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DED99097-16B7-42E7-B4FE-63A7BCCEAF15.MOV" TargetMode="External"/><Relationship Id="rId4" Type="http://schemas.openxmlformats.org/officeDocument/2006/relationships/video" Target="file:////Users/jennifershaw/Pictures/Photos%20Library.photoslibrary/Masters/2019/03/19/20190319-195223/DED99097-16B7-42E7-B4FE-63A7BCCEAF15.MOV" TargetMode="External"/><Relationship Id="rId5" Type="http://schemas.microsoft.com/office/2007/relationships/media" Target="file:////Users/jennifershaw/Pictures/Photos%20Library.photoslibrary/Masters/2019/03/19/20190319-195223/03BDF662-EC77-49BF-9E8F-8EDCF0EC34E2.MOV" TargetMode="External"/><Relationship Id="rId6" Type="http://schemas.openxmlformats.org/officeDocument/2006/relationships/video" Target="file:////Users/jennifershaw/Pictures/Photos%20Library.photoslibrary/Masters/2019/03/19/20190319-195223/03BDF662-EC77-49BF-9E8F-8EDCF0EC34E2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microsoft.com/office/2007/relationships/media" Target="file:////Users/jennifershaw/Pictures/Photos%20Library.photoslibrary/Masters/2019/03/19/20190319-195223/6C706E48-AE04-413D-BD51-7F96C3500828.MOV" TargetMode="External"/><Relationship Id="rId2" Type="http://schemas.openxmlformats.org/officeDocument/2006/relationships/video" Target="file:////Users/jennifershaw/Pictures/Photos%20Library.photoslibrary/Masters/2019/03/19/20190319-195223/6C706E48-AE04-413D-BD51-7F96C3500828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690F7DE9-921E-4786-84B3-267FF2A0696A.MOV" TargetMode="External"/><Relationship Id="rId4" Type="http://schemas.openxmlformats.org/officeDocument/2006/relationships/video" Target="file:////Users/jennifershaw/Pictures/Photos%20Library.photoslibrary/Masters/2019/03/19/20190319-195223/690F7DE9-921E-4786-84B3-267FF2A0696A.MOV" TargetMode="External"/><Relationship Id="rId5" Type="http://schemas.microsoft.com/office/2007/relationships/media" Target="file:////Users/jennifershaw/Pictures/Photos%20Library.photoslibrary/Masters/2019/03/19/20190319-195223/7DD69B50-6274-4B9B-8E41-993F1FB02A65.MOV" TargetMode="External"/><Relationship Id="rId6" Type="http://schemas.openxmlformats.org/officeDocument/2006/relationships/video" Target="file:////Users/jennifershaw/Pictures/Photos%20Library.photoslibrary/Masters/2019/03/19/20190319-195223/7DD69B50-6274-4B9B-8E41-993F1FB02A65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0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microsoft.com/office/2007/relationships/media" Target="file:////Users/jennifershaw/Pictures/Photos%20Library.photoslibrary/Masters/2019/03/19/20190319-195223/79105568-6DFE-4E84-830A-BD2573540478.MOV" TargetMode="External"/><Relationship Id="rId2" Type="http://schemas.openxmlformats.org/officeDocument/2006/relationships/video" Target="file:////Users/jennifershaw/Pictures/Photos%20Library.photoslibrary/Masters/2019/03/19/20190319-195223/79105568-6DFE-4E84-830A-BD2573540478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1.xml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690F7DE9-921E-4786-84B3-267FF2A0696A.MOV" TargetMode="External"/><Relationship Id="rId4" Type="http://schemas.openxmlformats.org/officeDocument/2006/relationships/video" Target="file:////Users/jennifershaw/Pictures/Photos%20Library.photoslibrary/Masters/2019/03/19/20190319-195223/690F7DE9-921E-4786-84B3-267FF2A0696A.MOV" TargetMode="External"/><Relationship Id="rId5" Type="http://schemas.microsoft.com/office/2007/relationships/media" Target="file:////Users/jennifershaw/Pictures/Photos%20Library.photoslibrary/Masters/2019/03/19/20190319-195223/7DD69B50-6274-4B9B-8E41-993F1FB02A65.MOV" TargetMode="External"/><Relationship Id="rId6" Type="http://schemas.openxmlformats.org/officeDocument/2006/relationships/video" Target="file:////Users/jennifershaw/Pictures/Photos%20Library.photoslibrary/Masters/2019/03/19/20190319-195223/7DD69B50-6274-4B9B-8E41-993F1FB02A65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microsoft.com/office/2007/relationships/media" Target="file:////Users/jennifershaw/Pictures/Photos%20Library.photoslibrary/Masters/2019/03/19/20190319-195223/79105568-6DFE-4E84-830A-BD2573540478.MOV" TargetMode="External"/><Relationship Id="rId2" Type="http://schemas.openxmlformats.org/officeDocument/2006/relationships/video" Target="file:////Users/jennifershaw/Pictures/Photos%20Library.photoslibrary/Masters/2019/03/19/20190319-195223/79105568-6DFE-4E84-830A-BD2573540478.M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3.xml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file:////Users/jennifershaw/Pictures/Photos%20Library.photoslibrary/Masters/2019/03/19/20190319-195223/1EA4E722-56B0-4668-BB93-B68705CF8062.MOV" TargetMode="External"/><Relationship Id="rId2" Type="http://schemas.openxmlformats.org/officeDocument/2006/relationships/video" Target="file:////Users/jennifershaw/Pictures/Photos%20Library.photoslibrary/Masters/2019/03/19/20190319-195223/1EA4E722-56B0-4668-BB93-B68705CF8062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47700" y="808038"/>
            <a:ext cx="8001000" cy="8683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x-none" sz="4000" b="1" cap="none">
                <a:solidFill>
                  <a:srgbClr val="72B633"/>
                </a:solidFill>
                <a:latin typeface="Century Gothic" charset="0"/>
                <a:cs typeface="+mj-cs"/>
              </a:rPr>
              <a:t>Welcome to The Lauterstein-Conway Massage School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7696200" cy="3200400"/>
          </a:xfrm>
        </p:spPr>
        <p:txBody>
          <a:bodyPr/>
          <a:lstStyle/>
          <a:p>
            <a:r>
              <a:rPr lang="en-US" altLang="x-none" sz="2400" u="sng" dirty="0" smtClean="0">
                <a:solidFill>
                  <a:srgbClr val="7F7F7F"/>
                </a:solidFill>
              </a:rPr>
              <a:t>April </a:t>
            </a:r>
            <a:r>
              <a:rPr lang="en-US" altLang="x-none" sz="2400" u="sng" dirty="0">
                <a:solidFill>
                  <a:srgbClr val="7F7F7F"/>
                </a:solidFill>
              </a:rPr>
              <a:t>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–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 6:00pm – 10:30pm : 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April 16, 2019 - 6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May Morning Class</a:t>
            </a:r>
            <a:r>
              <a:rPr lang="en-US" altLang="x-none" sz="2400" dirty="0">
                <a:solidFill>
                  <a:srgbClr val="7F7F7F"/>
                </a:solidFill>
              </a:rPr>
              <a:t>: Mon -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8:15am - 12:45pm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May 13, 2019 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July 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&amp; Wed  6:00pm – 10:30pm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July 17, 2019 - 12 month program</a:t>
            </a:r>
          </a:p>
          <a:p>
            <a:r>
              <a:rPr lang="en-US" altLang="x-none" dirty="0"/>
              <a:t/>
            </a:r>
            <a:br>
              <a:rPr lang="en-US" altLang="x-none" dirty="0"/>
            </a:br>
            <a:endParaRPr lang="en-US" altLang="x-none" sz="24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Upcoming Class Schedules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4572000" cy="43434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4. Keeping your hands approximately in the same area,  Now put some emphasis into the upper back. 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Press with the thumbs into the upper ribs. Make small circles between shoulder blade and spine. </a:t>
            </a:r>
          </a:p>
        </p:txBody>
      </p:sp>
      <p:pic>
        <p:nvPicPr>
          <p:cNvPr id="2" name="DF7891F2-FB74-4140-8725-67C14AE6C7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1579563"/>
            <a:ext cx="2819400" cy="5012267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733800" y="2286000"/>
            <a:ext cx="4933950" cy="40227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Find the layer of tissue along the spine where it starts to feel firm.  Lunge with loose fists on both sides of spine. Rotate wrists down the back to hips.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5. Go back up to shoulders. Repeat some kneading of the trapezius.</a:t>
            </a:r>
          </a:p>
          <a:p>
            <a:endParaRPr lang="en-US" altLang="x-none"/>
          </a:p>
        </p:txBody>
      </p:sp>
      <p:pic>
        <p:nvPicPr>
          <p:cNvPr id="3" name="F038C207-8784-4881-82C3-A7D82C3597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58988"/>
            <a:ext cx="2516386" cy="447357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733800" y="2286000"/>
            <a:ext cx="5029200" cy="4191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6. Standing alongside the person, place your hand gently on the chest close to the clavicle. Supporting the chest, begin gently kneading the neck muscles near the tops of the shoulders – area of 7</a:t>
            </a:r>
            <a:r>
              <a:rPr lang="en-US" altLang="x-none" sz="2800" baseline="30000">
                <a:latin typeface="Century Gothic" charset="0"/>
              </a:rPr>
              <a:t>th</a:t>
            </a:r>
            <a:r>
              <a:rPr lang="en-US" altLang="x-none" sz="2800">
                <a:latin typeface="Century Gothic" charset="0"/>
              </a:rPr>
              <a:t> cervical vertebra (the big bump).</a:t>
            </a:r>
          </a:p>
          <a:p>
            <a:endParaRPr lang="en-US" altLang="x-none"/>
          </a:p>
        </p:txBody>
      </p:sp>
      <p:pic>
        <p:nvPicPr>
          <p:cNvPr id="3" name="FF605D7A-F1E0-4BB0-BDFE-8CD81094A8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101144"/>
            <a:ext cx="2565400" cy="45607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4946650" cy="45450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7. Divide the length of neck into 3 sections knead them by section bottom to top.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8. Knead for 2-3 breaths at the level of bottom section. Then knead at the mid-level and repeat at the top level (the last vertebra before the bottom of the cranium.)</a:t>
            </a:r>
          </a:p>
          <a:p>
            <a:endParaRPr lang="en-US" altLang="x-none" dirty="0"/>
          </a:p>
        </p:txBody>
      </p:sp>
      <p:pic>
        <p:nvPicPr>
          <p:cNvPr id="3" name="6C706E48-AE04-413D-BD51-7F96C35008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6844" y="4184650"/>
            <a:ext cx="1460897" cy="2597150"/>
          </a:xfrm>
          <a:prstGeom prst="rect">
            <a:avLst/>
          </a:prstGeom>
        </p:spPr>
      </p:pic>
      <p:pic>
        <p:nvPicPr>
          <p:cNvPr id="4" name="DED99097-16B7-42E7-B4FE-63A7BCCEAF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9487" y="2514600"/>
            <a:ext cx="1457325" cy="2590800"/>
          </a:xfrm>
          <a:prstGeom prst="rect">
            <a:avLst/>
          </a:prstGeom>
        </p:spPr>
      </p:pic>
      <p:pic>
        <p:nvPicPr>
          <p:cNvPr id="5" name="03BDF662-EC77-49BF-9E8F-8EDCF0EC34E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1903" y="1447800"/>
            <a:ext cx="1460897" cy="259715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9.  On that same side, use both hands to gently squeeze down the arm to the hand</a:t>
            </a:r>
            <a:r>
              <a:rPr lang="en-US" altLang="x-none" sz="2800" dirty="0" smtClean="0">
                <a:latin typeface="Century Gothic" charset="0"/>
              </a:rPr>
              <a:t>.</a:t>
            </a:r>
            <a:endParaRPr lang="en-US" altLang="x-none" sz="2800" dirty="0">
              <a:latin typeface="Century Gothic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2" name="79105568-6DFE-4E84-830A-BD25735404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3429000"/>
            <a:ext cx="1752600" cy="3115733"/>
          </a:xfrm>
          <a:prstGeom prst="rect">
            <a:avLst/>
          </a:prstGeom>
        </p:spPr>
      </p:pic>
      <p:pic>
        <p:nvPicPr>
          <p:cNvPr id="3" name="690F7DE9-921E-4786-84B3-267FF2A0696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7100" y="3428999"/>
            <a:ext cx="1752600" cy="3115734"/>
          </a:xfrm>
          <a:prstGeom prst="rect">
            <a:avLst/>
          </a:prstGeom>
        </p:spPr>
      </p:pic>
      <p:pic>
        <p:nvPicPr>
          <p:cNvPr id="4" name="7DD69B50-6274-4B9B-8E41-993F1FB02A6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429000"/>
            <a:ext cx="1752600" cy="311573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10.  Gently strip metacarpals. Squeeze each finger. Apply range of motion-extension, flexion, and traction. Up, down, rotate, pull.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11.  Squeeze up arm from wrist to shoulder.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5" name="D144FFBA-82D5-4D02-838C-665B4B378F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" y="4038600"/>
            <a:ext cx="1423988" cy="2531534"/>
          </a:xfrm>
          <a:prstGeom prst="rect">
            <a:avLst/>
          </a:prstGeom>
        </p:spPr>
      </p:pic>
      <p:pic>
        <p:nvPicPr>
          <p:cNvPr id="6" name="EECF077F-AD44-490F-BE53-24E256480F6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1400" y="4038600"/>
            <a:ext cx="1423988" cy="2531534"/>
          </a:xfrm>
          <a:prstGeom prst="rect">
            <a:avLst/>
          </a:prstGeom>
        </p:spPr>
      </p:pic>
      <p:pic>
        <p:nvPicPr>
          <p:cNvPr id="7" name="690F7DE9-921E-4786-84B3-267FF2A0696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7400" y="4042834"/>
            <a:ext cx="1421606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244475" y="2084388"/>
            <a:ext cx="50292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latin typeface="Century Gothic" charset="0"/>
              </a:rPr>
              <a:t>12. Return to kneading the trapezius – 2-3 breaths.</a:t>
            </a:r>
          </a:p>
          <a:p>
            <a:pPr eaLnBrk="1" hangingPunct="1">
              <a:buFontTx/>
              <a:buAutoNum type="arabicPeriod" startAt="10"/>
            </a:pPr>
            <a:endParaRPr lang="en-US" altLang="x-none" sz="2800">
              <a:latin typeface="Century Gothic" charset="0"/>
            </a:endParaRPr>
          </a:p>
          <a:p>
            <a:pPr eaLnBrk="1" hangingPunct="1"/>
            <a:r>
              <a:rPr lang="en-US" altLang="x-none" sz="2800">
                <a:latin typeface="Century Gothic" charset="0"/>
              </a:rPr>
              <a:t>13. Gently supporting front of shoulder – use fingers to make circles along the shoulder blade near the spine. </a:t>
            </a:r>
          </a:p>
          <a:p>
            <a:pPr eaLnBrk="1" hangingPunct="1"/>
            <a:endParaRPr lang="en-US" altLang="x-none" sz="2800">
              <a:latin typeface="Century Gothic" charset="0"/>
            </a:endParaRPr>
          </a:p>
        </p:txBody>
      </p:sp>
      <p:pic>
        <p:nvPicPr>
          <p:cNvPr id="4" name="FEC4C3C0-34E5-456F-BA59-22282A1B19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2895600"/>
            <a:ext cx="4048125" cy="227707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741363" y="2084388"/>
            <a:ext cx="7289800" cy="1905000"/>
          </a:xfrm>
        </p:spPr>
        <p:txBody>
          <a:bodyPr/>
          <a:lstStyle/>
          <a:p>
            <a:pPr eaLnBrk="1" hangingPunct="1"/>
            <a:r>
              <a:rPr lang="en-US" altLang="x-none" sz="2800">
                <a:latin typeface="Century Gothic" charset="0"/>
              </a:rPr>
              <a:t>14. Repeat on supporting other shoulder.	</a:t>
            </a:r>
          </a:p>
          <a:p>
            <a:pPr eaLnBrk="1" hangingPunct="1"/>
            <a:r>
              <a:rPr lang="en-US" altLang="x-none" sz="2800">
                <a:latin typeface="Century Gothic" charset="0"/>
              </a:rPr>
              <a:t>15. Return to Step #9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4165600" cy="31242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9.  On that same side, use both hands to gently squeeze down the arm to the hand</a:t>
            </a:r>
            <a:r>
              <a:rPr lang="en-US" altLang="x-none" sz="2800" dirty="0" smtClean="0">
                <a:latin typeface="Century Gothic" charset="0"/>
              </a:rPr>
              <a:t>.</a:t>
            </a:r>
            <a:endParaRPr lang="en-US" altLang="x-none" sz="2800" dirty="0">
              <a:latin typeface="Century Gothic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2" name="79105568-6DFE-4E84-830A-BD25735404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3429000"/>
            <a:ext cx="1752600" cy="3115733"/>
          </a:xfrm>
          <a:prstGeom prst="rect">
            <a:avLst/>
          </a:prstGeom>
        </p:spPr>
      </p:pic>
      <p:pic>
        <p:nvPicPr>
          <p:cNvPr id="3" name="690F7DE9-921E-4786-84B3-267FF2A0696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7100" y="3428999"/>
            <a:ext cx="1752600" cy="3115734"/>
          </a:xfrm>
          <a:prstGeom prst="rect">
            <a:avLst/>
          </a:prstGeom>
        </p:spPr>
      </p:pic>
      <p:pic>
        <p:nvPicPr>
          <p:cNvPr id="4" name="7DD69B50-6274-4B9B-8E41-993F1FB02A6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429000"/>
            <a:ext cx="1752600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10.  Gently strip metacarpals. Squeeze each finger. Apply range of motion-extension, flexion, and traction. Up, down, rotate, pull.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11.  Squeeze up arm from wrist to shoulder.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5" name="D144FFBA-82D5-4D02-838C-665B4B378F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" y="4038600"/>
            <a:ext cx="1423988" cy="2531534"/>
          </a:xfrm>
          <a:prstGeom prst="rect">
            <a:avLst/>
          </a:prstGeom>
        </p:spPr>
      </p:pic>
      <p:pic>
        <p:nvPicPr>
          <p:cNvPr id="6" name="EECF077F-AD44-490F-BE53-24E256480F6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1400" y="4038600"/>
            <a:ext cx="1423988" cy="2531534"/>
          </a:xfrm>
          <a:prstGeom prst="rect">
            <a:avLst/>
          </a:prstGeom>
        </p:spPr>
      </p:pic>
      <p:pic>
        <p:nvPicPr>
          <p:cNvPr id="7" name="690F7DE9-921E-4786-84B3-267FF2A0696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7400" y="4042834"/>
            <a:ext cx="1421606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76400" y="4813300"/>
            <a:ext cx="22098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12900">
                <a:solidFill>
                  <a:srgbClr val="FFC36C"/>
                </a:solidFill>
                <a:latin typeface="Charcoal CY" charset="0"/>
              </a:rPr>
              <a:t> </a:t>
            </a:r>
            <a:endParaRPr lang="en-US" altLang="x-none" sz="2800">
              <a:solidFill>
                <a:srgbClr val="FFC36C"/>
              </a:solidFill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cap="none">
                <a:ea typeface="ＭＳ Ｐゴシック" charset="-128"/>
                <a:cs typeface="+mj-cs"/>
              </a:rPr>
              <a:t> 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3157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990600" y="2154238"/>
            <a:ext cx="13716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295400" y="2154238"/>
            <a:ext cx="834866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 b="1">
                <a:solidFill>
                  <a:srgbClr val="595959"/>
                </a:solidFill>
              </a:rPr>
              <a:t>Learning About Massage Therapy</a:t>
            </a:r>
            <a:r>
              <a:rPr lang="en-US" altLang="x-none" sz="6000">
                <a:solidFill>
                  <a:srgbClr val="59595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595959"/>
                </a:solidFill>
              </a:rPr>
              <a:t> </a:t>
            </a:r>
            <a:r>
              <a:rPr lang="en-US" altLang="x-none" sz="4800">
                <a:solidFill>
                  <a:srgbClr val="595959"/>
                </a:solidFill>
              </a:rPr>
              <a:t> 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114800" y="3429000"/>
            <a:ext cx="533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latin typeface="Charcoal CY" charset="0"/>
              </a:rPr>
              <a:t> </a:t>
            </a:r>
            <a:endParaRPr lang="en-US" altLang="x-none" sz="6000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5334000" y="4114800"/>
            <a:ext cx="2667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52" grpId="0" animBg="1"/>
      <p:bldP spid="2054" grpId="0"/>
      <p:bldP spid="2056" grpId="0"/>
      <p:bldP spid="20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latin typeface="Century Gothic" charset="0"/>
              </a:rPr>
              <a:t>15. Use pinkie-side of loose fist to gently add rhythmic percussion movements to the upper back to the soft tissues easing up on any bony surfaces. </a:t>
            </a:r>
          </a:p>
        </p:txBody>
      </p:sp>
      <p:pic>
        <p:nvPicPr>
          <p:cNvPr id="4" name="2033644A-6B1E-4DEE-81F0-F26C1E0283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3962400"/>
            <a:ext cx="4724400" cy="265747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latin typeface="Century Gothic" charset="0"/>
              </a:rPr>
              <a:t>16. Gently squeeze both shoulders from neck out to shoulder caps and brush off the shoulders. </a:t>
            </a:r>
          </a:p>
        </p:txBody>
      </p:sp>
      <p:pic>
        <p:nvPicPr>
          <p:cNvPr id="3" name="1F175661-D044-4511-9405-2D7728A4CF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3657600"/>
            <a:ext cx="5071532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0" y="457200"/>
            <a:ext cx="7289800" cy="1498600"/>
          </a:xfrm>
        </p:spPr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" name="TextBox 2"/>
          <p:cNvSpPr txBox="1"/>
          <p:nvPr/>
        </p:nvSpPr>
        <p:spPr>
          <a:xfrm>
            <a:off x="533400" y="2362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dirty="0">
                <a:latin typeface="Century Gothic" charset="0"/>
              </a:rPr>
              <a:t>17. Squeezing the the shoulder caps thank your partner by name. </a:t>
            </a:r>
          </a:p>
        </p:txBody>
      </p:sp>
      <p:pic>
        <p:nvPicPr>
          <p:cNvPr id="4" name="76023082-E155-4B41-B365-98D00987A54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3167797"/>
            <a:ext cx="6332538" cy="356205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x-none" sz="4000" b="1" cap="none">
                <a:solidFill>
                  <a:srgbClr val="72B633"/>
                </a:solidFill>
                <a:latin typeface="Century Gothic" charset="0"/>
                <a:cs typeface="+mj-cs"/>
              </a:rPr>
              <a:t>Welcome to The Lauterstein-Conway Massage School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533400" y="3124200"/>
            <a:ext cx="8305800" cy="3200400"/>
          </a:xfrm>
        </p:spPr>
        <p:txBody>
          <a:bodyPr/>
          <a:lstStyle/>
          <a:p>
            <a:r>
              <a:rPr lang="en-US" altLang="x-none" sz="2400" u="sng" dirty="0" smtClean="0">
                <a:solidFill>
                  <a:srgbClr val="7F7F7F"/>
                </a:solidFill>
              </a:rPr>
              <a:t>April </a:t>
            </a:r>
            <a:r>
              <a:rPr lang="en-US" altLang="x-none" sz="2400" u="sng" dirty="0">
                <a:solidFill>
                  <a:srgbClr val="7F7F7F"/>
                </a:solidFill>
              </a:rPr>
              <a:t>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–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 6:00pm – 10:30pm : 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April 16, 2019 - 6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May Morning Class</a:t>
            </a:r>
            <a:r>
              <a:rPr lang="en-US" altLang="x-none" sz="2400" dirty="0">
                <a:solidFill>
                  <a:srgbClr val="7F7F7F"/>
                </a:solidFill>
              </a:rPr>
              <a:t>: Mon -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8:15am - 12:45pm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May 13, 2019 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July 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&amp; Wed  6:00pm – 10:30pm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July 17, 2019 - 12 month program</a:t>
            </a:r>
          </a:p>
        </p:txBody>
      </p:sp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Upcoming Class Schedules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28638" y="2892425"/>
            <a:ext cx="8382000" cy="2822575"/>
          </a:xfrm>
        </p:spPr>
        <p:txBody>
          <a:bodyPr/>
          <a:lstStyle/>
          <a:p>
            <a:pPr eaLnBrk="1" hangingPunct="1">
              <a:lnSpc>
                <a:spcPct val="140000"/>
              </a:lnSpc>
              <a:spcBef>
                <a:spcPct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 </a:t>
            </a:r>
            <a:r>
              <a:rPr lang="en-US" altLang="x-none" sz="2400">
                <a:latin typeface="Century Gothic" charset="0"/>
              </a:rPr>
              <a:t>Massage therapy is manual manipulation of soft body tissues (muscle, connective tissue, tendons and ligaments) to enhance a person’s health and well-being. There are dozens of types of massage therapy methods (also called modalities).</a:t>
            </a:r>
            <a:endParaRPr lang="en-US" altLang="x-none" sz="2400">
              <a:solidFill>
                <a:srgbClr val="4C4539"/>
              </a:solidFill>
              <a:latin typeface="Century Gothic" charset="0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33400" y="738188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entury Gothic" charset="0"/>
              </a:rPr>
              <a:t>Massage Therapy 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00400" y="1900238"/>
            <a:ext cx="6553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3200">
                <a:solidFill>
                  <a:srgbClr val="4C4539"/>
                </a:solidFill>
              </a:rPr>
              <a:t>What is Massage Therapy?</a:t>
            </a:r>
            <a:endParaRPr lang="en-US" altLang="x-none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>
            <a:off x="3352800" y="762000"/>
            <a:ext cx="5791200" cy="0"/>
          </a:xfrm>
          <a:prstGeom prst="line">
            <a:avLst/>
          </a:prstGeom>
          <a:noFill/>
          <a:ln w="28575">
            <a:solidFill>
              <a:srgbClr val="E378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2233613"/>
            <a:ext cx="8305800" cy="44196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Opportunities in Massage and Bodywork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Spas or Resorts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Medical Settings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Wellness Centers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Fitness and Sports Massage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Careers Within Franchises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Self - Employed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endParaRPr lang="en-US" altLang="x-none">
              <a:solidFill>
                <a:srgbClr val="4C4539"/>
              </a:solidFill>
              <a:ea typeface="ＭＳ Ｐゴシック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endParaRPr lang="en-US" altLang="x-none">
              <a:ea typeface="ＭＳ Ｐゴシック" charset="-128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35000" y="508000"/>
            <a:ext cx="822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entury Gothic" charset="0"/>
              </a:rPr>
              <a:t>Careers</a:t>
            </a:r>
            <a:r>
              <a:rPr lang="en-US" altLang="x-none" sz="6000">
                <a:latin typeface="Century Gothic" charset="0"/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76300" y="1508125"/>
            <a:ext cx="82677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500"/>
              </a:spcAft>
            </a:pPr>
            <a:r>
              <a:rPr lang="en-US" altLang="x-none" sz="2800">
                <a:solidFill>
                  <a:srgbClr val="4C4539"/>
                </a:solidFill>
              </a:rPr>
              <a:t>Austin and the Massage Industry are GROWING!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81400" y="762000"/>
            <a:ext cx="5562600" cy="0"/>
          </a:xfrm>
          <a:prstGeom prst="line">
            <a:avLst/>
          </a:prstGeom>
          <a:noFill/>
          <a:ln w="28575">
            <a:solidFill>
              <a:srgbClr val="E378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10" name="Picture 8" descr="rbww_29workinPrivatePrac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79725"/>
            <a:ext cx="24145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1066800" y="6284913"/>
            <a:ext cx="807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000"/>
              </a:spcAft>
              <a:buFont typeface="Arial" charset="0"/>
              <a:buChar char="•"/>
            </a:pPr>
            <a:r>
              <a:rPr lang="en-US" altLang="x-none" sz="1800">
                <a:solidFill>
                  <a:srgbClr val="4C4539"/>
                </a:solidFill>
                <a:latin typeface="Century Gothic" charset="0"/>
              </a:rPr>
              <a:t>Employee earning potential $17 - $40 / hour plus tips 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2895600" cy="4495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Swedish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Sports Massage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Deep Tissue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Deep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Clinical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Chair Massage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Hydrotherapy 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49288" y="762000"/>
            <a:ext cx="822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andara" charset="0"/>
              </a:rPr>
              <a:t>Our Curriculum</a:t>
            </a: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5105400" y="762000"/>
            <a:ext cx="403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4191000" y="2017713"/>
            <a:ext cx="4227513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Pregnancy massage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Human Anatomy &amp; Physiology 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Pathology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Kinesiology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Human Health &amp; Hygeine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Business Practice &amp; Ethics</a:t>
            </a:r>
          </a:p>
          <a:p>
            <a:endParaRPr lang="en-US" altLang="x-none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01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900" b="1" cap="none">
                <a:solidFill>
                  <a:srgbClr val="72B633"/>
                </a:solidFill>
                <a:latin typeface="Century Gothic" pitchFamily="-105" charset="0"/>
                <a:ea typeface="ヒラギノ角ゴ Pro W3" pitchFamily="-105" charset="-128"/>
              </a:rPr>
              <a:t>Massage for the Shoulders, Neck, and Arms </a:t>
            </a:r>
          </a:p>
        </p:txBody>
      </p:sp>
      <p:pic>
        <p:nvPicPr>
          <p:cNvPr id="25603" name="Content Placeholder 4" descr="Atlas -Titan of endurance and astronom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72" r="-67072"/>
          <a:stretch>
            <a:fillRect/>
          </a:stretch>
        </p:blipFill>
        <p:spPr>
          <a:xfrm>
            <a:off x="855663" y="1676400"/>
            <a:ext cx="7356475" cy="4648200"/>
          </a:xfrm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>	</a:t>
            </a:r>
            <a:r>
              <a:rPr lang="en-US" altLang="x-none" sz="3200" b="1" i="1" cap="none">
                <a:solidFill>
                  <a:srgbClr val="72B633"/>
                </a:solidFill>
                <a:latin typeface="Century Gothic" charset="0"/>
              </a:rPr>
              <a:t>LET’S GET STARTED!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876300" y="2209800"/>
            <a:ext cx="7315200" cy="3810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Receiver: seated reverse on chair   </a:t>
            </a:r>
          </a:p>
          <a:p>
            <a:pPr algn="ctr" eaLnBrk="1" hangingPunct="1">
              <a:lnSpc>
                <a:spcPct val="80000"/>
              </a:lnSpc>
            </a:pPr>
            <a:endParaRPr lang="en-US" altLang="x-none" sz="3200">
              <a:latin typeface="Century Gothic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Giver: First sanitize your hands</a:t>
            </a:r>
          </a:p>
          <a:p>
            <a:pPr algn="ctr" eaLnBrk="1" hangingPunct="1">
              <a:lnSpc>
                <a:spcPct val="80000"/>
              </a:lnSpc>
            </a:pPr>
            <a:endParaRPr lang="en-US" altLang="x-none" sz="3200">
              <a:latin typeface="Century Gothic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Then introduce yourselves and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giver stand behind the receiver.</a:t>
            </a:r>
          </a:p>
          <a:p>
            <a:pPr eaLnBrk="1" hangingPunct="1">
              <a:lnSpc>
                <a:spcPct val="80000"/>
              </a:lnSpc>
            </a:pPr>
            <a:endParaRPr lang="en-US" altLang="x-none">
              <a:latin typeface="Century Gothic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>	</a:t>
            </a:r>
            <a:r>
              <a:rPr lang="en-US" altLang="x-none" sz="3200" b="1" i="1" cap="none">
                <a:solidFill>
                  <a:srgbClr val="72B633"/>
                </a:solidFill>
                <a:latin typeface="Century Gothic" charset="0"/>
              </a:rPr>
              <a:t>LET’S GET STARTED!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724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Receiver: seated reverse on chair   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Giver: First use our Purell to clean your hands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Then introduce yourselves.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Stand behind the receiver</a:t>
            </a:r>
          </a:p>
          <a:p>
            <a:pPr eaLnBrk="1" hangingPunct="1">
              <a:lnSpc>
                <a:spcPct val="80000"/>
              </a:lnSpc>
            </a:pPr>
            <a:endParaRPr lang="en-US" altLang="x-none">
              <a:latin typeface="Century Gothic" charset="0"/>
            </a:endParaRPr>
          </a:p>
          <a:p>
            <a:pPr eaLnBrk="1" hangingPunct="1"/>
            <a:r>
              <a:rPr lang="en-US" altLang="x-none" sz="2800">
                <a:latin typeface="Century Gothic" charset="0"/>
              </a:rPr>
              <a:t>1.  (Place hands on shoulders.) Place heels of hands on upper back, palms on top of shoulder, and fingers in front of shoulders.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9175" y="2695575"/>
            <a:ext cx="4191000" cy="314325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</a:t>
            </a:r>
            <a:endParaRPr lang="en-US" altLang="x-none" sz="3200" cap="none"/>
          </a:p>
        </p:txBody>
      </p:sp>
      <p:sp>
        <p:nvSpPr>
          <p:cNvPr id="29700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5251450" cy="4022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2.  Begin kneading the trapezius muscle and upper shoulders – knead by bringing your thumbs and fingers toward each other. (like kneading bread dough)  </a:t>
            </a:r>
          </a:p>
          <a:p>
            <a:pPr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Start gently – check in with receiver regarding pressure.  </a:t>
            </a:r>
          </a:p>
          <a:p>
            <a:endParaRPr lang="en-US" altLang="x-none"/>
          </a:p>
        </p:txBody>
      </p:sp>
      <p:pic>
        <p:nvPicPr>
          <p:cNvPr id="4" name="1EA4E722-56B0-4668-BB93-B68705CF80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125" y="3083520"/>
            <a:ext cx="3673475" cy="206633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18713</TotalTime>
  <Words>830</Words>
  <Application>Microsoft Macintosh PowerPoint</Application>
  <PresentationFormat>On-screen Show (4:3)</PresentationFormat>
  <Paragraphs>134</Paragraphs>
  <Slides>23</Slides>
  <Notes>13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Candara</vt:lpstr>
      <vt:lpstr>Century Gothic</vt:lpstr>
      <vt:lpstr>Charcoal CY</vt:lpstr>
      <vt:lpstr>ＭＳ Ｐゴシック</vt:lpstr>
      <vt:lpstr>Tw Cen MT</vt:lpstr>
      <vt:lpstr>Tw Cen MT Condensed</vt:lpstr>
      <vt:lpstr>Wingdings 3</vt:lpstr>
      <vt:lpstr>ヒラギノ角ゴ Pro W3</vt:lpstr>
      <vt:lpstr>Arial</vt:lpstr>
      <vt:lpstr>Integral</vt:lpstr>
      <vt:lpstr>Welcome to The Lauterstein-Conway Massage School</vt:lpstr>
      <vt:lpstr> </vt:lpstr>
      <vt:lpstr>PowerPoint Presentation</vt:lpstr>
      <vt:lpstr>PowerPoint Presentation</vt:lpstr>
      <vt:lpstr>PowerPoint Presentation</vt:lpstr>
      <vt:lpstr>Massage for the Shoulders, Neck, and Arms </vt:lpstr>
      <vt:lpstr>Massage for the Shoulders, Neck, and Arms    LET’S GET STARTED!</vt:lpstr>
      <vt:lpstr>Massage for the Shoulders, Neck, and Arms    LET’S GET STARTED!</vt:lpstr>
      <vt:lpstr>Massage for the Shoulders, Neck, and Arms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Welcome to The Lauterstein-Conway Massage School</vt:lpstr>
    </vt:vector>
  </TitlesOfParts>
  <Company>Anne Williams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Massage &amp; Bodywork Career Slide Show Directions </dc:title>
  <cp:lastModifiedBy>TLC School</cp:lastModifiedBy>
  <cp:revision>80</cp:revision>
  <cp:lastPrinted>2019-03-29T20:26:08Z</cp:lastPrinted>
  <dcterms:created xsi:type="dcterms:W3CDTF">2019-01-28T20:23:45Z</dcterms:created>
  <dcterms:modified xsi:type="dcterms:W3CDTF">2019-03-29T20:27:22Z</dcterms:modified>
</cp:coreProperties>
</file>