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67" r:id="rId2"/>
  </p:sldMasterIdLst>
  <p:notesMasterIdLst>
    <p:notesMasterId r:id="rId34"/>
  </p:notesMasterIdLst>
  <p:sldIdLst>
    <p:sldId id="367" r:id="rId3"/>
    <p:sldId id="368" r:id="rId4"/>
    <p:sldId id="369" r:id="rId5"/>
    <p:sldId id="370" r:id="rId6"/>
    <p:sldId id="376" r:id="rId7"/>
    <p:sldId id="748" r:id="rId8"/>
    <p:sldId id="779" r:id="rId9"/>
    <p:sldId id="783" r:id="rId10"/>
    <p:sldId id="790" r:id="rId11"/>
    <p:sldId id="749" r:id="rId12"/>
    <p:sldId id="756" r:id="rId13"/>
    <p:sldId id="757" r:id="rId14"/>
    <p:sldId id="758" r:id="rId15"/>
    <p:sldId id="759" r:id="rId16"/>
    <p:sldId id="760" r:id="rId17"/>
    <p:sldId id="764" r:id="rId18"/>
    <p:sldId id="771" r:id="rId19"/>
    <p:sldId id="782" r:id="rId20"/>
    <p:sldId id="772" r:id="rId21"/>
    <p:sldId id="773" r:id="rId22"/>
    <p:sldId id="788" r:id="rId23"/>
    <p:sldId id="774" r:id="rId24"/>
    <p:sldId id="775" r:id="rId25"/>
    <p:sldId id="776" r:id="rId26"/>
    <p:sldId id="778" r:id="rId27"/>
    <p:sldId id="784" r:id="rId28"/>
    <p:sldId id="785" r:id="rId29"/>
    <p:sldId id="787" r:id="rId30"/>
    <p:sldId id="786" r:id="rId31"/>
    <p:sldId id="789" r:id="rId32"/>
    <p:sldId id="723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00"/>
    <p:restoredTop sz="94694"/>
  </p:normalViewPr>
  <p:slideViewPr>
    <p:cSldViewPr>
      <p:cViewPr varScale="1">
        <p:scale>
          <a:sx n="121" d="100"/>
          <a:sy n="121" d="100"/>
        </p:scale>
        <p:origin x="2128" y="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DF249F-54C2-48C8-A71F-DBC3DCBAED8D}" type="datetime1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25604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7944BDA-F35E-45A6-8C61-74D7241AA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ＭＳ Ｐゴシック" pitchFamily="-72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69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1418" tIns="45709" rIns="91418" bIns="45709"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1418" tIns="45709" rIns="91418" bIns="45709"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1418" tIns="45709" rIns="91418" bIns="45709"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Placeholder 2"/>
          <p:cNvSpPr>
            <a:spLocks noGrp="1" noRot="1" noChangeAspec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2" name="Placeholder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>
            <a:solidFill>
              <a:srgbClr val="000000"/>
            </a:solidFill>
          </a:ln>
        </p:spPr>
        <p:txBody>
          <a:bodyPr lIns="91429" tIns="45714" rIns="91429" bIns="45714"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944BDA-F35E-45A6-8C61-74D7241AAA3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16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17D0-9836-47FB-9558-C089093FC10E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8E649-DC6B-4182-A4A0-7C614E37D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A5033-AF8D-4C89-A99D-98A0B04AF30C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1D0C9-C7A1-4D8E-90C9-00AE720EA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C291B-2AB7-4EE0-8797-828606E704E1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C4EF7-7A0E-48D1-B0C7-18A31E191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F8795-920C-4243-8E36-A2B1D96F2748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58A57-7534-4746-ACE4-070015B02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632E6-168F-4ADD-926B-90370C59337F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EC89D-F7C9-40C8-9F5A-87BBA0CF93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2C544-A950-4C3E-8FF5-B00D0CB4150E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F0AB6-40B5-4926-AD72-99C2AEAA2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48C6C-602E-4AA2-A435-B034027F7151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5C6AC-6FAE-4958-B9FA-3A8A5DD35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80D30-AC4B-4380-9BF1-10EF4F41D4CA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639FC-69D3-4E4D-B230-0AECA0564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8C688-936E-4BF1-9D69-EAFFC6CDB908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089E9-3F23-41A1-A06A-88C2FC207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6B052-7CA8-462F-8B02-E8BCD942A823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5436A-55DE-4E35-9876-21371FF36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E6AAE-A417-4448-BD70-ADEB46A6C76A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D8C10-F484-4F1D-AC91-9A1D41A4C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2CC6A-8AD2-47F0-ABF3-98DB1F70A88F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A0D5B-D529-4C02-AEA8-AEB9D2A61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3AAD8-73C0-434E-8E98-F1B60E3AB571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D204E-C275-4315-8E69-09A742350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E6D14-05C9-4EEC-B6CE-5539BF129FD6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9562E-CC83-4A69-B129-B347DD032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1220B-D9CC-4D74-B27C-E2B349DAF69B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DCEF9-443A-4506-887C-C778D04DE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D4CCE-574D-4DC8-9843-EE4ABEE5CF6C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D426B-3F93-4D29-BF05-A82430320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FE876-EE1B-4CB4-9E4C-3B6C09029245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72DE2-74EE-43B8-9D82-0CFFE15DB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250CB-3012-44B8-934F-0C0742386FEC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4683A-9314-4262-AFBC-2ED7AD8AE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7DF5E-E607-41E3-A9F8-A828161ED897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862BA-51EB-4060-9F2E-7C144ACF1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E75CF-59DA-419C-9B6C-B24FEE0A787E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1D71E-D736-4963-8158-288343E4D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CCD84-8F7E-4A8E-857E-79241C54B084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CB919-FB84-41FE-B745-F6B601CF5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35EEE-0675-4A76-B74A-14553CD5F249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64971-45C2-40A0-8F7F-08AF04815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4763"/>
            <a:ext cx="1066800" cy="6858001"/>
            <a:chOff x="0" y="-3"/>
            <a:chExt cx="672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53252" name="Freeform 4"/>
              <p:cNvSpPr>
                <a:spLocks/>
              </p:cNvSpPr>
              <p:nvPr/>
            </p:nvSpPr>
            <p:spPr bwMode="ltGray">
              <a:xfrm rot="-5400000">
                <a:off x="2522" y="-993"/>
                <a:ext cx="624" cy="574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3" name="Freeform 5"/>
              <p:cNvSpPr>
                <a:spLocks/>
              </p:cNvSpPr>
              <p:nvPr/>
            </p:nvSpPr>
            <p:spPr bwMode="ltGray">
              <a:xfrm rot="-5400000">
                <a:off x="1259" y="1670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4" name="Freeform 6"/>
              <p:cNvSpPr>
                <a:spLocks/>
              </p:cNvSpPr>
              <p:nvPr/>
            </p:nvSpPr>
            <p:spPr bwMode="ltGray">
              <a:xfrm rot="-5400000">
                <a:off x="948" y="1669"/>
                <a:ext cx="624" cy="4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5" name="Freeform 7"/>
              <p:cNvSpPr>
                <a:spLocks/>
              </p:cNvSpPr>
              <p:nvPr/>
            </p:nvSpPr>
            <p:spPr bwMode="ltGray">
              <a:xfrm rot="-5400000">
                <a:off x="-91" y="1753"/>
                <a:ext cx="624" cy="256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6" name="Freeform 8"/>
              <p:cNvSpPr>
                <a:spLocks/>
              </p:cNvSpPr>
              <p:nvPr/>
            </p:nvSpPr>
            <p:spPr bwMode="ltGray">
              <a:xfrm rot="-5400000">
                <a:off x="600" y="1734"/>
                <a:ext cx="624" cy="2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7" name="Freeform 9"/>
              <p:cNvSpPr>
                <a:spLocks/>
              </p:cNvSpPr>
              <p:nvPr/>
            </p:nvSpPr>
            <p:spPr bwMode="ltGray">
              <a:xfrm rot="-5400000">
                <a:off x="382" y="1701"/>
                <a:ext cx="624" cy="36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8" name="Freeform 10"/>
              <p:cNvSpPr>
                <a:spLocks/>
              </p:cNvSpPr>
              <p:nvPr/>
            </p:nvSpPr>
            <p:spPr bwMode="ltGray">
              <a:xfrm rot="-5400000">
                <a:off x="92" y="1727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9" name="Freeform 11"/>
              <p:cNvSpPr>
                <a:spLocks/>
              </p:cNvSpPr>
              <p:nvPr/>
            </p:nvSpPr>
            <p:spPr bwMode="ltGray">
              <a:xfrm rot="-5400000">
                <a:off x="3147" y="1617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0" name="Freeform 12"/>
              <p:cNvSpPr>
                <a:spLocks/>
              </p:cNvSpPr>
              <p:nvPr/>
            </p:nvSpPr>
            <p:spPr bwMode="ltGray">
              <a:xfrm rot="-5400000">
                <a:off x="2870" y="1640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1" name="Freeform 13"/>
              <p:cNvSpPr>
                <a:spLocks/>
              </p:cNvSpPr>
              <p:nvPr/>
            </p:nvSpPr>
            <p:spPr bwMode="ltGray">
              <a:xfrm rot="-5400000">
                <a:off x="1797" y="1747"/>
                <a:ext cx="624" cy="256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2" name="Freeform 14"/>
              <p:cNvSpPr>
                <a:spLocks/>
              </p:cNvSpPr>
              <p:nvPr/>
            </p:nvSpPr>
            <p:spPr bwMode="ltGray">
              <a:xfrm rot="-5400000">
                <a:off x="2489" y="1705"/>
                <a:ext cx="624" cy="2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3" name="Freeform 15"/>
              <p:cNvSpPr>
                <a:spLocks/>
              </p:cNvSpPr>
              <p:nvPr/>
            </p:nvSpPr>
            <p:spPr bwMode="ltGray">
              <a:xfrm rot="-5400000">
                <a:off x="2298" y="1695"/>
                <a:ext cx="624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4" name="Freeform 16"/>
              <p:cNvSpPr>
                <a:spLocks/>
              </p:cNvSpPr>
              <p:nvPr/>
            </p:nvSpPr>
            <p:spPr bwMode="ltGray">
              <a:xfrm rot="-5400000">
                <a:off x="1979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5" name="Freeform 17"/>
              <p:cNvSpPr>
                <a:spLocks/>
              </p:cNvSpPr>
              <p:nvPr/>
            </p:nvSpPr>
            <p:spPr bwMode="ltGray">
              <a:xfrm rot="-5400000">
                <a:off x="4015" y="1622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6" name="Freeform 18"/>
              <p:cNvSpPr>
                <a:spLocks/>
              </p:cNvSpPr>
              <p:nvPr/>
            </p:nvSpPr>
            <p:spPr bwMode="ltGray">
              <a:xfrm rot="-5400000">
                <a:off x="3641" y="1644"/>
                <a:ext cx="624" cy="4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7" name="Freeform 19"/>
              <p:cNvSpPr>
                <a:spLocks/>
              </p:cNvSpPr>
              <p:nvPr/>
            </p:nvSpPr>
            <p:spPr bwMode="ltGray">
              <a:xfrm rot="-5400000">
                <a:off x="4488" y="1723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8" name="Freeform 20"/>
              <p:cNvSpPr>
                <a:spLocks/>
              </p:cNvSpPr>
              <p:nvPr/>
            </p:nvSpPr>
            <p:spPr bwMode="ltGray">
              <a:xfrm>
                <a:off x="5469" y="1538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9" name="Freeform 21"/>
              <p:cNvSpPr>
                <a:spLocks/>
              </p:cNvSpPr>
              <p:nvPr/>
            </p:nvSpPr>
            <p:spPr bwMode="ltGray">
              <a:xfrm rot="-5400000">
                <a:off x="5047" y="1647"/>
                <a:ext cx="624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70" name="Freeform 22"/>
              <p:cNvSpPr>
                <a:spLocks/>
              </p:cNvSpPr>
              <p:nvPr/>
            </p:nvSpPr>
            <p:spPr bwMode="ltGray">
              <a:xfrm rot="-5400000">
                <a:off x="4732" y="1673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</p:grpSp>
        <p:sp>
          <p:nvSpPr>
            <p:cNvPr id="53271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53272" name="Freeform 24"/>
            <p:cNvSpPr>
              <a:spLocks/>
            </p:cNvSpPr>
            <p:nvPr/>
          </p:nvSpPr>
          <p:spPr bwMode="ltGray">
            <a:xfrm rot="16200000" flipH="1">
              <a:off x="-1582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3275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2140AED9-2BF1-4D29-A489-F90C01B3430A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53276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7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E35F4E34-2F82-4876-BC58-663269926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7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72" charset="-128"/>
          <a:cs typeface="ＭＳ Ｐゴシック" pitchFamily="-7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-72" charset="2"/>
        <a:buChar char="n"/>
        <a:defRPr sz="3200">
          <a:solidFill>
            <a:schemeClr val="tx1"/>
          </a:solidFill>
          <a:latin typeface="+mn-lt"/>
          <a:ea typeface="ＭＳ Ｐゴシック" pitchFamily="-72" charset="-128"/>
          <a:cs typeface="ＭＳ Ｐゴシック" pitchFamily="-7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7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7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7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fld id="{652ABB90-41A8-4BC1-A1AF-8E471EFE36F9}" type="datetimeFigureOut">
              <a:rPr lang="en-US"/>
              <a:pPr>
                <a:defRPr/>
              </a:pPr>
              <a:t>10/20/25</a:t>
            </a:fld>
            <a:endParaRPr 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fld id="{4C400B6F-DB42-4420-9BFD-092145DEC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687" r:id="rId3"/>
    <p:sldLayoutId id="2147483686" r:id="rId4"/>
    <p:sldLayoutId id="2147483685" r:id="rId5"/>
    <p:sldLayoutId id="2147483684" r:id="rId6"/>
    <p:sldLayoutId id="2147483683" r:id="rId7"/>
    <p:sldLayoutId id="2147483682" r:id="rId8"/>
    <p:sldLayoutId id="2147483681" r:id="rId9"/>
    <p:sldLayoutId id="2147483680" r:id="rId10"/>
    <p:sldLayoutId id="21474836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173163" y="457200"/>
            <a:ext cx="7772400" cy="1905000"/>
          </a:xfrm>
        </p:spPr>
        <p:txBody>
          <a:bodyPr/>
          <a:lstStyle/>
          <a:p>
            <a:pPr algn="ctr" eaLnBrk="1" hangingPunct="1"/>
            <a:r>
              <a:rPr lang="en-US" sz="2400">
                <a:latin typeface="Palatino" pitchFamily="-72" charset="0"/>
              </a:rPr>
              <a:t>76b Orthopedic Massage: </a:t>
            </a:r>
            <a:br>
              <a:rPr lang="en-US" sz="2400">
                <a:latin typeface="Palatino" pitchFamily="-72" charset="0"/>
              </a:rPr>
            </a:br>
            <a:r>
              <a:rPr lang="en-US" sz="2400">
                <a:latin typeface="Palatino" pitchFamily="-72" charset="0"/>
              </a:rPr>
              <a:t>Technique Demo and Practice - Low Back Pain </a:t>
            </a:r>
            <a:endParaRPr lang="en-US" sz="320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73163" y="304800"/>
            <a:ext cx="7772400" cy="6324600"/>
          </a:xfrm>
        </p:spPr>
        <p:txBody>
          <a:bodyPr/>
          <a:lstStyle/>
          <a:p>
            <a:pPr algn="ctr"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  <a:endParaRPr lang="en-US" sz="1600" dirty="0">
              <a:latin typeface="Palatino" pitchFamily="-72" charset="0"/>
            </a:endParaRP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3. Low back: superficial fascia assessment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without lubricant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your palm and fingers to apply light tangential pulling pressure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Place your fingertips flatly on the skin surface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Press in just enough to traction the superficial fascia without sliding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traction in all directions taking note of restrictions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before and after treating superficial fascia to gauge progress</a:t>
            </a:r>
            <a:endParaRPr lang="en-US" sz="14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1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15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4. Low back: myofascial release (bilateral)</a:t>
            </a: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without lubricant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Assess the fascia before and after to track effectiveness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Arms crossed: place hands 5 to 10 inches apart on either side of the spine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Apply a light degree of pulling force between the hands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Hold. Wait for a subtle sensation of tissue release or a working sign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release and repeat (between the sacrum and T10)</a:t>
            </a:r>
            <a:endParaRPr lang="en-US" sz="14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200000"/>
              </a:lnSpc>
              <a:buFont typeface="Wingdings" pitchFamily="-72" charset="2"/>
              <a:buNone/>
            </a:pPr>
            <a:r>
              <a:rPr lang="en-US" sz="18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endParaRPr lang="en-US" sz="1800" b="1" dirty="0">
              <a:latin typeface="Palatino" pitchFamily="-72" charset="0"/>
            </a:endParaRP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r>
              <a:rPr lang="en-US" sz="1800" b="1" dirty="0">
                <a:latin typeface="Palatino" pitchFamily="-72" charset="0"/>
              </a:rPr>
              <a:t>5. Low back: warming and softening 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Address thoracolumbar fascia, lats, erectors, and QL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BMTs: spinal rotation and release with erector compressions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Swedish: effleurage, wringing, pulling, and skin rolling 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Deep tissue: QL deep effleurage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Tissues must be thoroughly warmed and softened before proceeding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2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25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6. Erector spinae: deep longitudinal stripping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lumbar sections of spinalis, longissimus, and iliocostalis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thumbs or fingertips with hands stacked for stability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Strip longitudinally and superiorly, working in 2-4 inch sections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Melt in or repeat stripping in areas of palpated or reported tension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Progressively work more deeply as tissues soften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21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21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1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7. Quadratus lumborum: deep longitudinal stripping</a:t>
            </a:r>
          </a:p>
          <a:p>
            <a:pPr lvl="1">
              <a:lnSpc>
                <a:spcPct val="21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the 3 angles of QL muscle fibers</a:t>
            </a:r>
          </a:p>
          <a:p>
            <a:pPr lvl="3">
              <a:lnSpc>
                <a:spcPct val="210000"/>
              </a:lnSpc>
              <a:spcAft>
                <a:spcPts val="1000"/>
              </a:spcAft>
              <a:buFontTx/>
              <a:buNone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1. </a:t>
            </a:r>
            <a:r>
              <a:rPr lang="en-US" sz="1600" dirty="0">
                <a:latin typeface="Palatino" pitchFamily="-72" charset="0"/>
              </a:rPr>
              <a:t>Iliac crest diagonally to lumbar transverse processes 1-4</a:t>
            </a:r>
          </a:p>
          <a:p>
            <a:pPr lvl="3">
              <a:lnSpc>
                <a:spcPct val="210000"/>
              </a:lnSpc>
              <a:spcAft>
                <a:spcPts val="1000"/>
              </a:spcAft>
              <a:buFontTx/>
              <a:buNone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2. </a:t>
            </a:r>
            <a:r>
              <a:rPr lang="en-US" sz="1600" dirty="0">
                <a:latin typeface="Palatino" pitchFamily="-72" charset="0"/>
              </a:rPr>
              <a:t>Iliac crest superiorly to the 12</a:t>
            </a:r>
            <a:r>
              <a:rPr lang="en-US" sz="1600" baseline="30000" dirty="0">
                <a:latin typeface="Palatino" pitchFamily="-72" charset="0"/>
              </a:rPr>
              <a:t>th</a:t>
            </a:r>
            <a:r>
              <a:rPr lang="en-US" sz="1600" dirty="0">
                <a:latin typeface="Palatino" pitchFamily="-72" charset="0"/>
              </a:rPr>
              <a:t> rib</a:t>
            </a:r>
          </a:p>
          <a:p>
            <a:pPr lvl="3">
              <a:lnSpc>
                <a:spcPct val="210000"/>
              </a:lnSpc>
              <a:spcAft>
                <a:spcPts val="1000"/>
              </a:spcAft>
              <a:buFontTx/>
              <a:buNone/>
            </a:pPr>
            <a:r>
              <a:rPr lang="en-US" sz="1600" dirty="0">
                <a:latin typeface="Palatino" pitchFamily="-72" charset="0"/>
              </a:rPr>
              <a:t>(Move to the opposite side of the table)</a:t>
            </a:r>
          </a:p>
          <a:p>
            <a:pPr lvl="3">
              <a:lnSpc>
                <a:spcPct val="210000"/>
              </a:lnSpc>
              <a:spcAft>
                <a:spcPts val="1000"/>
              </a:spcAft>
              <a:buFontTx/>
              <a:buNone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3.	</a:t>
            </a:r>
            <a:r>
              <a:rPr lang="en-US" sz="1600" dirty="0">
                <a:latin typeface="Palatino" pitchFamily="-72" charset="0"/>
              </a:rPr>
              <a:t>Lumbar transverse processes 1-4 diagonally to the 12</a:t>
            </a:r>
            <a:r>
              <a:rPr lang="en-US" sz="1600" baseline="30000" dirty="0">
                <a:latin typeface="Palatino" pitchFamily="-72" charset="0"/>
              </a:rPr>
              <a:t>th</a:t>
            </a:r>
            <a:r>
              <a:rPr lang="en-US" sz="1600" dirty="0">
                <a:latin typeface="Palatino" pitchFamily="-72" charset="0"/>
              </a:rPr>
              <a:t> rib </a:t>
            </a:r>
          </a:p>
          <a:p>
            <a:pPr lvl="1">
              <a:lnSpc>
                <a:spcPct val="21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Melt in or repeat stripping in areas of palpated or reported tension</a:t>
            </a:r>
          </a:p>
          <a:p>
            <a:pPr lvl="1">
              <a:lnSpc>
                <a:spcPct val="21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Progressively work more deeply as tissues soften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26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26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8. Lamina groove: deep longitudinal stripping</a:t>
            </a: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the lumbar sections of multifidi and </a:t>
            </a:r>
            <a:r>
              <a:rPr lang="en-US" sz="1600" dirty="0" err="1">
                <a:latin typeface="Palatino" pitchFamily="-72" charset="0"/>
              </a:rPr>
              <a:t>rotatores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thumbs or fingertips with hands stacked for stability</a:t>
            </a: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Strip longitudinally and superiorly, working in 2-4 inch sections</a:t>
            </a: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Melt in or repeat stripping in areas of palpated or reported tension</a:t>
            </a: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Progressively work more deeply as tissues soften</a:t>
            </a:r>
          </a:p>
          <a:p>
            <a:pPr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Repeat on the other side starting with </a:t>
            </a:r>
            <a:r>
              <a:rPr lang="en-US" sz="1600" b="1" dirty="0">
                <a:latin typeface="Palatino" pitchFamily="-72" charset="0"/>
                <a:ea typeface="ヒラギノ角ゴ ProN W3" pitchFamily="-72" charset="-128"/>
                <a:cs typeface="ヒラギノ角ゴ ProN W3" pitchFamily="-72" charset="-128"/>
              </a:rPr>
              <a:t>“3. L</a:t>
            </a:r>
            <a:r>
              <a:rPr lang="en-US" sz="1600" b="1" dirty="0">
                <a:latin typeface="Palatino" pitchFamily="-72" charset="0"/>
              </a:rPr>
              <a:t>ow back: warming and softening</a:t>
            </a:r>
            <a:r>
              <a:rPr lang="en-US" sz="1600" b="1" dirty="0">
                <a:latin typeface="Lucida Grande" pitchFamily="-72" charset="0"/>
              </a:rPr>
              <a:t>”.</a:t>
            </a:r>
            <a:endParaRPr lang="en-US" sz="16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>
                <a:latin typeface="Palatino" pitchFamily="-72" charset="0"/>
              </a:rPr>
              <a:t>Soft-Tissue Manipulation</a:t>
            </a:r>
            <a:br>
              <a:rPr lang="en-US" sz="3200">
                <a:latin typeface="Palatino" pitchFamily="-72" charset="0"/>
              </a:rPr>
            </a:br>
            <a:r>
              <a:rPr lang="en-US" sz="3200">
                <a:latin typeface="Palatino" pitchFamily="-72" charset="0"/>
              </a:rPr>
              <a:t>Side-Lying Details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553200"/>
          </a:xfrm>
        </p:spPr>
        <p:txBody>
          <a:bodyPr/>
          <a:lstStyle/>
          <a:p>
            <a:pPr algn="ctr">
              <a:lnSpc>
                <a:spcPct val="13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 typeface="Times" pitchFamily="-72" charset="0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 typeface="Times" pitchFamily="-72" charset="0"/>
              <a:buNone/>
            </a:pPr>
            <a:r>
              <a:rPr lang="en-US" sz="1600" b="1" dirty="0">
                <a:latin typeface="Palatino" pitchFamily="-72" charset="0"/>
              </a:rPr>
              <a:t>9. Side-lying: draping and positioning</a:t>
            </a:r>
          </a:p>
          <a:p>
            <a:pPr lvl="1">
              <a:lnSpc>
                <a:spcPct val="130000"/>
              </a:lnSpc>
              <a:buClr>
                <a:schemeClr val="tx1"/>
              </a:buClr>
            </a:pPr>
            <a:r>
              <a:rPr lang="en-US" sz="1600" dirty="0">
                <a:latin typeface="Palatino" pitchFamily="-72" charset="0"/>
              </a:rPr>
              <a:t>Keep the client fully covered with sheet and blanket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553200"/>
          </a:xfrm>
        </p:spPr>
        <p:txBody>
          <a:bodyPr/>
          <a:lstStyle/>
          <a:p>
            <a:pPr algn="ctr">
              <a:lnSpc>
                <a:spcPct val="1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Times" pitchFamily="-72" charset="0"/>
              <a:buNone/>
            </a:pPr>
            <a:r>
              <a:rPr lang="en-US" sz="1600" b="1" dirty="0">
                <a:latin typeface="Palatino" pitchFamily="-72" charset="0"/>
              </a:rPr>
              <a:t>10. Quadratus lumborum: pin and stretch with active engagement</a:t>
            </a:r>
            <a:endParaRPr lang="en-US" sz="1600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Only use in non-acute stages and check in with the client because this may be intense or may exacerbate symptoms</a:t>
            </a:r>
          </a:p>
          <a:p>
            <a:pPr lvl="1">
              <a:lnSpc>
                <a:spcPct val="15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Instruct the client: 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“I’m going to hold the sheet and blanket while you reposition.”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“Lie on your side diagonally with your head at the top front corner and your hips at the back edge of the middle of the table.”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“Slightly flex your bottom hip and knee so they stay on the table.”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“Hang your top leg off the table behind you.”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“Grasp the top edge of the table with your top hand to stabilize the torso and further stretch the lateral trunk muscles”</a:t>
            </a:r>
          </a:p>
          <a:p>
            <a:pPr lvl="1">
              <a:lnSpc>
                <a:spcPct val="15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Keeping the client completely covered with the sheet, move the blanket out of the way to help gain access to the QL</a:t>
            </a:r>
          </a:p>
          <a:p>
            <a:pPr lvl="1">
              <a:lnSpc>
                <a:spcPct val="150000"/>
              </a:lnSpc>
              <a:buFont typeface="Times" pitchFamily="-72" charset="0"/>
              <a:buChar char="•"/>
            </a:pPr>
            <a:endParaRPr lang="en-US" sz="16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152400"/>
            <a:ext cx="7772400" cy="65532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90000"/>
              </a:lnSpc>
              <a:buClr>
                <a:schemeClr val="tx1"/>
              </a:buClr>
              <a:buFont typeface="Times" pitchFamily="-72" charset="0"/>
              <a:buNone/>
            </a:pPr>
            <a:r>
              <a:rPr lang="en-US" sz="1600" b="1" dirty="0">
                <a:latin typeface="Palatino" pitchFamily="-72" charset="0"/>
              </a:rPr>
              <a:t>10. Quadratus lumborum: pin and stretch with active engagement, continued</a:t>
            </a:r>
            <a:endParaRPr lang="en-US" sz="1600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Using a thumb wrapped in your index finger OR two thumbs side-by-side, press medially to clearly but compassionately pin the QL</a:t>
            </a:r>
          </a:p>
          <a:p>
            <a:pPr lvl="1">
              <a:lnSpc>
                <a:spcPct val="19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Instruct the client: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“Take the weight of your leg and hike your hip toward your ribs.”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“Slowly release the hip hike and then lower the leg toward the floor behind you to stretch this muscle that I am pinning.”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“Bring your leg back up and hike your hip again.”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Repeat to facilitate more tension reduction up 3 repetitions total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”We’re done. Bring your top leg forward to rest on the table.”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1600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VARIATION: instead of pinning, strip the QL fibers inferiorly or superiorly as the client releases the hip hike and adducts the leg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04800"/>
            <a:ext cx="7772400" cy="2133600"/>
          </a:xfrm>
        </p:spPr>
        <p:txBody>
          <a:bodyPr lIns="91430" tIns="45715" rIns="91430" bIns="45715"/>
          <a:lstStyle/>
          <a:p>
            <a:pPr algn="ctr" eaLnBrk="1" hangingPunct="1"/>
            <a:r>
              <a:rPr lang="en-US" sz="2400">
                <a:latin typeface="Palatino" pitchFamily="-72" charset="0"/>
              </a:rPr>
              <a:t>76b Orthopedic Massage: </a:t>
            </a:r>
            <a:br>
              <a:rPr lang="en-US" sz="2400">
                <a:latin typeface="Palatino" pitchFamily="-72" charset="0"/>
              </a:rPr>
            </a:br>
            <a:r>
              <a:rPr lang="en-US" sz="2400">
                <a:latin typeface="Palatino" pitchFamily="-72" charset="0"/>
              </a:rPr>
              <a:t>Technique Demo and Practice - Low Back Pain </a:t>
            </a:r>
            <a:br>
              <a:rPr lang="en-US" sz="3200">
                <a:latin typeface="Palatino" pitchFamily="-72" charset="0"/>
              </a:rPr>
            </a:br>
            <a:r>
              <a:rPr lang="en-US" sz="1600">
                <a:latin typeface="Palatino" pitchFamily="-72" charset="0"/>
              </a:rPr>
              <a:t>Class Outline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73163" y="2209800"/>
            <a:ext cx="7772400" cy="4419600"/>
          </a:xfrm>
        </p:spPr>
        <p:txBody>
          <a:bodyPr lIns="91430" tIns="45715" rIns="91430" bIns="45715"/>
          <a:lstStyle/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15 minutes	Break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5 minutes		Attendance, Breath of Arrival, and Reminders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75 minutes	1</a:t>
            </a:r>
            <a:r>
              <a:rPr lang="en-US" sz="1600" baseline="30000" dirty="0">
                <a:latin typeface="Palatino" pitchFamily="-72" charset="0"/>
              </a:rPr>
              <a:t>st</a:t>
            </a:r>
            <a:r>
              <a:rPr lang="en-US" sz="1600" dirty="0">
                <a:latin typeface="Palatino" pitchFamily="-72" charset="0"/>
              </a:rPr>
              <a:t> trade technique demo and practice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20 minutes	Break and switch tables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75 minutes	2</a:t>
            </a:r>
            <a:r>
              <a:rPr lang="en-US" sz="1600" baseline="30000" dirty="0">
                <a:latin typeface="Palatino" pitchFamily="-72" charset="0"/>
              </a:rPr>
              <a:t>nd</a:t>
            </a:r>
            <a:r>
              <a:rPr lang="en-US" sz="1600" dirty="0">
                <a:latin typeface="Palatino" pitchFamily="-72" charset="0"/>
              </a:rPr>
              <a:t> trade technique demo and practice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20 minutes	Break down, clean up, and discussion</a:t>
            </a: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Total time: 3 hours 30 minutes</a:t>
            </a: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52400"/>
            <a:ext cx="7829947" cy="66294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11. Quadratus lumborum: active-assisted stretch after PIR</a:t>
            </a:r>
          </a:p>
          <a:p>
            <a:pPr marL="628650" lvl="1" indent="-282575">
              <a:lnSpc>
                <a:spcPct val="13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Only use in non-acute stages and check in with the client because this may be intense or may exacerbate symptoms</a:t>
            </a:r>
            <a:endParaRPr lang="en-US" sz="1600" b="1" dirty="0">
              <a:latin typeface="Palatino" pitchFamily="-72" charset="0"/>
            </a:endParaRPr>
          </a:p>
          <a:p>
            <a:pPr marL="628650" lvl="1" indent="-282575">
              <a:lnSpc>
                <a:spcPct val="13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Instruct the client: 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“I</a:t>
            </a:r>
            <a:r>
              <a:rPr lang="en-US" sz="1600" dirty="0">
                <a:latin typeface="Palatino" pitchFamily="-72" charset="0"/>
              </a:rPr>
              <a:t>’m going to hold the sheet and blanket while you reposition.”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“L</a:t>
            </a:r>
            <a:r>
              <a:rPr lang="en-US" sz="1600" dirty="0">
                <a:latin typeface="Palatino" pitchFamily="-72" charset="0"/>
              </a:rPr>
              <a:t>ie on your side diagonally with your head at the top front corner and your hips at the back edge of the middle of the table.”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“S</a:t>
            </a:r>
            <a:r>
              <a:rPr lang="en-US" sz="1600" dirty="0">
                <a:latin typeface="Palatino" pitchFamily="-72" charset="0"/>
              </a:rPr>
              <a:t>lightly flex your bottom hip and knee so they stay on the table.”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“H</a:t>
            </a:r>
            <a:r>
              <a:rPr lang="en-US" sz="1600" dirty="0">
                <a:latin typeface="Palatino" pitchFamily="-72" charset="0"/>
              </a:rPr>
              <a:t>ang your top leg off the table behind you.”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“G</a:t>
            </a:r>
            <a:r>
              <a:rPr lang="en-US" sz="1600" dirty="0">
                <a:latin typeface="Palatino" pitchFamily="-72" charset="0"/>
              </a:rPr>
              <a:t>rasp the top edge of the table with your top hand to stabilize the torso and further stretch the lateral trunk muscles”</a:t>
            </a:r>
            <a:endParaRPr lang="en-US" sz="1600" b="1" dirty="0">
              <a:latin typeface="Palatino" pitchFamily="-72" charset="0"/>
            </a:endParaRPr>
          </a:p>
          <a:p>
            <a:pPr marL="628650" lvl="1" indent="-282575">
              <a:lnSpc>
                <a:spcPct val="13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Keeping the client completely covered with the sheet, move the blanket out of the way to help gain access to the QL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52400"/>
            <a:ext cx="8100392" cy="6553200"/>
          </a:xfrm>
        </p:spPr>
        <p:txBody>
          <a:bodyPr/>
          <a:lstStyle/>
          <a:p>
            <a:pPr algn="ctr">
              <a:lnSpc>
                <a:spcPct val="150000"/>
              </a:lnSpc>
              <a:spcAft>
                <a:spcPts val="1000"/>
              </a:spcAft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11. Quadratus lumborum: active-assisted stretch after PIR, continued</a:t>
            </a:r>
          </a:p>
          <a:p>
            <a:pPr>
              <a:lnSpc>
                <a:spcPct val="15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Instruct the client:</a:t>
            </a:r>
            <a:endParaRPr lang="en-US" sz="1600" b="1" dirty="0">
              <a:latin typeface="Palatino" pitchFamily="-72" charset="0"/>
            </a:endParaRP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“I</a:t>
            </a:r>
            <a:r>
              <a:rPr lang="en-US" sz="1600" dirty="0">
                <a:latin typeface="Palatino" pitchFamily="-72" charset="0"/>
              </a:rPr>
              <a:t>nhale and hold your breath as you take the weight of your leg and hike your hip toward your ribs. Hold this for 5 seconds.” (isometric contraction)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“Slowly release your breath and the hip hike.” (PIR)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“Lower your leg toward the floor behind you.”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b="1" dirty="0">
                <a:solidFill>
                  <a:srgbClr val="FF0000"/>
                </a:solidFill>
                <a:latin typeface="Palatino" pitchFamily="-72" charset="0"/>
              </a:rPr>
              <a:t>“I’m going to press down on your hip with crossed hands to stretch your  QL.”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“Let me know when this is a good stretch for you.”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Hold stretch for 3 of your breath cycles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“B</a:t>
            </a:r>
            <a:r>
              <a:rPr lang="en-US" sz="1600" dirty="0">
                <a:latin typeface="Palatino" pitchFamily="-72" charset="0"/>
              </a:rPr>
              <a:t>ring your leg back up and I will support the weight of your leg.”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Repeat to facilitate more length up to 3 repetitions total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“W</a:t>
            </a:r>
            <a:r>
              <a:rPr lang="en-US" sz="1600" dirty="0">
                <a:latin typeface="Palatino" pitchFamily="-72" charset="0"/>
              </a:rPr>
              <a:t>e’re done. Bring your top leg forward to rest on the table.”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20000"/>
              </a:lnSpc>
              <a:spcAft>
                <a:spcPts val="1000"/>
              </a:spcAft>
              <a:buFont typeface="Wingdings" pitchFamily="-72" charset="2"/>
              <a:buNone/>
            </a:pPr>
            <a:endParaRPr lang="en-US" sz="1600" b="1">
              <a:latin typeface="Palatino" pitchFamily="-72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Repeat on the other side starting with “8. Quadratus lumborum: pin and stretch”.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>
                <a:latin typeface="Palatino" pitchFamily="-72" charset="0"/>
              </a:rPr>
              <a:t>Soft-Tissue Manipulation</a:t>
            </a:r>
            <a:br>
              <a:rPr lang="en-US" sz="3200">
                <a:latin typeface="Palatino" pitchFamily="-72" charset="0"/>
              </a:rPr>
            </a:br>
            <a:r>
              <a:rPr lang="en-US" sz="3200">
                <a:latin typeface="Palatino" pitchFamily="-72" charset="0"/>
              </a:rPr>
              <a:t>Supine Details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381000"/>
            <a:ext cx="7772400" cy="64770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Draping: </a:t>
            </a:r>
          </a:p>
          <a:p>
            <a:pPr lvl="1"/>
            <a:r>
              <a:rPr lang="en-US" sz="1600" dirty="0">
                <a:latin typeface="Palatino" pitchFamily="-72" charset="0"/>
              </a:rPr>
              <a:t>Keep the client fully covered with sheet and blanket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81000"/>
            <a:ext cx="7772400" cy="64770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9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9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12. Iliopsoas: active-assisted stretch after PIR</a:t>
            </a:r>
          </a:p>
          <a:p>
            <a:pPr lvl="1">
              <a:lnSpc>
                <a:spcPct val="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Instruct the client: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“I</a:t>
            </a:r>
            <a:r>
              <a:rPr lang="en-US" sz="1600" dirty="0">
                <a:latin typeface="Palatino" pitchFamily="-72" charset="0"/>
              </a:rPr>
              <a:t>’m going to hold the sheet and blanket while you reposition.”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“L</a:t>
            </a:r>
            <a:r>
              <a:rPr lang="en-US" sz="1600" dirty="0">
                <a:latin typeface="Palatino" pitchFamily="-72" charset="0"/>
              </a:rPr>
              <a:t>ie diagonally with your head and hips at opposite sides of the table and your outside leg hanging off the table.”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“P</a:t>
            </a:r>
            <a:r>
              <a:rPr lang="en-US" sz="1600" dirty="0">
                <a:latin typeface="Palatino" pitchFamily="-72" charset="0"/>
              </a:rPr>
              <a:t>ull your inside knee up into your chest and hold it there” (reducing lumbar extension reduces Z-joint compression)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“I</a:t>
            </a:r>
            <a:r>
              <a:rPr lang="en-US" sz="1600" dirty="0">
                <a:latin typeface="Palatino" pitchFamily="-72" charset="0"/>
              </a:rPr>
              <a:t>nhale and hold your breath. Using only 25% of your strength, lift your hanging leg with knee bent against my resistance and hold for 5 seconds.”(isometric hip flexion)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“S</a:t>
            </a:r>
            <a:r>
              <a:rPr lang="en-US" sz="1600" dirty="0">
                <a:latin typeface="Palatino" pitchFamily="-72" charset="0"/>
              </a:rPr>
              <a:t>lowly release your breath and your contraction, allowing your leg to lower.” (post-isometric relaxation, PIR)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“L</a:t>
            </a:r>
            <a:r>
              <a:rPr lang="en-US" sz="1600" dirty="0">
                <a:latin typeface="Palatino" pitchFamily="-72" charset="0"/>
              </a:rPr>
              <a:t>et me know when this stretch feels good.” 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</a:rPr>
              <a:t>Hold stretch for 3 of your breath cycles</a:t>
            </a: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</a:rPr>
              <a:t>Repeat to facilitate more length up 3 repetitions total</a:t>
            </a: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“W</a:t>
            </a:r>
            <a:r>
              <a:rPr lang="en-US" sz="1600" dirty="0">
                <a:latin typeface="Palatino" pitchFamily="-72" charset="0"/>
              </a:rPr>
              <a:t>e’re done with this side. I’ll hold the sheet and blanket while you reposition yourself on the table.”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13. Quadriceps femoris: warming and softening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all 4 quad muscles, but focus on rectus femoris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BMTs: supine hip rotation with leg compressions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Swedish: effleurage, fulling, kneading, and skin rolling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Deep tissue: deep effleurage, petrissage, and wringing/fiber spreading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Tissues must be thoroughly warmed and softened before proceeding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2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22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14. Quadriceps </a:t>
            </a:r>
            <a:r>
              <a:rPr lang="en-US" sz="1600" b="1" dirty="0" err="1">
                <a:latin typeface="Palatino" pitchFamily="-72" charset="0"/>
              </a:rPr>
              <a:t>femoris</a:t>
            </a:r>
            <a:r>
              <a:rPr lang="en-US" sz="1600" b="1" dirty="0">
                <a:latin typeface="Palatino" pitchFamily="-72" charset="0"/>
              </a:rPr>
              <a:t>: deep longitudinal stripping</a:t>
            </a: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entire length of rectus </a:t>
            </a:r>
            <a:r>
              <a:rPr lang="en-US" sz="1600" dirty="0" err="1">
                <a:latin typeface="Palatino" pitchFamily="-72" charset="0"/>
              </a:rPr>
              <a:t>femoris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thumbs or fingertips with hands stacked for stability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superiorly in 2-4 inch sections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Melt in or repeat stripping in areas of palpated or reported tension</a:t>
            </a: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Progressively work more deeply as tissues soften</a:t>
            </a:r>
          </a:p>
          <a:p>
            <a:pPr>
              <a:lnSpc>
                <a:spcPct val="220000"/>
              </a:lnSpc>
              <a:spcAft>
                <a:spcPts val="1000"/>
              </a:spcAft>
              <a:buFont typeface="Times" pitchFamily="-72" charset="0"/>
              <a:buNone/>
            </a:pPr>
            <a:r>
              <a:rPr lang="en-US" sz="1600" b="1" dirty="0">
                <a:latin typeface="Palatino" pitchFamily="-72" charset="0"/>
              </a:rPr>
              <a:t>Repeat on the other leg, “10. </a:t>
            </a:r>
            <a:r>
              <a:rPr lang="en-US" sz="1600" b="1" dirty="0" err="1">
                <a:latin typeface="Palatino" pitchFamily="-72" charset="0"/>
              </a:rPr>
              <a:t>Iliopsoas</a:t>
            </a:r>
            <a:r>
              <a:rPr lang="en-US" sz="1600" b="1" dirty="0">
                <a:latin typeface="Palatino" pitchFamily="-72" charset="0"/>
              </a:rPr>
              <a:t>: active-assisted stretch after PIR”.</a:t>
            </a:r>
            <a:endParaRPr lang="en-US" sz="18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>
                <a:latin typeface="Palatino" pitchFamily="-72" charset="0"/>
              </a:rPr>
              <a:t>Soft-Tissue Manipulation</a:t>
            </a:r>
            <a:br>
              <a:rPr lang="en-US" sz="3200">
                <a:latin typeface="Palatino" pitchFamily="-72" charset="0"/>
              </a:rPr>
            </a:br>
            <a:r>
              <a:rPr lang="en-US" sz="3200">
                <a:latin typeface="Palatino" pitchFamily="-72" charset="0"/>
              </a:rPr>
              <a:t>Prone (again) Details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2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(again) DETAILS - Low Back Pain</a:t>
            </a:r>
          </a:p>
          <a:p>
            <a:pPr>
              <a:lnSpc>
                <a:spcPct val="22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spcAft>
                <a:spcPts val="1800"/>
              </a:spcAft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15. Rectus </a:t>
            </a:r>
            <a:r>
              <a:rPr lang="en-US" sz="1600" b="1" dirty="0" err="1">
                <a:latin typeface="Palatino" pitchFamily="-72" charset="0"/>
              </a:rPr>
              <a:t>femoris</a:t>
            </a:r>
            <a:r>
              <a:rPr lang="en-US" sz="1600" b="1" dirty="0">
                <a:latin typeface="Palatino" pitchFamily="-72" charset="0"/>
              </a:rPr>
              <a:t>: passive stretch 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Mobilization of the hip joint with the knee flexed to 90 degrees</a:t>
            </a: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Traction to slightly open the hip joint</a:t>
            </a: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“I’m going to stretch your quads. Let me know when the stretch is good for you”</a:t>
            </a: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bring the </a:t>
            </a:r>
            <a:r>
              <a:rPr lang="en-US" sz="1600" dirty="0" err="1">
                <a:latin typeface="Palatino" pitchFamily="-72" charset="0"/>
              </a:rPr>
              <a:t>calcaneus</a:t>
            </a:r>
            <a:r>
              <a:rPr lang="en-US" sz="1600" dirty="0">
                <a:latin typeface="Palatino" pitchFamily="-72" charset="0"/>
              </a:rPr>
              <a:t> toward the </a:t>
            </a:r>
            <a:r>
              <a:rPr lang="en-US" sz="1600" dirty="0" err="1">
                <a:latin typeface="Palatino" pitchFamily="-72" charset="0"/>
              </a:rPr>
              <a:t>ischial</a:t>
            </a:r>
            <a:r>
              <a:rPr lang="en-US" sz="1600" dirty="0">
                <a:latin typeface="Palatino" pitchFamily="-72" charset="0"/>
              </a:rPr>
              <a:t> </a:t>
            </a:r>
            <a:r>
              <a:rPr lang="en-US" sz="1600" dirty="0" err="1">
                <a:latin typeface="Palatino" pitchFamily="-72" charset="0"/>
              </a:rPr>
              <a:t>tuberosity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When the client indicates a good stretch, hold the stretch for 3 of your breath cycles</a:t>
            </a: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release and mobilize the hip joint again</a:t>
            </a:r>
            <a:endParaRPr lang="en-US" sz="1600" b="1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1143000" y="404664"/>
            <a:ext cx="7772400" cy="126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solidFill>
                  <a:schemeClr val="tx2"/>
                </a:solidFill>
                <a:latin typeface="Palatino" pitchFamily="-72" charset="0"/>
              </a:rPr>
              <a:t>76b Orthopedic Massage: </a:t>
            </a:r>
            <a:br>
              <a:rPr lang="en-US" sz="2400" dirty="0">
                <a:solidFill>
                  <a:schemeClr val="tx2"/>
                </a:solidFill>
                <a:latin typeface="Palatino" pitchFamily="-72" charset="0"/>
              </a:rPr>
            </a:br>
            <a:r>
              <a:rPr lang="en-US" sz="2400" dirty="0">
                <a:solidFill>
                  <a:schemeClr val="tx2"/>
                </a:solidFill>
                <a:latin typeface="Palatino" pitchFamily="-72" charset="0"/>
              </a:rPr>
              <a:t>Technique Demo and Practice - Low Back Pain</a:t>
            </a:r>
            <a:endParaRPr lang="en-US" sz="3200" dirty="0">
              <a:solidFill>
                <a:schemeClr val="tx2"/>
              </a:solidFill>
              <a:latin typeface="Palatino" pitchFamily="-72" charset="0"/>
            </a:endParaRPr>
          </a:p>
          <a:p>
            <a:pPr algn="ctr" eaLnBrk="0" hangingPunct="0"/>
            <a:r>
              <a:rPr lang="en-US">
                <a:solidFill>
                  <a:schemeClr val="tx2"/>
                </a:solidFill>
                <a:latin typeface="Palatino" pitchFamily="-72" charset="0"/>
              </a:rPr>
              <a:t>Class Reminders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CC5F361-64CB-730D-555F-7D6D518A1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1628800"/>
            <a:ext cx="7878763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>
            <a:prstTxWarp prst="textNoShape">
              <a:avLst/>
            </a:prstTxWarp>
          </a:bodyPr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  <a:defRPr/>
            </a:pPr>
            <a:r>
              <a:rPr lang="en-US" sz="1400" b="1" kern="0" dirty="0">
                <a:latin typeface="Palatino"/>
                <a:cs typeface="Palatino"/>
              </a:rPr>
              <a:t>Early Warning: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dirty="0">
                <a:latin typeface="Palatino"/>
                <a:cs typeface="Palatino"/>
              </a:rPr>
              <a:t> 85a Orthopedic Massage: Outside Massages – Begin these now! </a:t>
            </a:r>
            <a:endParaRPr lang="en-US" sz="1400" kern="0" dirty="0">
              <a:latin typeface="Palatino"/>
              <a:cs typeface="Palatino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  <a:defRPr/>
            </a:pPr>
            <a:r>
              <a:rPr lang="en-US" sz="1400" b="1" kern="0" dirty="0">
                <a:latin typeface="Palatino"/>
                <a:cs typeface="Palatino"/>
              </a:rPr>
              <a:t>Quizzes: 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78a Kinesiology Quiz (erectors, lats, quadratus lumborum, multifidi, </a:t>
            </a:r>
            <a:r>
              <a:rPr lang="en-US" sz="1400" kern="0" dirty="0" err="1">
                <a:latin typeface="Palatino"/>
                <a:cs typeface="Palatino"/>
              </a:rPr>
              <a:t>rotatores</a:t>
            </a:r>
            <a:r>
              <a:rPr lang="en-US" sz="1400" kern="0" dirty="0">
                <a:latin typeface="Palatino"/>
                <a:cs typeface="Palatino"/>
              </a:rPr>
              <a:t>, </a:t>
            </a:r>
            <a:r>
              <a:rPr lang="en-US" sz="1400" kern="0" dirty="0" err="1">
                <a:latin typeface="Palatino"/>
                <a:cs typeface="Palatino"/>
              </a:rPr>
              <a:t>gluteals</a:t>
            </a:r>
            <a:r>
              <a:rPr lang="en-US" sz="1400" kern="0" dirty="0">
                <a:latin typeface="Palatino"/>
                <a:cs typeface="Palatino"/>
              </a:rPr>
              <a:t>, hamstrings, quads, piriformis, quadratus femoris) – </a:t>
            </a:r>
            <a:br>
              <a:rPr lang="en-US" sz="1400" kern="0" dirty="0">
                <a:latin typeface="Palatino"/>
                <a:cs typeface="Palatino"/>
              </a:rPr>
            </a:br>
            <a:r>
              <a:rPr lang="en-US" sz="1400" kern="0" dirty="0">
                <a:latin typeface="Palatino"/>
                <a:cs typeface="Palatino"/>
              </a:rPr>
              <a:t>50 questions in 40 minutes</a:t>
            </a:r>
            <a:endParaRPr lang="en-US" sz="800" b="1" kern="0" dirty="0">
              <a:latin typeface="Palatino"/>
              <a:cs typeface="Palatino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en-US" sz="1400" b="1" kern="0" dirty="0">
                <a:latin typeface="Palatino"/>
                <a:cs typeface="Palatino"/>
              </a:rPr>
              <a:t>Spot Checks: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78b Orthopedic Massage: Spot Check – Low Back Pain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81b Orthopedic Massage: Spot Check – Rotator Cuff and Carpal Tunnel</a:t>
            </a:r>
            <a:endParaRPr lang="en-US" sz="800" kern="0" dirty="0">
              <a:latin typeface="Palatino"/>
              <a:cs typeface="Palatino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en-US" sz="1400" b="1" kern="0" dirty="0">
                <a:latin typeface="Palatino"/>
                <a:cs typeface="Palatino"/>
              </a:rPr>
              <a:t>Assignments: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85a Orthopedic Massage: Outside Massages (2 due at the start of class)</a:t>
            </a:r>
            <a:endParaRPr lang="en-US" sz="800" b="1" kern="0" dirty="0">
              <a:latin typeface="Palatino"/>
              <a:cs typeface="Palatino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  <a:defRPr/>
            </a:pPr>
            <a:r>
              <a:rPr lang="en-US" sz="1400" b="1" kern="0" dirty="0">
                <a:latin typeface="Palatino"/>
                <a:cs typeface="Palatino"/>
              </a:rPr>
              <a:t>Preparation for upcoming classes:</a:t>
            </a:r>
            <a:endParaRPr lang="en-US" sz="1400" kern="0" dirty="0">
              <a:latin typeface="Palatino"/>
              <a:cs typeface="Palatino"/>
            </a:endParaRPr>
          </a:p>
          <a:p>
            <a:pPr marL="346075" lvl="1" indent="-33655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77a Myofascial and Fascia Techniques (Part II)</a:t>
            </a:r>
          </a:p>
          <a:p>
            <a:pPr marL="346075" lvl="1" indent="-33655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77b Orthopedic Massage: Technique Demo and Practice – Low Back Pain</a:t>
            </a:r>
            <a:br>
              <a:rPr lang="en-US" sz="1400" kern="0" dirty="0">
                <a:latin typeface="Palatino"/>
                <a:cs typeface="Palatino"/>
              </a:rPr>
            </a:br>
            <a:r>
              <a:rPr lang="en-US" sz="1400" kern="0" dirty="0">
                <a:latin typeface="Palatino"/>
                <a:cs typeface="Palatino"/>
              </a:rPr>
              <a:t>- Packet J: 69-76 and 77-78</a:t>
            </a:r>
          </a:p>
          <a:p>
            <a:pPr marL="346075" lvl="1" indent="-33655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78a Kinesiology Quiz</a:t>
            </a:r>
          </a:p>
          <a:p>
            <a:pPr marL="346075" lvl="1" indent="-33655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78b Orthopedic Massage: Spot Check – Low Back Pain</a:t>
            </a:r>
          </a:p>
          <a:p>
            <a:pPr marL="346075" lvl="1" indent="-33655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79a Orthopedic Massage: Introduction – Rotator Cuff and Carpal Tunnel</a:t>
            </a:r>
            <a:br>
              <a:rPr lang="en-US" sz="1400" kern="0" dirty="0">
                <a:latin typeface="Palatino"/>
                <a:cs typeface="Palatino"/>
              </a:rPr>
            </a:br>
            <a:r>
              <a:rPr lang="en-US" sz="1400" kern="0" dirty="0">
                <a:latin typeface="Palatino"/>
                <a:cs typeface="Palatino"/>
              </a:rPr>
              <a:t>-Packet J: 79-84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2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(again) DETAILS - Low Back Pain</a:t>
            </a:r>
          </a:p>
          <a:p>
            <a:pPr>
              <a:spcAft>
                <a:spcPts val="600"/>
              </a:spcAft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15. Rectus </a:t>
            </a:r>
            <a:r>
              <a:rPr lang="en-US" sz="1600" b="1" dirty="0" err="1">
                <a:latin typeface="Palatino" pitchFamily="-72" charset="0"/>
              </a:rPr>
              <a:t>femoris</a:t>
            </a:r>
            <a:r>
              <a:rPr lang="en-US" sz="1600" b="1" dirty="0">
                <a:latin typeface="Palatino" pitchFamily="-72" charset="0"/>
              </a:rPr>
              <a:t>: passive stretch, continued 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VARIATION: to enhance the stretch with emphasis on the rectus </a:t>
            </a:r>
            <a:r>
              <a:rPr lang="en-US" sz="1600" dirty="0" err="1">
                <a:latin typeface="Palatino" pitchFamily="-72" charset="0"/>
              </a:rPr>
              <a:t>femoris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“I’m going to enhance this stretch by lifting your leg and placing it on top of my leg”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Fully flex the knee of you foot-leg and place it on the table just inferior to the client’s flexed knee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Gently lift the client’s leg and slide your leg in between it and the table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Place your head-hand on the sacrum with slight anterior and inferior pressure to counteract any over emphasis of the lumbar </a:t>
            </a:r>
            <a:r>
              <a:rPr lang="en-US" sz="1600" dirty="0" err="1">
                <a:latin typeface="Palatino" pitchFamily="-72" charset="0"/>
              </a:rPr>
              <a:t>lordosis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“Is this position comfortable for you?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“Let me know when this stretch is good for you”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bring the </a:t>
            </a:r>
            <a:r>
              <a:rPr lang="en-US" sz="1600" dirty="0" err="1">
                <a:latin typeface="Palatino" pitchFamily="-72" charset="0"/>
              </a:rPr>
              <a:t>calcaneus</a:t>
            </a:r>
            <a:r>
              <a:rPr lang="en-US" sz="1600" dirty="0">
                <a:latin typeface="Palatino" pitchFamily="-72" charset="0"/>
              </a:rPr>
              <a:t> toward the </a:t>
            </a:r>
            <a:r>
              <a:rPr lang="en-US" sz="1600" dirty="0" err="1">
                <a:latin typeface="Palatino" pitchFamily="-72" charset="0"/>
              </a:rPr>
              <a:t>ischial</a:t>
            </a:r>
            <a:r>
              <a:rPr lang="en-US" sz="1600" dirty="0">
                <a:latin typeface="Palatino" pitchFamily="-72" charset="0"/>
              </a:rPr>
              <a:t> </a:t>
            </a:r>
            <a:r>
              <a:rPr lang="en-US" sz="1600" dirty="0" err="1">
                <a:latin typeface="Palatino" pitchFamily="-72" charset="0"/>
              </a:rPr>
              <a:t>tuberosity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When the client indicates a good stretch, hold the stretch for 3 of your breath cycles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release and repeat if needed</a:t>
            </a:r>
          </a:p>
          <a:p>
            <a:pPr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Repeat on the other side starting with “15. Rectus </a:t>
            </a:r>
            <a:r>
              <a:rPr lang="en-US" sz="1600" b="1" dirty="0" err="1">
                <a:latin typeface="Palatino" pitchFamily="-72" charset="0"/>
              </a:rPr>
              <a:t>femoris</a:t>
            </a:r>
            <a:r>
              <a:rPr lang="en-US" sz="1600" b="1" dirty="0">
                <a:latin typeface="Palatino" pitchFamily="-72" charset="0"/>
              </a:rPr>
              <a:t>: passive stretch”.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173163" y="457200"/>
            <a:ext cx="7772400" cy="1905000"/>
          </a:xfrm>
        </p:spPr>
        <p:txBody>
          <a:bodyPr/>
          <a:lstStyle/>
          <a:p>
            <a:pPr algn="ctr" eaLnBrk="1" hangingPunct="1"/>
            <a:r>
              <a:rPr lang="en-US" sz="2400">
                <a:latin typeface="Palatino" pitchFamily="-72" charset="0"/>
              </a:rPr>
              <a:t>76b Orthopedic Massage: </a:t>
            </a:r>
            <a:br>
              <a:rPr lang="en-US" sz="2400">
                <a:latin typeface="Palatino" pitchFamily="-72" charset="0"/>
              </a:rPr>
            </a:br>
            <a:r>
              <a:rPr lang="en-US" sz="2400">
                <a:latin typeface="Palatino" pitchFamily="-72" charset="0"/>
              </a:rPr>
              <a:t>Technique Demo and Practice - Low Back Pain</a:t>
            </a:r>
            <a:endParaRPr lang="en-US" sz="320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73163" y="76200"/>
            <a:ext cx="7772400" cy="1143000"/>
          </a:xfrm>
        </p:spPr>
        <p:txBody>
          <a:bodyPr lIns="91430" tIns="45715" rIns="91430" bIns="45715"/>
          <a:lstStyle/>
          <a:p>
            <a:pPr algn="ctr" eaLnBrk="1" hangingPunct="1"/>
            <a:r>
              <a:rPr lang="en-US" sz="2400">
                <a:latin typeface="Palatino" pitchFamily="-72" charset="0"/>
              </a:rPr>
              <a:t>Classroom Rules</a:t>
            </a:r>
            <a:endParaRPr lang="en-US" sz="3200">
              <a:latin typeface="Palatino" pitchFamily="-72" charset="0"/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73163" y="1371600"/>
            <a:ext cx="7772400" cy="5257800"/>
          </a:xfrm>
        </p:spPr>
        <p:txBody>
          <a:bodyPr lIns="91430" tIns="45715" rIns="91430" bIns="45715"/>
          <a:lstStyle/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Punctuality</a:t>
            </a:r>
            <a:r>
              <a:rPr lang="en-US" sz="1600">
                <a:latin typeface="Palatino" pitchFamily="-72" charset="0"/>
              </a:rPr>
              <a:t> - everybody’s time is precious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Be ready to learn at the start of class; we’ll have you out of here on time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Tardiness: arriving late, returning late after breaks, leaving during class, leaving early</a:t>
            </a:r>
            <a:endParaRPr lang="en-US" sz="180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 b="1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The following are not allowed: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Bare feet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Side talking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Lying down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Inappropriate clothing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Food or drink except water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Phones that are visible in the classroom, bathrooms, or internship</a:t>
            </a: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i="1">
                <a:latin typeface="Palatino" pitchFamily="-72" charset="0"/>
              </a:rPr>
              <a:t>You will receive one verbal warning, then you’ll have to leave the room.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ctrTitle" idx="4294967295"/>
          </p:nvPr>
        </p:nvSpPr>
        <p:spPr>
          <a:xfrm>
            <a:off x="1143000" y="1447800"/>
            <a:ext cx="7848600" cy="2057400"/>
          </a:xfrm>
        </p:spPr>
        <p:txBody>
          <a:bodyPr lIns="91430" tIns="45715" rIns="91430" bIns="45715" anchor="b"/>
          <a:lstStyle/>
          <a:p>
            <a:pPr algn="ctr" eaLnBrk="1" hangingPunct="1"/>
            <a:r>
              <a:rPr lang="en-US" sz="2400">
                <a:latin typeface="Palatino" pitchFamily="-72" charset="0"/>
              </a:rPr>
              <a:t>76b Orthopedic Massage: </a:t>
            </a:r>
            <a:br>
              <a:rPr lang="en-US" sz="2400">
                <a:latin typeface="Palatino" pitchFamily="-72" charset="0"/>
              </a:rPr>
            </a:br>
            <a:r>
              <a:rPr lang="en-US" sz="2400">
                <a:latin typeface="Palatino" pitchFamily="-72" charset="0"/>
              </a:rPr>
              <a:t>Technique Demo and Practice - Low Back Pain </a:t>
            </a:r>
            <a:br>
              <a:rPr lang="en-US" sz="2400">
                <a:latin typeface="Palatino" pitchFamily="-72" charset="0"/>
              </a:rPr>
            </a:br>
            <a:br>
              <a:rPr lang="en-US" sz="2400">
                <a:latin typeface="Palatino" pitchFamily="-72" charset="0"/>
              </a:rPr>
            </a:br>
            <a:r>
              <a:rPr lang="en-US" sz="2400">
                <a:latin typeface="Palatino" pitchFamily="-72" charset="0"/>
              </a:rPr>
              <a:t>J - 69</a:t>
            </a:r>
            <a:endParaRPr lang="en-US" sz="320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 dirty="0">
                <a:latin typeface="Palatino" pitchFamily="-72" charset="0"/>
              </a:rPr>
              <a:t>Soft-Tissue Manipulation</a:t>
            </a:r>
            <a:br>
              <a:rPr lang="en-US" sz="3200" dirty="0">
                <a:latin typeface="Palatino" pitchFamily="-72" charset="0"/>
              </a:rPr>
            </a:br>
            <a:r>
              <a:rPr lang="en-US" sz="3200" dirty="0">
                <a:latin typeface="Palatino" pitchFamily="-72" charset="0"/>
              </a:rPr>
              <a:t>Supine Details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17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17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7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1. Quadriceps femoris: superficial fascia assessment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without lubricant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your palm and fingers to apply light tangential pulling pressure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Place your fingertips flatly on the skin surface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Press in just enough to traction the superficial fascia without sliding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traction in all directions taking note of restrictions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before and after treating superficial fascia to gauge progress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19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19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9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2. Quadriceps femoris: myofascial release</a:t>
            </a: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without lubricant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Assess the fascia before and after to track effectiveness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Arms crossed: place hands 2 to 10 inches apart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Apply a light degree of pulling force between the hands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Hold. Wait for a subtle sensation of tissue release or a working sign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release and repeat to address the entire quadriceps femoris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E94B6-F359-265F-6223-BF7F08E45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B8A23194-E10A-0FDD-C8C8-CFE0D5315C3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>
                <a:latin typeface="Palatino" pitchFamily="-72" charset="0"/>
              </a:rPr>
              <a:t>Soft-Tissue Manipulation</a:t>
            </a:r>
            <a:br>
              <a:rPr lang="en-US" sz="3200">
                <a:latin typeface="Palatino" pitchFamily="-72" charset="0"/>
              </a:rPr>
            </a:br>
            <a:r>
              <a:rPr lang="en-US" sz="3200">
                <a:latin typeface="Palatino" pitchFamily="-72" charset="0"/>
              </a:rPr>
              <a:t>Prone Details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59142"/>
      </p:ext>
    </p:extLst>
  </p:cSld>
  <p:clrMapOvr>
    <a:masterClrMapping/>
  </p:clrMapOvr>
</p:sld>
</file>

<file path=ppt/theme/theme1.xml><?xml version="1.0" encoding="utf-8"?>
<a:theme xmlns:a="http://schemas.openxmlformats.org/drawingml/2006/main" name="Dad's Tie">
  <a:themeElements>
    <a:clrScheme name="Dad'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'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lnDef>
  </a:objectDefaults>
  <a:extraClrSchemeLst>
    <a:extraClrScheme>
      <a:clrScheme name="Dad'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'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22635</TotalTime>
  <Words>2214</Words>
  <Application>Microsoft Macintosh PowerPoint</Application>
  <PresentationFormat>On-screen Show (4:3)</PresentationFormat>
  <Paragraphs>233</Paragraphs>
  <Slides>31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Calibri</vt:lpstr>
      <vt:lpstr>Lucida Grande</vt:lpstr>
      <vt:lpstr>Palatino</vt:lpstr>
      <vt:lpstr>Times</vt:lpstr>
      <vt:lpstr>Times New Roman</vt:lpstr>
      <vt:lpstr>Wingdings</vt:lpstr>
      <vt:lpstr>Dad's Tie</vt:lpstr>
      <vt:lpstr>Blank Presentation</vt:lpstr>
      <vt:lpstr>76b Orthopedic Massage:  Technique Demo and Practice - Low Back Pain </vt:lpstr>
      <vt:lpstr>76b Orthopedic Massage:  Technique Demo and Practice - Low Back Pain  Class Outline</vt:lpstr>
      <vt:lpstr>PowerPoint Presentation</vt:lpstr>
      <vt:lpstr>Classroom Rules</vt:lpstr>
      <vt:lpstr>76b Orthopedic Massage:  Technique Demo and Practice - Low Back Pain   J - 69</vt:lpstr>
      <vt:lpstr>Soft-Tissue Manipulation Supine Details</vt:lpstr>
      <vt:lpstr>PowerPoint Presentation</vt:lpstr>
      <vt:lpstr>PowerPoint Presentation</vt:lpstr>
      <vt:lpstr>Soft-Tissue Manipulation Prone Details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Soft-Tissue Manipulation Side-Lying Details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Soft-Tissue Manipulation Supine Details</vt:lpstr>
      <vt:lpstr>PowerPoint Presentation</vt:lpstr>
      <vt:lpstr>PowerPoint Presentation</vt:lpstr>
      <vt:lpstr>PowerPoint Presentation</vt:lpstr>
      <vt:lpstr>PowerPoint Presentation</vt:lpstr>
      <vt:lpstr>Soft-Tissue Manipulation Prone (again) Details</vt:lpstr>
      <vt:lpstr>PowerPoint Presentation</vt:lpstr>
      <vt:lpstr>PowerPoint Presentation</vt:lpstr>
      <vt:lpstr>76b Orthopedic Massage:  Technique Demo and Practice - Low Back Pain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“My green thumb came only as a result of the mistakes I made while learning to see things from the plant’s point of view.”</dc:title>
  <dc:creator>31Aug2012 $276</dc:creator>
  <cp:lastModifiedBy>Microsoft Office User</cp:lastModifiedBy>
  <cp:revision>176</cp:revision>
  <dcterms:created xsi:type="dcterms:W3CDTF">2021-08-31T14:09:52Z</dcterms:created>
  <dcterms:modified xsi:type="dcterms:W3CDTF">2025-10-20T21:00:20Z</dcterms:modified>
</cp:coreProperties>
</file>