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67" r:id="rId2"/>
  </p:sldMasterIdLst>
  <p:notesMasterIdLst>
    <p:notesMasterId r:id="rId37"/>
  </p:notesMasterIdLst>
  <p:sldIdLst>
    <p:sldId id="367" r:id="rId3"/>
    <p:sldId id="368" r:id="rId4"/>
    <p:sldId id="369" r:id="rId5"/>
    <p:sldId id="370" r:id="rId6"/>
    <p:sldId id="751" r:id="rId7"/>
    <p:sldId id="749" r:id="rId8"/>
    <p:sldId id="750" r:id="rId9"/>
    <p:sldId id="748" r:id="rId10"/>
    <p:sldId id="752" r:id="rId11"/>
    <p:sldId id="741" r:id="rId12"/>
    <p:sldId id="742" r:id="rId13"/>
    <p:sldId id="724" r:id="rId14"/>
    <p:sldId id="753" r:id="rId15"/>
    <p:sldId id="756" r:id="rId16"/>
    <p:sldId id="757" r:id="rId17"/>
    <p:sldId id="758" r:id="rId18"/>
    <p:sldId id="759" r:id="rId19"/>
    <p:sldId id="760" r:id="rId20"/>
    <p:sldId id="764" r:id="rId21"/>
    <p:sldId id="771" r:id="rId22"/>
    <p:sldId id="782" r:id="rId23"/>
    <p:sldId id="772" r:id="rId24"/>
    <p:sldId id="773" r:id="rId25"/>
    <p:sldId id="788" r:id="rId26"/>
    <p:sldId id="774" r:id="rId27"/>
    <p:sldId id="775" r:id="rId28"/>
    <p:sldId id="776" r:id="rId29"/>
    <p:sldId id="778" r:id="rId30"/>
    <p:sldId id="784" r:id="rId31"/>
    <p:sldId id="785" r:id="rId32"/>
    <p:sldId id="787" r:id="rId33"/>
    <p:sldId id="786" r:id="rId34"/>
    <p:sldId id="789" r:id="rId35"/>
    <p:sldId id="723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238"/>
    <p:restoredTop sz="94643"/>
  </p:normalViewPr>
  <p:slideViewPr>
    <p:cSldViewPr>
      <p:cViewPr varScale="1">
        <p:scale>
          <a:sx n="91" d="100"/>
          <a:sy n="91" d="100"/>
        </p:scale>
        <p:origin x="200" y="8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958701F-3607-41F5-9FC7-B232C1C3C251}" type="datetime1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25604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EF4CCB3-49B1-41C4-836F-10727FD7B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ＭＳ Ｐゴシック" pitchFamily="-72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72" charset="0"/>
        <a:ea typeface="ＭＳ Ｐゴシック" pitchFamily="-7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69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1418" tIns="45709" rIns="91418" bIns="45709"/>
          <a:lstStyle/>
          <a:p>
            <a:pPr defTabSz="914400"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1418" tIns="45709" rIns="91418" bIns="45709"/>
          <a:lstStyle/>
          <a:p>
            <a:pPr defTabSz="914400"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1418" tIns="45709" rIns="91418" bIns="45709"/>
          <a:lstStyle/>
          <a:p>
            <a:pPr defTabSz="914400"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Placeholder 2"/>
          <p:cNvSpPr>
            <a:spLocks noGrp="1" noRot="1" noChangeAspec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2" name="Placeholder 3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>
            <a:solidFill>
              <a:srgbClr val="000000"/>
            </a:solidFill>
          </a:ln>
        </p:spPr>
        <p:txBody>
          <a:bodyPr lIns="91429" tIns="45714" rIns="91429" bIns="45714"/>
          <a:lstStyle/>
          <a:p>
            <a:pPr defTabSz="914400"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4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2F473-47DC-4041-B7BE-3E10D7C5C7DD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8A878-73EA-470D-8AAE-F40D7659D3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C6674-424A-4D40-A82B-429F18282F69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246C4-3F6A-41E4-ACDD-935EEF80A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5E130-9C34-4151-A8AF-A8CDD49EA099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CEAB3-BDB4-4F30-94C0-427A6EEF6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43592-7A5B-4AEB-9CCF-CAD4C8FA00C5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4B537-E111-417F-94B9-A5B7B227E7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C8F1B-F44A-4370-A9F9-C582A4BFD2FE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51D31-AB0F-4C58-8620-60444F6846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4F4C4-49C5-435F-85F1-F951A0E56E09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049A8-5243-428B-9002-E7CE0B6A5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71A91-727B-45A5-B856-9B3C878A7271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122F1-451A-4D9D-8256-3079BF0C4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06CD1-3437-4647-BE6C-B19E1E20221A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B4E04-343A-49BA-A732-3763CB6C0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78FB1-44FC-4F16-9305-78FC7ED5BAE6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7C3DA-B276-4D82-88D6-9B7E052EA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ED935-F375-4B21-A074-EEEF3351DFF1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DAA9C-9CBD-4D98-8B1C-632A98C5B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0C58-BCFD-45C7-8849-07C064C5A900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663E8-6C92-4276-B17F-424E7B6E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343C1-9CB9-4DF8-A6EA-A7920DACA7CB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18467-38E1-46DC-B909-ABDB230F4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DC544-5EC3-4A63-AE0F-964F939F16C7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FE1FA-E786-4483-955D-FCB956D9A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C5F00-F360-4E53-B0B8-9911E55C278D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047CA-281D-48D0-9E27-E6B3527AD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16916-ACEB-4C21-87D8-572E5E13CCAE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C5FA3-F6F3-48B5-93D4-C9CBAC7D6E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D5C04-AA1F-4FAD-9F77-5F5C1F2927E3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F1865-31E9-4606-A630-FEEEFCF3B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F36C6-8F63-4C59-AD7E-F255042526F6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8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12F04-AAA2-4248-9C97-CDCEA14F5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0154F-B860-43BC-B386-133949FBBD55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7E875-F1DD-4582-8891-ADED5D65A1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16066-65E2-4A12-8AB9-258CB458F33F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E41FB-3AD5-42DD-9B07-86B050B05C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0B970F-3461-4078-8E56-8215B6B56B58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D60D6-802C-44D7-9DBC-365CD3249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0AFB1-370C-4AE1-95AB-DBC23425BAD1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4FE90-04EB-4A8B-B31A-CE4B89AB48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54C6A-A780-4140-8BB9-35CD11E7E15A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7226D-84D0-4B9E-BE7D-EC2934ACA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-4763"/>
            <a:ext cx="1066800" cy="6858001"/>
            <a:chOff x="0" y="-3"/>
            <a:chExt cx="672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53252" name="Freeform 4"/>
              <p:cNvSpPr>
                <a:spLocks/>
              </p:cNvSpPr>
              <p:nvPr/>
            </p:nvSpPr>
            <p:spPr bwMode="ltGray">
              <a:xfrm rot="-5400000">
                <a:off x="2522" y="-993"/>
                <a:ext cx="624" cy="574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53" name="Freeform 5"/>
              <p:cNvSpPr>
                <a:spLocks/>
              </p:cNvSpPr>
              <p:nvPr/>
            </p:nvSpPr>
            <p:spPr bwMode="ltGray">
              <a:xfrm rot="-5400000">
                <a:off x="1259" y="1670"/>
                <a:ext cx="624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54" name="Freeform 6"/>
              <p:cNvSpPr>
                <a:spLocks/>
              </p:cNvSpPr>
              <p:nvPr/>
            </p:nvSpPr>
            <p:spPr bwMode="ltGray">
              <a:xfrm rot="-5400000">
                <a:off x="948" y="1669"/>
                <a:ext cx="624" cy="4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55" name="Freeform 7"/>
              <p:cNvSpPr>
                <a:spLocks/>
              </p:cNvSpPr>
              <p:nvPr/>
            </p:nvSpPr>
            <p:spPr bwMode="ltGray">
              <a:xfrm rot="-5400000">
                <a:off x="-91" y="1753"/>
                <a:ext cx="624" cy="256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56" name="Freeform 8"/>
              <p:cNvSpPr>
                <a:spLocks/>
              </p:cNvSpPr>
              <p:nvPr/>
            </p:nvSpPr>
            <p:spPr bwMode="ltGray">
              <a:xfrm rot="-5400000">
                <a:off x="600" y="1734"/>
                <a:ext cx="624" cy="2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57" name="Freeform 9"/>
              <p:cNvSpPr>
                <a:spLocks/>
              </p:cNvSpPr>
              <p:nvPr/>
            </p:nvSpPr>
            <p:spPr bwMode="ltGray">
              <a:xfrm rot="-5400000">
                <a:off x="382" y="1701"/>
                <a:ext cx="624" cy="36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58" name="Freeform 10"/>
              <p:cNvSpPr>
                <a:spLocks/>
              </p:cNvSpPr>
              <p:nvPr/>
            </p:nvSpPr>
            <p:spPr bwMode="ltGray">
              <a:xfrm rot="-5400000">
                <a:off x="92" y="1727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59" name="Freeform 11"/>
              <p:cNvSpPr>
                <a:spLocks/>
              </p:cNvSpPr>
              <p:nvPr/>
            </p:nvSpPr>
            <p:spPr bwMode="ltGray">
              <a:xfrm rot="-5400000">
                <a:off x="3147" y="1617"/>
                <a:ext cx="624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0" name="Freeform 12"/>
              <p:cNvSpPr>
                <a:spLocks/>
              </p:cNvSpPr>
              <p:nvPr/>
            </p:nvSpPr>
            <p:spPr bwMode="ltGray">
              <a:xfrm rot="-5400000">
                <a:off x="2870" y="1640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1" name="Freeform 13"/>
              <p:cNvSpPr>
                <a:spLocks/>
              </p:cNvSpPr>
              <p:nvPr/>
            </p:nvSpPr>
            <p:spPr bwMode="ltGray">
              <a:xfrm rot="-5400000">
                <a:off x="1797" y="1747"/>
                <a:ext cx="624" cy="256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2" name="Freeform 14"/>
              <p:cNvSpPr>
                <a:spLocks/>
              </p:cNvSpPr>
              <p:nvPr/>
            </p:nvSpPr>
            <p:spPr bwMode="ltGray">
              <a:xfrm rot="-5400000">
                <a:off x="2489" y="1705"/>
                <a:ext cx="624" cy="2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3" name="Freeform 15"/>
              <p:cNvSpPr>
                <a:spLocks/>
              </p:cNvSpPr>
              <p:nvPr/>
            </p:nvSpPr>
            <p:spPr bwMode="ltGray">
              <a:xfrm rot="-5400000">
                <a:off x="2298" y="1695"/>
                <a:ext cx="624" cy="3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4" name="Freeform 16"/>
              <p:cNvSpPr>
                <a:spLocks/>
              </p:cNvSpPr>
              <p:nvPr/>
            </p:nvSpPr>
            <p:spPr bwMode="ltGray">
              <a:xfrm rot="-5400000">
                <a:off x="1979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5" name="Freeform 17"/>
              <p:cNvSpPr>
                <a:spLocks/>
              </p:cNvSpPr>
              <p:nvPr/>
            </p:nvSpPr>
            <p:spPr bwMode="ltGray">
              <a:xfrm rot="-5400000">
                <a:off x="4015" y="1622"/>
                <a:ext cx="624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6" name="Freeform 18"/>
              <p:cNvSpPr>
                <a:spLocks/>
              </p:cNvSpPr>
              <p:nvPr/>
            </p:nvSpPr>
            <p:spPr bwMode="ltGray">
              <a:xfrm rot="-5400000">
                <a:off x="3641" y="1644"/>
                <a:ext cx="624" cy="4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7" name="Freeform 19"/>
              <p:cNvSpPr>
                <a:spLocks/>
              </p:cNvSpPr>
              <p:nvPr/>
            </p:nvSpPr>
            <p:spPr bwMode="ltGray">
              <a:xfrm rot="-5400000">
                <a:off x="4488" y="1723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8" name="Freeform 20"/>
              <p:cNvSpPr>
                <a:spLocks/>
              </p:cNvSpPr>
              <p:nvPr/>
            </p:nvSpPr>
            <p:spPr bwMode="ltGray">
              <a:xfrm>
                <a:off x="5469" y="1538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69" name="Freeform 21"/>
              <p:cNvSpPr>
                <a:spLocks/>
              </p:cNvSpPr>
              <p:nvPr/>
            </p:nvSpPr>
            <p:spPr bwMode="ltGray">
              <a:xfrm rot="-5400000">
                <a:off x="5047" y="1647"/>
                <a:ext cx="624" cy="3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53270" name="Freeform 22"/>
              <p:cNvSpPr>
                <a:spLocks/>
              </p:cNvSpPr>
              <p:nvPr/>
            </p:nvSpPr>
            <p:spPr bwMode="ltGray">
              <a:xfrm rot="-5400000">
                <a:off x="4732" y="1673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</p:grpSp>
        <p:sp>
          <p:nvSpPr>
            <p:cNvPr id="53271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53272" name="Freeform 24"/>
            <p:cNvSpPr>
              <a:spLocks/>
            </p:cNvSpPr>
            <p:nvPr/>
          </p:nvSpPr>
          <p:spPr bwMode="ltGray">
            <a:xfrm rot="16200000" flipH="1">
              <a:off x="-1582" y="2062"/>
              <a:ext cx="4319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102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3275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pPr>
              <a:defRPr/>
            </a:pPr>
            <a:fld id="{B72BABAC-63B8-4ABA-806E-1635FDA1FBD9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53276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77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pPr>
              <a:defRPr/>
            </a:pPr>
            <a:fld id="{F8C276D3-85AD-46B2-8754-A8863592B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7" r:id="rId2"/>
    <p:sldLayoutId id="2147483676" r:id="rId3"/>
    <p:sldLayoutId id="2147483675" r:id="rId4"/>
    <p:sldLayoutId id="2147483674" r:id="rId5"/>
    <p:sldLayoutId id="2147483673" r:id="rId6"/>
    <p:sldLayoutId id="2147483672" r:id="rId7"/>
    <p:sldLayoutId id="2147483671" r:id="rId8"/>
    <p:sldLayoutId id="2147483670" r:id="rId9"/>
    <p:sldLayoutId id="2147483669" r:id="rId10"/>
    <p:sldLayoutId id="214748366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72" charset="-128"/>
          <a:cs typeface="ＭＳ Ｐゴシック" pitchFamily="-7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  <a:ea typeface="ＭＳ Ｐゴシック" pitchFamily="-72" charset="-128"/>
          <a:cs typeface="ＭＳ Ｐゴシック" pitchFamily="-7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  <a:ea typeface="ＭＳ Ｐゴシック" pitchFamily="-72" charset="-128"/>
          <a:cs typeface="ＭＳ Ｐゴシック" pitchFamily="-7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  <a:ea typeface="ＭＳ Ｐゴシック" pitchFamily="-72" charset="-128"/>
          <a:cs typeface="ＭＳ Ｐゴシック" pitchFamily="-7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  <a:ea typeface="ＭＳ Ｐゴシック" pitchFamily="-72" charset="-128"/>
          <a:cs typeface="ＭＳ Ｐゴシック" pitchFamily="-7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7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-72" charset="2"/>
        <a:buChar char="n"/>
        <a:defRPr sz="3200">
          <a:solidFill>
            <a:schemeClr val="tx1"/>
          </a:solidFill>
          <a:latin typeface="+mn-lt"/>
          <a:ea typeface="ＭＳ Ｐゴシック" pitchFamily="-72" charset="-128"/>
          <a:cs typeface="ＭＳ Ｐゴシック" pitchFamily="-7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7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7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7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7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7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7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7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7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fld id="{21DF3F50-1047-4C91-B6DA-9B7737A910CE}" type="datetimeFigureOut">
              <a:rPr lang="en-US"/>
              <a:pPr>
                <a:defRPr/>
              </a:pPr>
              <a:t>10/14/25</a:t>
            </a:fld>
            <a:endParaRPr lang="en-US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fld id="{AC215EEC-B439-4DAD-8EAB-911661987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687" r:id="rId3"/>
    <p:sldLayoutId id="2147483686" r:id="rId4"/>
    <p:sldLayoutId id="2147483685" r:id="rId5"/>
    <p:sldLayoutId id="2147483684" r:id="rId6"/>
    <p:sldLayoutId id="2147483683" r:id="rId7"/>
    <p:sldLayoutId id="2147483682" r:id="rId8"/>
    <p:sldLayoutId id="2147483681" r:id="rId9"/>
    <p:sldLayoutId id="2147483680" r:id="rId10"/>
    <p:sldLayoutId id="21474836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173163" y="457200"/>
            <a:ext cx="7772400" cy="1905000"/>
          </a:xfrm>
        </p:spPr>
        <p:txBody>
          <a:bodyPr/>
          <a:lstStyle/>
          <a:p>
            <a:pPr algn="ctr" eaLnBrk="1" hangingPunct="1"/>
            <a:r>
              <a:rPr lang="en-US" sz="2400">
                <a:latin typeface="Palatino" pitchFamily="-72" charset="0"/>
              </a:rPr>
              <a:t>77b Orthopedic Massage: </a:t>
            </a:r>
            <a:br>
              <a:rPr lang="en-US" sz="2400">
                <a:latin typeface="Palatino" pitchFamily="-72" charset="0"/>
              </a:rPr>
            </a:br>
            <a:r>
              <a:rPr lang="en-US" sz="2400">
                <a:latin typeface="Palatino" pitchFamily="-72" charset="0"/>
              </a:rPr>
              <a:t>Technique Review and Practice - Low Back Pain </a:t>
            </a:r>
            <a:endParaRPr lang="en-US" sz="320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228600"/>
            <a:ext cx="7772400" cy="6629400"/>
          </a:xfrm>
        </p:spPr>
        <p:txBody>
          <a:bodyPr/>
          <a:lstStyle/>
          <a:p>
            <a:pPr algn="ctr">
              <a:lnSpc>
                <a:spcPct val="17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SUPINE DETAILS - Low Back Pain</a:t>
            </a:r>
          </a:p>
          <a:p>
            <a:pPr>
              <a:lnSpc>
                <a:spcPct val="17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17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1. Quadriceps femoris: superficial fascia assessment</a:t>
            </a:r>
          </a:p>
          <a:p>
            <a:pPr lvl="1">
              <a:lnSpc>
                <a:spcPct val="17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Work without lubricant</a:t>
            </a:r>
          </a:p>
          <a:p>
            <a:pPr lvl="1">
              <a:lnSpc>
                <a:spcPct val="17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Use your palm and fingers to apply light tangential pulling pressure</a:t>
            </a:r>
          </a:p>
          <a:p>
            <a:pPr lvl="1">
              <a:lnSpc>
                <a:spcPct val="17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Place your fingertips flatly on the skin surface</a:t>
            </a:r>
          </a:p>
          <a:p>
            <a:pPr lvl="1">
              <a:lnSpc>
                <a:spcPct val="17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Press in just enough to traction the superficial fascia without sliding</a:t>
            </a:r>
          </a:p>
          <a:p>
            <a:pPr lvl="1">
              <a:lnSpc>
                <a:spcPct val="17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Slowly traction in all directions taking note of restrictions</a:t>
            </a:r>
          </a:p>
          <a:p>
            <a:pPr lvl="1">
              <a:lnSpc>
                <a:spcPct val="17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Use before and after treating superficial fascia to gauge progress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228600"/>
            <a:ext cx="7772400" cy="6629400"/>
          </a:xfrm>
        </p:spPr>
        <p:txBody>
          <a:bodyPr/>
          <a:lstStyle/>
          <a:p>
            <a:pPr algn="ctr">
              <a:lnSpc>
                <a:spcPct val="19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SUPINE DETAILS - Low Back Pain</a:t>
            </a:r>
          </a:p>
          <a:p>
            <a:pPr>
              <a:lnSpc>
                <a:spcPct val="19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19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2. Quadriceps femoris: myofascial release</a:t>
            </a:r>
          </a:p>
          <a:p>
            <a:pPr lvl="1">
              <a:lnSpc>
                <a:spcPct val="19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Work without lubricant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9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Assess the fascia before and after to track effectiveness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9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Arms crossed: place hands 2 to 10 inches apart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9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Apply a light degree of pulling force between the hands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9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Hold. Wait for a subtle sensation of tissue release or a working sign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9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Slowly release and repeat to address the entire quadriceps femoris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219200" y="2286000"/>
            <a:ext cx="7239000" cy="1143000"/>
          </a:xfrm>
        </p:spPr>
        <p:txBody>
          <a:bodyPr/>
          <a:lstStyle/>
          <a:p>
            <a:pPr algn="ctr"/>
            <a:r>
              <a:rPr lang="en-US" sz="3200">
                <a:latin typeface="Palatino" pitchFamily="-72" charset="0"/>
              </a:rPr>
              <a:t>Soft-Tissue Manipulation</a:t>
            </a:r>
            <a:br>
              <a:rPr lang="en-US" sz="3200">
                <a:latin typeface="Palatino" pitchFamily="-72" charset="0"/>
              </a:rPr>
            </a:br>
            <a:r>
              <a:rPr lang="en-US" sz="3200">
                <a:latin typeface="Palatino" pitchFamily="-72" charset="0"/>
              </a:rPr>
              <a:t>Prone Details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73163" y="304800"/>
            <a:ext cx="7772400" cy="6324600"/>
          </a:xfrm>
        </p:spPr>
        <p:txBody>
          <a:bodyPr/>
          <a:lstStyle/>
          <a:p>
            <a:pPr algn="ctr">
              <a:lnSpc>
                <a:spcPct val="20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PRONE DETAILS - Low Back Pain</a:t>
            </a:r>
            <a:endParaRPr lang="en-US" sz="1600" dirty="0">
              <a:latin typeface="Palatino" pitchFamily="-72" charset="0"/>
            </a:endParaRPr>
          </a:p>
          <a:p>
            <a:pPr>
              <a:lnSpc>
                <a:spcPct val="20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20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3. Low back: superficial fascia assessment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Work without lubricant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Use your palm and fingers to apply light tangential pulling pressure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Place your fingertips flatly on the skin surface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Press in just enough to traction the superficial fascia without sliding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Slowly traction in all directions taking note of restrictions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Use before and after treating superficial fascia to gauge progress</a:t>
            </a:r>
            <a:endParaRPr lang="en-US" sz="14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304800"/>
            <a:ext cx="7772400" cy="6553200"/>
          </a:xfrm>
        </p:spPr>
        <p:txBody>
          <a:bodyPr/>
          <a:lstStyle/>
          <a:p>
            <a:pPr algn="ctr">
              <a:lnSpc>
                <a:spcPct val="15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PRONE DETAILS - Low Back Pain</a:t>
            </a:r>
          </a:p>
          <a:p>
            <a:pPr>
              <a:lnSpc>
                <a:spcPct val="15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15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4. Low back: myofascial release (bilateral)</a:t>
            </a:r>
          </a:p>
          <a:p>
            <a:pPr lvl="1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Work without lubricant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Assess the fascia before and after to track effectiveness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Arms crossed: place hands 5 to 10 inches apart on either side of the spine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Apply a light degree of pulling force between the hands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Hold. Wait for a subtle sensation of tissue release or a working sign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Slowly release and repeat (between the sacrum and T10)</a:t>
            </a:r>
            <a:endParaRPr lang="en-US" sz="14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304800"/>
            <a:ext cx="7772400" cy="6553200"/>
          </a:xfrm>
        </p:spPr>
        <p:txBody>
          <a:bodyPr/>
          <a:lstStyle/>
          <a:p>
            <a:pPr algn="ctr">
              <a:lnSpc>
                <a:spcPct val="200000"/>
              </a:lnSpc>
              <a:buFont typeface="Wingdings" pitchFamily="-72" charset="2"/>
              <a:buNone/>
            </a:pPr>
            <a:r>
              <a:rPr lang="en-US" sz="1800" b="1" dirty="0">
                <a:latin typeface="Palatino" pitchFamily="-72" charset="0"/>
              </a:rPr>
              <a:t>PRONE DETAILS - Low Back Pain</a:t>
            </a:r>
          </a:p>
          <a:p>
            <a:pPr>
              <a:lnSpc>
                <a:spcPct val="200000"/>
              </a:lnSpc>
              <a:buFont typeface="Wingdings" pitchFamily="-72" charset="2"/>
              <a:buNone/>
            </a:pPr>
            <a:endParaRPr lang="en-US" sz="1800" b="1" dirty="0">
              <a:latin typeface="Palatino" pitchFamily="-72" charset="0"/>
            </a:endParaRPr>
          </a:p>
          <a:p>
            <a:pPr>
              <a:lnSpc>
                <a:spcPct val="200000"/>
              </a:lnSpc>
              <a:buFont typeface="Wingdings" pitchFamily="-72" charset="2"/>
              <a:buNone/>
            </a:pPr>
            <a:r>
              <a:rPr lang="en-US" sz="1800" b="1" dirty="0">
                <a:latin typeface="Palatino" pitchFamily="-72" charset="0"/>
              </a:rPr>
              <a:t>5. Low back: warming and softening 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800" dirty="0">
                <a:latin typeface="Palatino" pitchFamily="-72" charset="0"/>
              </a:rPr>
              <a:t>Address thoracolumbar fascia, lats, erectors, and QL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800" dirty="0">
                <a:latin typeface="Palatino" pitchFamily="-72" charset="0"/>
              </a:rPr>
              <a:t>BMTs: spinal rotation and release with erector compressions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800" dirty="0">
                <a:latin typeface="Palatino" pitchFamily="-72" charset="0"/>
              </a:rPr>
              <a:t>Swedish: effleurage, wringing, pulling, and skin rolling 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800" dirty="0">
                <a:latin typeface="Palatino" pitchFamily="-72" charset="0"/>
              </a:rPr>
              <a:t>Deep tissue: QL deep effleurage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800" dirty="0">
                <a:latin typeface="Palatino" pitchFamily="-72" charset="0"/>
              </a:rPr>
              <a:t>Tissues must be thoroughly warmed and softened before proceeding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304800"/>
            <a:ext cx="7772400" cy="6553200"/>
          </a:xfrm>
        </p:spPr>
        <p:txBody>
          <a:bodyPr/>
          <a:lstStyle/>
          <a:p>
            <a:pPr algn="ctr">
              <a:lnSpc>
                <a:spcPct val="25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PRONE DETAILS - Low Back Pain</a:t>
            </a:r>
          </a:p>
          <a:p>
            <a:pPr>
              <a:lnSpc>
                <a:spcPct val="25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25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6. Erector spinae: deep longitudinal stripping</a:t>
            </a:r>
          </a:p>
          <a:p>
            <a:pPr lvl="1">
              <a:lnSpc>
                <a:spcPct val="2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Address lumbar sections of spinalis, longissimus, and iliocostalis</a:t>
            </a:r>
          </a:p>
          <a:p>
            <a:pPr lvl="1">
              <a:lnSpc>
                <a:spcPct val="2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Use thumbs or fingertips with hands stacked for stability</a:t>
            </a:r>
          </a:p>
          <a:p>
            <a:pPr lvl="1">
              <a:lnSpc>
                <a:spcPct val="2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Strip longitudinally and superiorly, working in 2-4 inch sections</a:t>
            </a:r>
          </a:p>
          <a:p>
            <a:pPr lvl="1">
              <a:lnSpc>
                <a:spcPct val="2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Melt in or repeat stripping in areas of palpated or reported tension</a:t>
            </a:r>
          </a:p>
          <a:p>
            <a:pPr lvl="1">
              <a:lnSpc>
                <a:spcPct val="2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Progressively work more deeply as tissues soften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304800"/>
            <a:ext cx="7772400" cy="6553200"/>
          </a:xfrm>
        </p:spPr>
        <p:txBody>
          <a:bodyPr/>
          <a:lstStyle/>
          <a:p>
            <a:pPr algn="ctr">
              <a:lnSpc>
                <a:spcPct val="21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PRONE DETAILS - Low Back Pain</a:t>
            </a:r>
          </a:p>
          <a:p>
            <a:pPr>
              <a:lnSpc>
                <a:spcPct val="21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21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7. Quadratus lumborum: deep longitudinal stripping</a:t>
            </a:r>
          </a:p>
          <a:p>
            <a:pPr lvl="1">
              <a:lnSpc>
                <a:spcPct val="21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Address the 3 angles of QL muscle fibers</a:t>
            </a:r>
          </a:p>
          <a:p>
            <a:pPr lvl="3">
              <a:lnSpc>
                <a:spcPct val="210000"/>
              </a:lnSpc>
              <a:spcAft>
                <a:spcPts val="1000"/>
              </a:spcAft>
              <a:buFontTx/>
              <a:buNone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1. </a:t>
            </a:r>
            <a:r>
              <a:rPr lang="en-US" sz="1600" dirty="0">
                <a:latin typeface="Palatino" pitchFamily="-72" charset="0"/>
              </a:rPr>
              <a:t>Iliac crest diagonally to lumbar transverse processes 1-4</a:t>
            </a:r>
          </a:p>
          <a:p>
            <a:pPr lvl="3">
              <a:lnSpc>
                <a:spcPct val="210000"/>
              </a:lnSpc>
              <a:spcAft>
                <a:spcPts val="1000"/>
              </a:spcAft>
              <a:buFontTx/>
              <a:buNone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2. </a:t>
            </a:r>
            <a:r>
              <a:rPr lang="en-US" sz="1600" dirty="0">
                <a:latin typeface="Palatino" pitchFamily="-72" charset="0"/>
              </a:rPr>
              <a:t>Iliac crest superiorly to the 12</a:t>
            </a:r>
            <a:r>
              <a:rPr lang="en-US" sz="1600" baseline="30000" dirty="0">
                <a:latin typeface="Palatino" pitchFamily="-72" charset="0"/>
              </a:rPr>
              <a:t>th</a:t>
            </a:r>
            <a:r>
              <a:rPr lang="en-US" sz="1600" dirty="0">
                <a:latin typeface="Palatino" pitchFamily="-72" charset="0"/>
              </a:rPr>
              <a:t> rib</a:t>
            </a:r>
          </a:p>
          <a:p>
            <a:pPr lvl="3">
              <a:lnSpc>
                <a:spcPct val="210000"/>
              </a:lnSpc>
              <a:spcAft>
                <a:spcPts val="1000"/>
              </a:spcAft>
              <a:buFontTx/>
              <a:buNone/>
            </a:pPr>
            <a:r>
              <a:rPr lang="en-US" sz="1600" dirty="0">
                <a:latin typeface="Palatino" pitchFamily="-72" charset="0"/>
              </a:rPr>
              <a:t>(Move to the opposite side of the table)</a:t>
            </a:r>
          </a:p>
          <a:p>
            <a:pPr lvl="3">
              <a:lnSpc>
                <a:spcPct val="210000"/>
              </a:lnSpc>
              <a:spcAft>
                <a:spcPts val="1000"/>
              </a:spcAft>
              <a:buFontTx/>
              <a:buNone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3.	</a:t>
            </a:r>
            <a:r>
              <a:rPr lang="en-US" sz="1600" dirty="0">
                <a:latin typeface="Palatino" pitchFamily="-72" charset="0"/>
              </a:rPr>
              <a:t>Lumbar transverse processes 1-4 diagonally to the 12</a:t>
            </a:r>
            <a:r>
              <a:rPr lang="en-US" sz="1600" baseline="30000" dirty="0">
                <a:latin typeface="Palatino" pitchFamily="-72" charset="0"/>
              </a:rPr>
              <a:t>th</a:t>
            </a:r>
            <a:r>
              <a:rPr lang="en-US" sz="1600" dirty="0">
                <a:latin typeface="Palatino" pitchFamily="-72" charset="0"/>
              </a:rPr>
              <a:t> rib </a:t>
            </a:r>
          </a:p>
          <a:p>
            <a:pPr lvl="1">
              <a:lnSpc>
                <a:spcPct val="21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Melt in or repeat stripping in areas of palpated or reported tension</a:t>
            </a:r>
          </a:p>
          <a:p>
            <a:pPr lvl="1">
              <a:lnSpc>
                <a:spcPct val="21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Progressively work more deeply as tissues soften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304800"/>
            <a:ext cx="7772400" cy="6553200"/>
          </a:xfrm>
        </p:spPr>
        <p:txBody>
          <a:bodyPr/>
          <a:lstStyle/>
          <a:p>
            <a:pPr algn="ctr">
              <a:lnSpc>
                <a:spcPct val="26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PRONE DETAILS - Low Back Pain</a:t>
            </a:r>
          </a:p>
          <a:p>
            <a:pPr>
              <a:lnSpc>
                <a:spcPct val="26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8. Lamina groove: deep longitudinal stripping</a:t>
            </a:r>
          </a:p>
          <a:p>
            <a:pPr lvl="1">
              <a:lnSpc>
                <a:spcPct val="26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Address the lumbar sections of multifidi and </a:t>
            </a:r>
            <a:r>
              <a:rPr lang="en-US" sz="1600" dirty="0" err="1">
                <a:latin typeface="Palatino" pitchFamily="-72" charset="0"/>
              </a:rPr>
              <a:t>rotatores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26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Use thumbs or fingertips with hands stacked for stability</a:t>
            </a:r>
          </a:p>
          <a:p>
            <a:pPr lvl="1">
              <a:lnSpc>
                <a:spcPct val="26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Strip longitudinally and superiorly, working in 2-4 inch sections</a:t>
            </a:r>
          </a:p>
          <a:p>
            <a:pPr lvl="1">
              <a:lnSpc>
                <a:spcPct val="26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Melt in or repeat stripping in areas of palpated or reported tension</a:t>
            </a:r>
          </a:p>
          <a:p>
            <a:pPr lvl="1">
              <a:lnSpc>
                <a:spcPct val="26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Progressively work more deeply as tissues soften</a:t>
            </a:r>
          </a:p>
          <a:p>
            <a:pPr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Repeat on the other side starting with </a:t>
            </a:r>
            <a:r>
              <a:rPr lang="en-US" sz="1600" b="1" dirty="0">
                <a:latin typeface="Palatino" pitchFamily="-72" charset="0"/>
                <a:ea typeface="ヒラギノ角ゴ ProN W3" pitchFamily="-72" charset="-128"/>
                <a:cs typeface="ヒラギノ角ゴ ProN W3" pitchFamily="-72" charset="-128"/>
              </a:rPr>
              <a:t>“3. L</a:t>
            </a:r>
            <a:r>
              <a:rPr lang="en-US" sz="1600" b="1" dirty="0">
                <a:latin typeface="Palatino" pitchFamily="-72" charset="0"/>
              </a:rPr>
              <a:t>ow back: warming and softening</a:t>
            </a:r>
            <a:r>
              <a:rPr lang="en-US" sz="1600" b="1" dirty="0">
                <a:latin typeface="Lucida Grande" pitchFamily="-72" charset="0"/>
              </a:rPr>
              <a:t>”.</a:t>
            </a:r>
            <a:endParaRPr lang="en-US" sz="16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219200" y="2286000"/>
            <a:ext cx="7239000" cy="1143000"/>
          </a:xfrm>
        </p:spPr>
        <p:txBody>
          <a:bodyPr/>
          <a:lstStyle/>
          <a:p>
            <a:pPr algn="ctr"/>
            <a:r>
              <a:rPr lang="en-US" sz="3200">
                <a:latin typeface="Palatino" pitchFamily="-72" charset="0"/>
              </a:rPr>
              <a:t>Soft-Tissue Manipulation</a:t>
            </a:r>
            <a:br>
              <a:rPr lang="en-US" sz="3200">
                <a:latin typeface="Palatino" pitchFamily="-72" charset="0"/>
              </a:rPr>
            </a:br>
            <a:r>
              <a:rPr lang="en-US" sz="3200">
                <a:latin typeface="Palatino" pitchFamily="-72" charset="0"/>
              </a:rPr>
              <a:t>Side-Lying Details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04800"/>
            <a:ext cx="7772400" cy="2133600"/>
          </a:xfrm>
        </p:spPr>
        <p:txBody>
          <a:bodyPr lIns="91430" tIns="45715" rIns="91430" bIns="45715"/>
          <a:lstStyle/>
          <a:p>
            <a:pPr algn="ctr" eaLnBrk="1" hangingPunct="1"/>
            <a:r>
              <a:rPr lang="en-US" sz="2400">
                <a:latin typeface="Palatino" pitchFamily="-72" charset="0"/>
              </a:rPr>
              <a:t>77b Orthopedic Massage: </a:t>
            </a:r>
            <a:br>
              <a:rPr lang="en-US" sz="2400">
                <a:latin typeface="Palatino" pitchFamily="-72" charset="0"/>
              </a:rPr>
            </a:br>
            <a:r>
              <a:rPr lang="en-US" sz="2400">
                <a:latin typeface="Palatino" pitchFamily="-72" charset="0"/>
              </a:rPr>
              <a:t>Technique Review and Practice - Low Back Pain </a:t>
            </a:r>
            <a:br>
              <a:rPr lang="en-US" sz="3200">
                <a:latin typeface="Palatino" pitchFamily="-72" charset="0"/>
              </a:rPr>
            </a:br>
            <a:r>
              <a:rPr lang="en-US" sz="1600">
                <a:latin typeface="Palatino" pitchFamily="-72" charset="0"/>
              </a:rPr>
              <a:t>Class Outline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73163" y="2667000"/>
            <a:ext cx="7772400" cy="3962400"/>
          </a:xfrm>
        </p:spPr>
        <p:txBody>
          <a:bodyPr lIns="91430" tIns="45715" rIns="91430" bIns="45715"/>
          <a:lstStyle/>
          <a:p>
            <a:pPr eaLnBrk="1" hangingPunct="1">
              <a:lnSpc>
                <a:spcPct val="90000"/>
              </a:lnSpc>
              <a:buNone/>
            </a:pPr>
            <a:r>
              <a:rPr lang="en-US" sz="1600" dirty="0">
                <a:latin typeface="Palatino" pitchFamily="-72" charset="0"/>
              </a:rPr>
              <a:t>15 minutes	Break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600" dirty="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sz="1600" dirty="0">
                <a:latin typeface="Palatino" pitchFamily="-72" charset="0"/>
              </a:rPr>
              <a:t>5 minutes		Attendance, Breath of Arrival, and Reminders 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600" dirty="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sz="1600" dirty="0">
                <a:latin typeface="Palatino" pitchFamily="-72" charset="0"/>
              </a:rPr>
              <a:t>75 minutes	1</a:t>
            </a:r>
            <a:r>
              <a:rPr lang="en-US" sz="1600" baseline="30000" dirty="0">
                <a:latin typeface="Palatino" pitchFamily="-72" charset="0"/>
              </a:rPr>
              <a:t>st</a:t>
            </a:r>
            <a:r>
              <a:rPr lang="en-US" sz="1600" dirty="0">
                <a:latin typeface="Palatino" pitchFamily="-72" charset="0"/>
              </a:rPr>
              <a:t> trade technique demo and practice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600" dirty="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sz="1600" dirty="0">
                <a:latin typeface="Palatino" pitchFamily="-72" charset="0"/>
              </a:rPr>
              <a:t>20 minutes	Break and switch tables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600" dirty="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sz="1600" dirty="0">
                <a:latin typeface="Palatino" pitchFamily="-72" charset="0"/>
              </a:rPr>
              <a:t>75 minutes	2</a:t>
            </a:r>
            <a:r>
              <a:rPr lang="en-US" sz="1600" baseline="30000" dirty="0">
                <a:latin typeface="Palatino" pitchFamily="-72" charset="0"/>
              </a:rPr>
              <a:t>nd</a:t>
            </a:r>
            <a:r>
              <a:rPr lang="en-US" sz="1600" dirty="0">
                <a:latin typeface="Palatino" pitchFamily="-72" charset="0"/>
              </a:rPr>
              <a:t> trade technique demo and practice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600" dirty="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sz="1600" dirty="0">
                <a:latin typeface="Palatino" pitchFamily="-72" charset="0"/>
              </a:rPr>
              <a:t>20 minutes	Break down, clean up, and discussion</a:t>
            </a: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endParaRPr lang="en-US" sz="1600" dirty="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r>
              <a:rPr lang="en-US" sz="1600" dirty="0">
                <a:latin typeface="Palatino" pitchFamily="-72" charset="0"/>
              </a:rPr>
              <a:t>Total time: 3 hours </a:t>
            </a:r>
            <a:r>
              <a:rPr lang="en-US" sz="1600">
                <a:latin typeface="Palatino" pitchFamily="-72" charset="0"/>
              </a:rPr>
              <a:t>30 minutes</a:t>
            </a: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endParaRPr lang="en-US" sz="16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228600"/>
            <a:ext cx="7772400" cy="6553200"/>
          </a:xfrm>
        </p:spPr>
        <p:txBody>
          <a:bodyPr/>
          <a:lstStyle/>
          <a:p>
            <a:pPr algn="ctr">
              <a:lnSpc>
                <a:spcPct val="13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SIDE-LYING DETAILS - Low Back Pain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 typeface="Times" pitchFamily="-72" charset="0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 typeface="Times" pitchFamily="-72" charset="0"/>
              <a:buNone/>
            </a:pPr>
            <a:r>
              <a:rPr lang="en-US" sz="1600" b="1" dirty="0">
                <a:latin typeface="Palatino" pitchFamily="-72" charset="0"/>
              </a:rPr>
              <a:t>9. Side-lying: draping and positioning</a:t>
            </a:r>
          </a:p>
          <a:p>
            <a:pPr lvl="1">
              <a:lnSpc>
                <a:spcPct val="130000"/>
              </a:lnSpc>
              <a:buClr>
                <a:schemeClr val="tx1"/>
              </a:buClr>
            </a:pPr>
            <a:r>
              <a:rPr lang="en-US" sz="1600" dirty="0">
                <a:latin typeface="Palatino" pitchFamily="-72" charset="0"/>
              </a:rPr>
              <a:t>Keep the client fully covered with sheet and blanket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228600"/>
            <a:ext cx="7772400" cy="6553200"/>
          </a:xfrm>
        </p:spPr>
        <p:txBody>
          <a:bodyPr/>
          <a:lstStyle/>
          <a:p>
            <a:pPr algn="ctr">
              <a:lnSpc>
                <a:spcPct val="15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SIDE-LYING DETAILS - Low Back Pain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Times" pitchFamily="-72" charset="0"/>
              <a:buNone/>
            </a:pPr>
            <a:r>
              <a:rPr lang="en-US" sz="1600" b="1" dirty="0">
                <a:latin typeface="Palatino" pitchFamily="-72" charset="0"/>
              </a:rPr>
              <a:t>10. Quadratus lumborum: pin and stretch with active engagement</a:t>
            </a:r>
            <a:endParaRPr lang="en-US" sz="1600" dirty="0">
              <a:latin typeface="Palatino" pitchFamily="-72" charset="0"/>
            </a:endParaRPr>
          </a:p>
          <a:p>
            <a:pPr lvl="1">
              <a:lnSpc>
                <a:spcPct val="150000"/>
              </a:lnSpc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Only use in non-acute stages and check in with the client because this may be intense or may exacerbate symptoms</a:t>
            </a:r>
          </a:p>
          <a:p>
            <a:pPr lvl="1">
              <a:lnSpc>
                <a:spcPct val="150000"/>
              </a:lnSpc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Instruct the client: </a:t>
            </a:r>
          </a:p>
          <a:p>
            <a:pPr lvl="2">
              <a:lnSpc>
                <a:spcPct val="15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“I’m going to hold the sheet and blanket while you reposition.”</a:t>
            </a:r>
          </a:p>
          <a:p>
            <a:pPr lvl="2">
              <a:lnSpc>
                <a:spcPct val="15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“Lie on your side diagonally with your head at the top front corner and your hips at the back edge of the middle of the table.”</a:t>
            </a:r>
          </a:p>
          <a:p>
            <a:pPr lvl="2">
              <a:lnSpc>
                <a:spcPct val="15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“Slightly flex your bottom hip and knee so they stay on the table.”</a:t>
            </a:r>
          </a:p>
          <a:p>
            <a:pPr lvl="2">
              <a:lnSpc>
                <a:spcPct val="15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“Hang your top leg off the table behind you.”</a:t>
            </a:r>
          </a:p>
          <a:p>
            <a:pPr lvl="2">
              <a:lnSpc>
                <a:spcPct val="15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“Grasp the top edge of the table with your top hand to stabilize the torso and further stretch the lateral trunk muscles”</a:t>
            </a:r>
          </a:p>
          <a:p>
            <a:pPr lvl="1">
              <a:lnSpc>
                <a:spcPct val="150000"/>
              </a:lnSpc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Keeping the client completely covered with the sheet, move the blanket out of the way to help gain access to the QL</a:t>
            </a:r>
          </a:p>
          <a:p>
            <a:pPr lvl="1">
              <a:lnSpc>
                <a:spcPct val="150000"/>
              </a:lnSpc>
              <a:buFont typeface="Times" pitchFamily="-72" charset="0"/>
              <a:buChar char="•"/>
            </a:pPr>
            <a:endParaRPr lang="en-US" sz="16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152400"/>
            <a:ext cx="7772400" cy="6553200"/>
          </a:xfrm>
        </p:spPr>
        <p:txBody>
          <a:bodyPr/>
          <a:lstStyle/>
          <a:p>
            <a:pPr algn="ctr">
              <a:lnSpc>
                <a:spcPct val="1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SIDE-LYING DETAILS - Low Back Pain</a:t>
            </a:r>
          </a:p>
          <a:p>
            <a:pPr>
              <a:lnSpc>
                <a:spcPct val="190000"/>
              </a:lnSpc>
              <a:buClr>
                <a:schemeClr val="tx1"/>
              </a:buClr>
              <a:buFont typeface="Times" pitchFamily="-72" charset="0"/>
              <a:buNone/>
            </a:pPr>
            <a:r>
              <a:rPr lang="en-US" sz="1600" b="1" dirty="0">
                <a:latin typeface="Palatino" pitchFamily="-72" charset="0"/>
              </a:rPr>
              <a:t>10. Quadratus lumborum: pin and stretch with active engagement, continued</a:t>
            </a:r>
            <a:endParaRPr lang="en-US" sz="1600" dirty="0">
              <a:latin typeface="Palatino" pitchFamily="-72" charset="0"/>
            </a:endParaRPr>
          </a:p>
          <a:p>
            <a:pPr lvl="1">
              <a:lnSpc>
                <a:spcPct val="190000"/>
              </a:lnSpc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Using a thumb wrapped in your index finger OR two thumbs side-by-side, press medially to clearly but compassionately pin the QL</a:t>
            </a:r>
          </a:p>
          <a:p>
            <a:pPr lvl="1">
              <a:lnSpc>
                <a:spcPct val="190000"/>
              </a:lnSpc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Instruct the client:</a:t>
            </a:r>
          </a:p>
          <a:p>
            <a:pPr lvl="2">
              <a:lnSpc>
                <a:spcPct val="19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“Take the weight of your leg and hike your hip toward your ribs.”</a:t>
            </a:r>
          </a:p>
          <a:p>
            <a:pPr lvl="2">
              <a:lnSpc>
                <a:spcPct val="19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“Slowly release the hip hike and then lower the leg toward the floor behind you to stretch this muscle that I am pinning.”</a:t>
            </a:r>
          </a:p>
          <a:p>
            <a:pPr lvl="2">
              <a:lnSpc>
                <a:spcPct val="19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“Bring your leg back up and hike your hip again.”</a:t>
            </a:r>
          </a:p>
          <a:p>
            <a:pPr lvl="2">
              <a:lnSpc>
                <a:spcPct val="19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Repeat to facilitate more tension reduction up 3 repetitions total</a:t>
            </a:r>
          </a:p>
          <a:p>
            <a:pPr lvl="2">
              <a:lnSpc>
                <a:spcPct val="190000"/>
              </a:lnSpc>
              <a:buFontTx/>
              <a:buChar char="o"/>
            </a:pPr>
            <a:r>
              <a:rPr lang="en-US" sz="1600" dirty="0">
                <a:latin typeface="Palatino" pitchFamily="-72" charset="0"/>
              </a:rPr>
              <a:t>”We’re done. Bring your top leg forward to rest on the table.”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sz="1600" dirty="0">
              <a:latin typeface="Palatino" pitchFamily="-72" charset="0"/>
            </a:endParaRPr>
          </a:p>
          <a:p>
            <a:pPr lvl="1">
              <a:lnSpc>
                <a:spcPct val="190000"/>
              </a:lnSpc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VARIATION: instead of pinning, strip the QL fibers inferiorly or superiorly as the client releases the hip hike and adducts the leg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152400"/>
            <a:ext cx="7829947" cy="6629400"/>
          </a:xfrm>
        </p:spPr>
        <p:txBody>
          <a:bodyPr/>
          <a:lstStyle/>
          <a:p>
            <a:pPr algn="ctr">
              <a:lnSpc>
                <a:spcPct val="1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SIDE-LYING DETAILS - Low Back Pain</a:t>
            </a: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13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11. Quadratus lumborum: active-assisted stretch after PIR</a:t>
            </a:r>
          </a:p>
          <a:p>
            <a:pPr marL="628650" lvl="1" indent="-282575">
              <a:lnSpc>
                <a:spcPct val="13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Only use in non-acute stages and check in with the client because this may be intense or may exacerbate symptoms</a:t>
            </a:r>
            <a:endParaRPr lang="en-US" sz="1600" b="1" dirty="0">
              <a:latin typeface="Palatino" pitchFamily="-72" charset="0"/>
            </a:endParaRPr>
          </a:p>
          <a:p>
            <a:pPr marL="628650" lvl="1" indent="-282575">
              <a:lnSpc>
                <a:spcPct val="13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Instruct the client: </a:t>
            </a:r>
            <a:endParaRPr lang="en-US" sz="1600" b="1" dirty="0">
              <a:latin typeface="Palatino" pitchFamily="-72" charset="0"/>
            </a:endParaRPr>
          </a:p>
          <a:p>
            <a:pPr marL="628650" lvl="2" indent="-282575">
              <a:lnSpc>
                <a:spcPct val="13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“I</a:t>
            </a:r>
            <a:r>
              <a:rPr lang="en-US" sz="1600" dirty="0">
                <a:latin typeface="Palatino" pitchFamily="-72" charset="0"/>
              </a:rPr>
              <a:t>’m going to hold the sheet and blanket while you reposition.”</a:t>
            </a:r>
            <a:endParaRPr lang="en-US" sz="1600" b="1" dirty="0">
              <a:latin typeface="Palatino" pitchFamily="-72" charset="0"/>
            </a:endParaRPr>
          </a:p>
          <a:p>
            <a:pPr marL="628650" lvl="2" indent="-282575">
              <a:lnSpc>
                <a:spcPct val="13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“L</a:t>
            </a:r>
            <a:r>
              <a:rPr lang="en-US" sz="1600" dirty="0">
                <a:latin typeface="Palatino" pitchFamily="-72" charset="0"/>
              </a:rPr>
              <a:t>ie on your side diagonally with your head at the top front corner and your hips at the back edge of the middle of the table.”</a:t>
            </a:r>
            <a:endParaRPr lang="en-US" sz="1600" b="1" dirty="0">
              <a:latin typeface="Palatino" pitchFamily="-72" charset="0"/>
            </a:endParaRPr>
          </a:p>
          <a:p>
            <a:pPr marL="628650" lvl="2" indent="-282575">
              <a:lnSpc>
                <a:spcPct val="13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“S</a:t>
            </a:r>
            <a:r>
              <a:rPr lang="en-US" sz="1600" dirty="0">
                <a:latin typeface="Palatino" pitchFamily="-72" charset="0"/>
              </a:rPr>
              <a:t>lightly flex your bottom hip and knee so they stay on the table.”</a:t>
            </a:r>
            <a:endParaRPr lang="en-US" sz="1600" b="1" dirty="0">
              <a:latin typeface="Palatino" pitchFamily="-72" charset="0"/>
            </a:endParaRPr>
          </a:p>
          <a:p>
            <a:pPr marL="628650" lvl="2" indent="-282575">
              <a:lnSpc>
                <a:spcPct val="13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“H</a:t>
            </a:r>
            <a:r>
              <a:rPr lang="en-US" sz="1600" dirty="0">
                <a:latin typeface="Palatino" pitchFamily="-72" charset="0"/>
              </a:rPr>
              <a:t>ang your top leg off the table behind you.”</a:t>
            </a:r>
            <a:endParaRPr lang="en-US" sz="1600" b="1" dirty="0">
              <a:latin typeface="Palatino" pitchFamily="-72" charset="0"/>
            </a:endParaRPr>
          </a:p>
          <a:p>
            <a:pPr marL="628650" lvl="2" indent="-282575">
              <a:lnSpc>
                <a:spcPct val="13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“G</a:t>
            </a:r>
            <a:r>
              <a:rPr lang="en-US" sz="1600" dirty="0">
                <a:latin typeface="Palatino" pitchFamily="-72" charset="0"/>
              </a:rPr>
              <a:t>rasp the top edge of the table with your top hand to stabilize the torso and further stretch the lateral trunk muscles”</a:t>
            </a:r>
            <a:endParaRPr lang="en-US" sz="1600" b="1" dirty="0">
              <a:latin typeface="Palatino" pitchFamily="-72" charset="0"/>
            </a:endParaRPr>
          </a:p>
          <a:p>
            <a:pPr marL="628650" lvl="1" indent="-282575">
              <a:lnSpc>
                <a:spcPct val="13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Keeping the client completely covered with the sheet, move the blanket out of the way to help gain access to the QL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52400"/>
            <a:ext cx="8100392" cy="6553200"/>
          </a:xfrm>
        </p:spPr>
        <p:txBody>
          <a:bodyPr/>
          <a:lstStyle/>
          <a:p>
            <a:pPr algn="ctr">
              <a:lnSpc>
                <a:spcPct val="150000"/>
              </a:lnSpc>
              <a:spcAft>
                <a:spcPts val="1000"/>
              </a:spcAft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SIDE-LYING DETAILS - Low Back Pain</a:t>
            </a:r>
          </a:p>
          <a:p>
            <a:pPr>
              <a:lnSpc>
                <a:spcPct val="15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11. Quadratus lumborum: active-assisted stretch after PIR, continued</a:t>
            </a:r>
          </a:p>
          <a:p>
            <a:pPr>
              <a:lnSpc>
                <a:spcPct val="150000"/>
              </a:lnSpc>
              <a:buFont typeface="Wingdings" pitchFamily="-72" charset="2"/>
              <a:buNone/>
            </a:pPr>
            <a:r>
              <a:rPr lang="en-US" sz="1600" dirty="0">
                <a:latin typeface="Palatino" pitchFamily="-72" charset="0"/>
              </a:rPr>
              <a:t>Instruct the client:</a:t>
            </a:r>
            <a:endParaRPr lang="en-US" sz="1600" b="1" dirty="0">
              <a:latin typeface="Palatino" pitchFamily="-72" charset="0"/>
            </a:endParaRP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“I</a:t>
            </a:r>
            <a:r>
              <a:rPr lang="en-US" sz="1600" dirty="0">
                <a:latin typeface="Palatino" pitchFamily="-72" charset="0"/>
              </a:rPr>
              <a:t>nhale and hold your breath as you take the weight of your leg and hike your hip toward your ribs. Hold this for 5 seconds.” (isometric contraction)</a:t>
            </a: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“Slowly release your breath and the hip hike.” (PIR)</a:t>
            </a: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“Lower your leg toward the floor behind you.”</a:t>
            </a: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b="1" dirty="0">
                <a:solidFill>
                  <a:srgbClr val="FF0000"/>
                </a:solidFill>
                <a:latin typeface="Palatino" pitchFamily="-72" charset="0"/>
              </a:rPr>
              <a:t>“I’m going to press down on your hip with crossed hands to stretch your  QL.”</a:t>
            </a: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“Let me know when this is a good stretch for you.”</a:t>
            </a: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Hold stretch for 3 of your breath cycles</a:t>
            </a: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“B</a:t>
            </a:r>
            <a:r>
              <a:rPr lang="en-US" sz="1600" dirty="0">
                <a:latin typeface="Palatino" pitchFamily="-72" charset="0"/>
              </a:rPr>
              <a:t>ring your leg back up and I will support the weight of your leg.”</a:t>
            </a: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Repeat to facilitate more length up to 3 repetitions total</a:t>
            </a:r>
          </a:p>
          <a:p>
            <a:pPr marL="628650" lvl="1" indent="-282575">
              <a:lnSpc>
                <a:spcPct val="15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“W</a:t>
            </a:r>
            <a:r>
              <a:rPr lang="en-US" sz="1600" dirty="0">
                <a:latin typeface="Palatino" pitchFamily="-72" charset="0"/>
              </a:rPr>
              <a:t>e’re done. Bring your top leg forward to rest on the table.”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228600"/>
            <a:ext cx="7772400" cy="6629400"/>
          </a:xfrm>
        </p:spPr>
        <p:txBody>
          <a:bodyPr/>
          <a:lstStyle/>
          <a:p>
            <a:pPr algn="ctr">
              <a:lnSpc>
                <a:spcPct val="120000"/>
              </a:lnSpc>
              <a:buFont typeface="Wingdings" pitchFamily="-72" charset="2"/>
              <a:buNone/>
            </a:pPr>
            <a:r>
              <a:rPr lang="en-US" sz="1600" b="1">
                <a:latin typeface="Palatino" pitchFamily="-72" charset="0"/>
              </a:rPr>
              <a:t>SIDE-LYING DETAILS - Low Back Pain</a:t>
            </a:r>
          </a:p>
          <a:p>
            <a:pPr>
              <a:lnSpc>
                <a:spcPct val="120000"/>
              </a:lnSpc>
              <a:spcAft>
                <a:spcPts val="1000"/>
              </a:spcAft>
              <a:buFont typeface="Wingdings" pitchFamily="-72" charset="2"/>
              <a:buNone/>
            </a:pPr>
            <a:endParaRPr lang="en-US" sz="1600" b="1">
              <a:latin typeface="Palatino" pitchFamily="-72" charset="0"/>
            </a:endParaRPr>
          </a:p>
          <a:p>
            <a:pPr>
              <a:lnSpc>
                <a:spcPct val="120000"/>
              </a:lnSpc>
              <a:spcAft>
                <a:spcPts val="1000"/>
              </a:spcAft>
              <a:buFont typeface="Wingdings" pitchFamily="-72" charset="2"/>
              <a:buNone/>
            </a:pPr>
            <a:r>
              <a:rPr lang="en-US" sz="1600" b="1">
                <a:latin typeface="Palatino" pitchFamily="-72" charset="0"/>
              </a:rPr>
              <a:t>Repeat on the other side starting with “8. Quadratus lumborum: pin and stretch”.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219200" y="2286000"/>
            <a:ext cx="7239000" cy="1143000"/>
          </a:xfrm>
        </p:spPr>
        <p:txBody>
          <a:bodyPr/>
          <a:lstStyle/>
          <a:p>
            <a:pPr algn="ctr"/>
            <a:r>
              <a:rPr lang="en-US" sz="3200">
                <a:latin typeface="Palatino" pitchFamily="-72" charset="0"/>
              </a:rPr>
              <a:t>Soft-Tissue Manipulation</a:t>
            </a:r>
            <a:br>
              <a:rPr lang="en-US" sz="3200">
                <a:latin typeface="Palatino" pitchFamily="-72" charset="0"/>
              </a:rPr>
            </a:br>
            <a:r>
              <a:rPr lang="en-US" sz="3200">
                <a:latin typeface="Palatino" pitchFamily="-72" charset="0"/>
              </a:rPr>
              <a:t>Supine Details</a:t>
            </a:r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381000"/>
            <a:ext cx="7772400" cy="6477000"/>
          </a:xfrm>
        </p:spPr>
        <p:txBody>
          <a:bodyPr/>
          <a:lstStyle/>
          <a:p>
            <a:pPr algn="ctr">
              <a:lnSpc>
                <a:spcPct val="1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SUPINE DETAILS - Low Back Pain</a:t>
            </a:r>
          </a:p>
          <a:p>
            <a:pPr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Draping: </a:t>
            </a:r>
          </a:p>
          <a:p>
            <a:pPr lvl="1"/>
            <a:r>
              <a:rPr lang="en-US" sz="1600" dirty="0">
                <a:latin typeface="Palatino" pitchFamily="-72" charset="0"/>
              </a:rPr>
              <a:t>Keep the client fully covered with sheet and blanket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381000"/>
            <a:ext cx="7772400" cy="6477000"/>
          </a:xfrm>
        </p:spPr>
        <p:txBody>
          <a:bodyPr/>
          <a:lstStyle/>
          <a:p>
            <a:pPr algn="ctr">
              <a:lnSpc>
                <a:spcPct val="1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SUPINE DETAILS - Low Back Pain</a:t>
            </a:r>
          </a:p>
          <a:p>
            <a:pPr>
              <a:lnSpc>
                <a:spcPct val="9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9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12. Iliopsoas: active-assisted stretch after PIR</a:t>
            </a:r>
          </a:p>
          <a:p>
            <a:pPr lvl="1">
              <a:lnSpc>
                <a:spcPct val="9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Instruct the client:</a:t>
            </a:r>
            <a:endParaRPr lang="en-US" sz="1600" b="1" dirty="0">
              <a:latin typeface="Palatino" pitchFamily="-72" charset="0"/>
            </a:endParaRP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“I</a:t>
            </a:r>
            <a:r>
              <a:rPr lang="en-US" sz="1600" dirty="0">
                <a:latin typeface="Palatino" pitchFamily="-72" charset="0"/>
              </a:rPr>
              <a:t>’m going to hold the sheet and blanket while you reposition.”</a:t>
            </a:r>
            <a:endParaRPr lang="en-US" sz="1600" b="1" dirty="0">
              <a:latin typeface="Palatino" pitchFamily="-72" charset="0"/>
            </a:endParaRP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“L</a:t>
            </a:r>
            <a:r>
              <a:rPr lang="en-US" sz="1600" dirty="0">
                <a:latin typeface="Palatino" pitchFamily="-72" charset="0"/>
              </a:rPr>
              <a:t>ie diagonally with your head and hips at opposite sides of the table and your outside leg hanging off the table.”</a:t>
            </a:r>
            <a:endParaRPr lang="en-US" sz="1600" b="1" dirty="0">
              <a:latin typeface="Palatino" pitchFamily="-72" charset="0"/>
            </a:endParaRP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“P</a:t>
            </a:r>
            <a:r>
              <a:rPr lang="en-US" sz="1600" dirty="0">
                <a:latin typeface="Palatino" pitchFamily="-72" charset="0"/>
              </a:rPr>
              <a:t>ull your inside knee up into your chest and hold it there” (reducing lumbar extension reduces Z-joint compression)</a:t>
            </a:r>
            <a:endParaRPr lang="en-US" sz="1600" b="1" dirty="0">
              <a:latin typeface="Palatino" pitchFamily="-72" charset="0"/>
            </a:endParaRP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“I</a:t>
            </a:r>
            <a:r>
              <a:rPr lang="en-US" sz="1600" dirty="0">
                <a:latin typeface="Palatino" pitchFamily="-72" charset="0"/>
              </a:rPr>
              <a:t>nhale and hold your breath. Using only 25% of your strength, lift your hanging leg with knee bent against my resistance and hold for 5 seconds.”(isometric hip flexion)</a:t>
            </a:r>
            <a:endParaRPr lang="en-US" sz="1600" b="1" dirty="0">
              <a:latin typeface="Palatino" pitchFamily="-72" charset="0"/>
            </a:endParaRP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“S</a:t>
            </a:r>
            <a:r>
              <a:rPr lang="en-US" sz="1600" dirty="0">
                <a:latin typeface="Palatino" pitchFamily="-72" charset="0"/>
              </a:rPr>
              <a:t>lowly release your breath and your contraction, allowing your leg to lower.” (post-isometric relaxation, PIR)</a:t>
            </a:r>
            <a:endParaRPr lang="en-US" sz="1600" b="1" dirty="0">
              <a:latin typeface="Palatino" pitchFamily="-72" charset="0"/>
            </a:endParaRP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“L</a:t>
            </a:r>
            <a:r>
              <a:rPr lang="en-US" sz="1600" dirty="0">
                <a:latin typeface="Palatino" pitchFamily="-72" charset="0"/>
              </a:rPr>
              <a:t>et me know when this stretch feels good.” </a:t>
            </a:r>
            <a:endParaRPr lang="en-US" sz="1600" b="1" dirty="0">
              <a:latin typeface="Palatino" pitchFamily="-72" charset="0"/>
            </a:endParaRP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</a:rPr>
              <a:t>Hold stretch for 3 of your breath cycles</a:t>
            </a: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</a:rPr>
              <a:t>Repeat to facilitate more length up 3 repetitions total</a:t>
            </a:r>
          </a:p>
          <a:p>
            <a:pPr lvl="2">
              <a:lnSpc>
                <a:spcPct val="90000"/>
              </a:lnSpc>
              <a:spcAft>
                <a:spcPts val="1000"/>
              </a:spcAft>
              <a:buFontTx/>
              <a:buChar char="o"/>
            </a:pPr>
            <a:r>
              <a:rPr lang="en-US" sz="1600" dirty="0">
                <a:latin typeface="Palatino" pitchFamily="-72" charset="0"/>
                <a:ea typeface="Times New Roman" pitchFamily="-72" charset="0"/>
                <a:cs typeface="Times New Roman" pitchFamily="-72" charset="0"/>
              </a:rPr>
              <a:t>“W</a:t>
            </a:r>
            <a:r>
              <a:rPr lang="en-US" sz="1600" dirty="0">
                <a:latin typeface="Palatino" pitchFamily="-72" charset="0"/>
              </a:rPr>
              <a:t>e’re done with this side. I’ll hold the sheet and blanket while you reposition yourself on the table.”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228600"/>
            <a:ext cx="7772400" cy="6629400"/>
          </a:xfrm>
        </p:spPr>
        <p:txBody>
          <a:bodyPr/>
          <a:lstStyle/>
          <a:p>
            <a:pPr algn="ctr">
              <a:lnSpc>
                <a:spcPct val="20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SUPINE DETAILS - Low Back Pain</a:t>
            </a:r>
          </a:p>
          <a:p>
            <a:pPr>
              <a:lnSpc>
                <a:spcPct val="20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20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13. Quadriceps femoris: warming and softening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Address all 4 quad muscles, but focus on rectus femoris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BMTs: supine hip rotation with leg compressions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Swedish: effleurage, fulling, kneading, and skin rolling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Deep tissue: deep effleurage, petrissage, and wringing/fiber spreading</a:t>
            </a:r>
          </a:p>
          <a:p>
            <a:pPr lvl="1">
              <a:lnSpc>
                <a:spcPct val="20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Tissues must be thoroughly warmed and softened before proceeding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ChangeArrowheads="1"/>
          </p:cNvSpPr>
          <p:nvPr/>
        </p:nvSpPr>
        <p:spPr bwMode="auto">
          <a:xfrm>
            <a:off x="1143000" y="76200"/>
            <a:ext cx="7772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>
                <a:solidFill>
                  <a:schemeClr val="tx2"/>
                </a:solidFill>
                <a:latin typeface="Palatino" pitchFamily="-72" charset="0"/>
              </a:rPr>
              <a:t>77b Orthopedic Massage: </a:t>
            </a:r>
            <a:br>
              <a:rPr lang="en-US" sz="2400" dirty="0">
                <a:solidFill>
                  <a:schemeClr val="tx2"/>
                </a:solidFill>
                <a:latin typeface="Palatino" pitchFamily="-72" charset="0"/>
              </a:rPr>
            </a:br>
            <a:r>
              <a:rPr lang="en-US" sz="2400" dirty="0">
                <a:solidFill>
                  <a:schemeClr val="tx2"/>
                </a:solidFill>
                <a:latin typeface="Palatino" pitchFamily="-72" charset="0"/>
              </a:rPr>
              <a:t>Technique Review and Practice - Low Back Pain</a:t>
            </a:r>
            <a:endParaRPr lang="en-US" sz="3200" dirty="0">
              <a:solidFill>
                <a:schemeClr val="tx2"/>
              </a:solidFill>
              <a:latin typeface="Palatino" pitchFamily="-72" charset="0"/>
            </a:endParaRPr>
          </a:p>
          <a:p>
            <a:pPr algn="ctr" eaLnBrk="0" hangingPunct="0"/>
            <a:r>
              <a:rPr lang="en-US">
                <a:solidFill>
                  <a:schemeClr val="tx2"/>
                </a:solidFill>
                <a:latin typeface="Palatino" pitchFamily="-72" charset="0"/>
              </a:rPr>
              <a:t>Class Reminders</a:t>
            </a:r>
            <a:endParaRPr lang="en-US" dirty="0">
              <a:solidFill>
                <a:schemeClr val="tx2"/>
              </a:solidFill>
              <a:latin typeface="Palatino" pitchFamily="-7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989C34-BF7E-25CD-4BE9-FB28EDD1A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9599" y="1412776"/>
            <a:ext cx="7878763" cy="544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>
            <a:prstTxWarp prst="textNoShape">
              <a:avLst/>
            </a:prstTxWarp>
          </a:bodyPr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  <a:defRPr/>
            </a:pPr>
            <a:r>
              <a:rPr lang="en-US" sz="1400" b="1" kern="0" dirty="0">
                <a:latin typeface="Palatino"/>
                <a:cs typeface="Palatino"/>
              </a:rPr>
              <a:t>Early Warning: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dirty="0">
                <a:latin typeface="Palatino"/>
                <a:cs typeface="Palatino"/>
              </a:rPr>
              <a:t> 85a Orthopedic Massage: Outside Massages – Begin these now! </a:t>
            </a:r>
            <a:endParaRPr lang="en-US" sz="1400" kern="0" dirty="0">
              <a:latin typeface="Palatino"/>
              <a:cs typeface="Palatino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  <a:defRPr/>
            </a:pPr>
            <a:r>
              <a:rPr lang="en-US" sz="1400" b="1" kern="0" dirty="0">
                <a:latin typeface="Palatino"/>
                <a:cs typeface="Palatino"/>
              </a:rPr>
              <a:t>Quizzes: 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78a Kinesiology Quiz (erectors, lats, quadratus lumborum, multifidi, </a:t>
            </a:r>
            <a:r>
              <a:rPr lang="en-US" sz="1400" kern="0" dirty="0" err="1">
                <a:latin typeface="Palatino"/>
                <a:cs typeface="Palatino"/>
              </a:rPr>
              <a:t>rotatores</a:t>
            </a:r>
            <a:r>
              <a:rPr lang="en-US" sz="1400" kern="0" dirty="0">
                <a:latin typeface="Palatino"/>
                <a:cs typeface="Palatino"/>
              </a:rPr>
              <a:t>, </a:t>
            </a:r>
            <a:r>
              <a:rPr lang="en-US" sz="1400" kern="0" dirty="0" err="1">
                <a:latin typeface="Palatino"/>
                <a:cs typeface="Palatino"/>
              </a:rPr>
              <a:t>gluteals</a:t>
            </a:r>
            <a:r>
              <a:rPr lang="en-US" sz="1400" kern="0">
                <a:latin typeface="Palatino"/>
                <a:cs typeface="Palatino"/>
              </a:rPr>
              <a:t>, hamstrings, quads, piriformis, quadratus femoris) –   50 questions in 40 minutes</a:t>
            </a:r>
            <a:endParaRPr lang="en-US" sz="800" b="1" kern="0">
              <a:latin typeface="Palatino"/>
              <a:cs typeface="Palatino"/>
            </a:endParaRP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84a Kinesiology Quiz (pec major and minor, coracobrachialis, biceps, SCM, </a:t>
            </a:r>
            <a:r>
              <a:rPr lang="en-US" sz="1400" kern="0" dirty="0" err="1">
                <a:latin typeface="Palatino"/>
                <a:cs typeface="Palatino"/>
              </a:rPr>
              <a:t>scalenes</a:t>
            </a:r>
            <a:r>
              <a:rPr lang="en-US" sz="1400" kern="0" dirty="0">
                <a:latin typeface="Palatino"/>
                <a:cs typeface="Palatino"/>
              </a:rPr>
              <a:t>, rotator cuff, flex. Dig. Super., ext. dig., flex. Pollicis longus, flex dig. </a:t>
            </a:r>
            <a:r>
              <a:rPr lang="en-US" sz="1400" kern="0" dirty="0" err="1">
                <a:latin typeface="Palatino"/>
                <a:cs typeface="Palatino"/>
              </a:rPr>
              <a:t>profundis</a:t>
            </a:r>
            <a:r>
              <a:rPr lang="en-US" sz="1400" kern="0" dirty="0">
                <a:latin typeface="Palatino"/>
                <a:cs typeface="Palatino"/>
              </a:rPr>
              <a:t>) </a:t>
            </a:r>
            <a:br>
              <a:rPr lang="en-US" sz="1400" kern="0" dirty="0">
                <a:latin typeface="Palatino"/>
                <a:cs typeface="Palatino"/>
              </a:rPr>
            </a:br>
            <a:r>
              <a:rPr lang="en-US" sz="1400" kern="0" dirty="0">
                <a:latin typeface="Palatino"/>
                <a:cs typeface="Palatino"/>
              </a:rPr>
              <a:t>– 50 questions in 40 minutes</a:t>
            </a:r>
            <a:endParaRPr lang="en-US" sz="800" b="1" kern="0" dirty="0">
              <a:latin typeface="Palatino"/>
              <a:cs typeface="Palatino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en-US" sz="1400" b="1" kern="0" dirty="0">
                <a:latin typeface="Palatino"/>
                <a:cs typeface="Palatino"/>
              </a:rPr>
              <a:t>Spot Checks: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78b Orthopedic Massage: Spot Check – Low Back Pain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81b Orthopedic Massage: Spot Check – Rotator Cuff and Carpal Tunnel</a:t>
            </a:r>
            <a:endParaRPr lang="en-US" sz="800" kern="0" dirty="0">
              <a:latin typeface="Palatino"/>
              <a:cs typeface="Palatino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en-US" sz="1400" b="1" kern="0" dirty="0">
                <a:latin typeface="Palatino"/>
                <a:cs typeface="Palatino"/>
              </a:rPr>
              <a:t>Assignments: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85a Orthopedic Massage: Outside Massages (2 due at the start of class)</a:t>
            </a:r>
            <a:endParaRPr lang="en-US" sz="800" b="1" kern="0" dirty="0">
              <a:latin typeface="Palatino"/>
              <a:cs typeface="Palatino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-72" charset="2"/>
              <a:buNone/>
              <a:defRPr/>
            </a:pPr>
            <a:r>
              <a:rPr lang="en-US" sz="1400" b="1" kern="0" dirty="0">
                <a:latin typeface="Palatino"/>
                <a:cs typeface="Palatino"/>
              </a:rPr>
              <a:t>Preparation for upcoming classes:</a:t>
            </a:r>
            <a:endParaRPr lang="en-US" sz="1400" kern="0" dirty="0">
              <a:latin typeface="Palatino"/>
              <a:cs typeface="Palatino"/>
            </a:endParaRPr>
          </a:p>
          <a:p>
            <a:pPr marL="346075" lvl="1" indent="-33655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78a Kinesiology Quiz</a:t>
            </a:r>
          </a:p>
          <a:p>
            <a:pPr marL="346075" lvl="1" indent="-33655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78b Orthopedic Massage: Spot Check – Low Back Pain</a:t>
            </a:r>
          </a:p>
          <a:p>
            <a:pPr marL="346075" lvl="1" indent="-33655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79a Orthopedic Massage: Introduction – Rotator Cuff and Carpal Tunnel</a:t>
            </a:r>
            <a:br>
              <a:rPr lang="en-US" sz="1400" kern="0" dirty="0">
                <a:latin typeface="Palatino"/>
                <a:cs typeface="Palatino"/>
              </a:rPr>
            </a:br>
            <a:r>
              <a:rPr lang="en-US" sz="1400" kern="0" dirty="0">
                <a:latin typeface="Palatino"/>
                <a:cs typeface="Palatino"/>
              </a:rPr>
              <a:t>-Packet J: 79-84</a:t>
            </a:r>
          </a:p>
          <a:p>
            <a:pPr marL="346075" lvl="1" indent="-33655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-72" charset="2"/>
              <a:buChar char="n"/>
              <a:defRPr/>
            </a:pPr>
            <a:r>
              <a:rPr lang="en-US" sz="1400" kern="0" dirty="0">
                <a:latin typeface="Palatino"/>
                <a:cs typeface="Palatino"/>
              </a:rPr>
              <a:t>79b Orthopedic Massage: Technique Demo and Practice – Rotator Cuff and Carpal Tunnel</a:t>
            </a:r>
            <a:br>
              <a:rPr lang="en-US" sz="1400" kern="0" dirty="0">
                <a:latin typeface="Palatino"/>
                <a:cs typeface="Palatino"/>
              </a:rPr>
            </a:br>
            <a:r>
              <a:rPr lang="en-US" sz="1400" kern="0" dirty="0">
                <a:latin typeface="Palatino"/>
                <a:cs typeface="Palatino"/>
              </a:rPr>
              <a:t>-Packet J: 85-94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228600"/>
            <a:ext cx="7772400" cy="6629400"/>
          </a:xfrm>
        </p:spPr>
        <p:txBody>
          <a:bodyPr/>
          <a:lstStyle/>
          <a:p>
            <a:pPr algn="ctr">
              <a:lnSpc>
                <a:spcPct val="2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SUPINE DETAILS - Low Back Pain</a:t>
            </a:r>
          </a:p>
          <a:p>
            <a:pPr>
              <a:lnSpc>
                <a:spcPct val="22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lnSpc>
                <a:spcPct val="2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14. Quadriceps </a:t>
            </a:r>
            <a:r>
              <a:rPr lang="en-US" sz="1600" b="1" dirty="0" err="1">
                <a:latin typeface="Palatino" pitchFamily="-72" charset="0"/>
              </a:rPr>
              <a:t>femoris</a:t>
            </a:r>
            <a:r>
              <a:rPr lang="en-US" sz="1600" b="1" dirty="0">
                <a:latin typeface="Palatino" pitchFamily="-72" charset="0"/>
              </a:rPr>
              <a:t>: deep longitudinal stripping</a:t>
            </a:r>
          </a:p>
          <a:p>
            <a:pPr lvl="1">
              <a:lnSpc>
                <a:spcPct val="22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Address entire length of rectus </a:t>
            </a:r>
            <a:r>
              <a:rPr lang="en-US" sz="1600" dirty="0" err="1">
                <a:latin typeface="Palatino" pitchFamily="-72" charset="0"/>
              </a:rPr>
              <a:t>femoris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22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Use thumbs or fingertips with hands stacked for stability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22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Work superiorly in 2-4 inch sections</a:t>
            </a:r>
            <a:endParaRPr lang="en-US" sz="1600" b="1" dirty="0">
              <a:latin typeface="Palatino" pitchFamily="-72" charset="0"/>
            </a:endParaRPr>
          </a:p>
          <a:p>
            <a:pPr lvl="1">
              <a:lnSpc>
                <a:spcPct val="22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Melt in or repeat stripping in areas of palpated or reported tension</a:t>
            </a:r>
          </a:p>
          <a:p>
            <a:pPr lvl="1">
              <a:lnSpc>
                <a:spcPct val="220000"/>
              </a:lnSpc>
              <a:spcAft>
                <a:spcPts val="10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Progressively work more deeply as tissues soften</a:t>
            </a:r>
          </a:p>
          <a:p>
            <a:pPr>
              <a:lnSpc>
                <a:spcPct val="220000"/>
              </a:lnSpc>
              <a:spcAft>
                <a:spcPts val="1000"/>
              </a:spcAft>
              <a:buFont typeface="Times" pitchFamily="-72" charset="0"/>
              <a:buNone/>
            </a:pPr>
            <a:r>
              <a:rPr lang="en-US" sz="1600" b="1" dirty="0">
                <a:latin typeface="Palatino" pitchFamily="-72" charset="0"/>
              </a:rPr>
              <a:t>Repeat on the other leg, “10. </a:t>
            </a:r>
            <a:r>
              <a:rPr lang="en-US" sz="1600" b="1" dirty="0" err="1">
                <a:latin typeface="Palatino" pitchFamily="-72" charset="0"/>
              </a:rPr>
              <a:t>Iliopsoas</a:t>
            </a:r>
            <a:r>
              <a:rPr lang="en-US" sz="1600" b="1" dirty="0">
                <a:latin typeface="Palatino" pitchFamily="-72" charset="0"/>
              </a:rPr>
              <a:t>: active-assisted stretch after PIR”.</a:t>
            </a:r>
            <a:endParaRPr lang="en-US" sz="18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219200" y="2286000"/>
            <a:ext cx="7239000" cy="1143000"/>
          </a:xfrm>
        </p:spPr>
        <p:txBody>
          <a:bodyPr/>
          <a:lstStyle/>
          <a:p>
            <a:pPr algn="ctr"/>
            <a:r>
              <a:rPr lang="en-US" sz="3200">
                <a:latin typeface="Palatino" pitchFamily="-72" charset="0"/>
              </a:rPr>
              <a:t>Soft-Tissue Manipulation</a:t>
            </a:r>
            <a:br>
              <a:rPr lang="en-US" sz="3200">
                <a:latin typeface="Palatino" pitchFamily="-72" charset="0"/>
              </a:rPr>
            </a:br>
            <a:r>
              <a:rPr lang="en-US" sz="3200">
                <a:latin typeface="Palatino" pitchFamily="-72" charset="0"/>
              </a:rPr>
              <a:t>Prone (again) Details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228600"/>
            <a:ext cx="7772400" cy="6629400"/>
          </a:xfrm>
        </p:spPr>
        <p:txBody>
          <a:bodyPr/>
          <a:lstStyle/>
          <a:p>
            <a:pPr algn="ctr">
              <a:lnSpc>
                <a:spcPct val="2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PRONE (again) DETAILS - Low Back Pain</a:t>
            </a:r>
          </a:p>
          <a:p>
            <a:pPr>
              <a:lnSpc>
                <a:spcPct val="22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spcAft>
                <a:spcPts val="1800"/>
              </a:spcAft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15. Rectus </a:t>
            </a:r>
            <a:r>
              <a:rPr lang="en-US" sz="1600" b="1" dirty="0" err="1">
                <a:latin typeface="Palatino" pitchFamily="-72" charset="0"/>
              </a:rPr>
              <a:t>femoris</a:t>
            </a:r>
            <a:r>
              <a:rPr lang="en-US" sz="1600" b="1" dirty="0">
                <a:latin typeface="Palatino" pitchFamily="-72" charset="0"/>
              </a:rPr>
              <a:t>: passive stretch </a:t>
            </a:r>
            <a:endParaRPr lang="en-US" sz="1600" dirty="0">
              <a:latin typeface="Palatino" pitchFamily="-72" charset="0"/>
            </a:endParaRPr>
          </a:p>
          <a:p>
            <a:pPr>
              <a:spcAft>
                <a:spcPts val="18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Mobilization of the hip joint with the knee flexed to 90 degrees</a:t>
            </a:r>
          </a:p>
          <a:p>
            <a:pPr>
              <a:spcAft>
                <a:spcPts val="18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Traction to slightly open the hip joint</a:t>
            </a:r>
          </a:p>
          <a:p>
            <a:pPr>
              <a:spcAft>
                <a:spcPts val="18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“I’m going to stretch your quads. Let me know when the stretch is good for you”</a:t>
            </a:r>
          </a:p>
          <a:p>
            <a:pPr>
              <a:spcAft>
                <a:spcPts val="18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Slowly bring the </a:t>
            </a:r>
            <a:r>
              <a:rPr lang="en-US" sz="1600" dirty="0" err="1">
                <a:latin typeface="Palatino" pitchFamily="-72" charset="0"/>
              </a:rPr>
              <a:t>calcaneus</a:t>
            </a:r>
            <a:r>
              <a:rPr lang="en-US" sz="1600" dirty="0">
                <a:latin typeface="Palatino" pitchFamily="-72" charset="0"/>
              </a:rPr>
              <a:t> toward the </a:t>
            </a:r>
            <a:r>
              <a:rPr lang="en-US" sz="1600" dirty="0" err="1">
                <a:latin typeface="Palatino" pitchFamily="-72" charset="0"/>
              </a:rPr>
              <a:t>ischial</a:t>
            </a:r>
            <a:r>
              <a:rPr lang="en-US" sz="1600" dirty="0">
                <a:latin typeface="Palatino" pitchFamily="-72" charset="0"/>
              </a:rPr>
              <a:t> </a:t>
            </a:r>
            <a:r>
              <a:rPr lang="en-US" sz="1600" dirty="0" err="1">
                <a:latin typeface="Palatino" pitchFamily="-72" charset="0"/>
              </a:rPr>
              <a:t>tuberosity</a:t>
            </a:r>
            <a:endParaRPr lang="en-US" sz="1600" dirty="0">
              <a:latin typeface="Palatino" pitchFamily="-72" charset="0"/>
            </a:endParaRPr>
          </a:p>
          <a:p>
            <a:pPr>
              <a:spcAft>
                <a:spcPts val="18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When the client indicates a good stretch, hold the stretch for 3 of your breath cycles</a:t>
            </a:r>
          </a:p>
          <a:p>
            <a:pPr>
              <a:spcAft>
                <a:spcPts val="18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Slowly release and mobilize the hip joint again</a:t>
            </a:r>
            <a:endParaRPr lang="en-US" sz="1600" b="1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173163" y="228600"/>
            <a:ext cx="7772400" cy="6629400"/>
          </a:xfrm>
        </p:spPr>
        <p:txBody>
          <a:bodyPr/>
          <a:lstStyle/>
          <a:p>
            <a:pPr algn="ctr">
              <a:lnSpc>
                <a:spcPct val="2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PRONE (again) DETAILS - Low Back Pain</a:t>
            </a:r>
          </a:p>
          <a:p>
            <a:pPr>
              <a:spcAft>
                <a:spcPts val="600"/>
              </a:spcAft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15. Rectus </a:t>
            </a:r>
            <a:r>
              <a:rPr lang="en-US" sz="1600" b="1" dirty="0" err="1">
                <a:latin typeface="Palatino" pitchFamily="-72" charset="0"/>
              </a:rPr>
              <a:t>femoris</a:t>
            </a:r>
            <a:r>
              <a:rPr lang="en-US" sz="1600" b="1" dirty="0">
                <a:latin typeface="Palatino" pitchFamily="-72" charset="0"/>
              </a:rPr>
              <a:t>: passive stretch, continued </a:t>
            </a:r>
            <a:endParaRPr lang="en-US" sz="1600" dirty="0">
              <a:latin typeface="Palatino" pitchFamily="-72" charset="0"/>
            </a:endParaRP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VARIATION: to enhance the stretch with emphasis on the rectus </a:t>
            </a:r>
            <a:r>
              <a:rPr lang="en-US" sz="1600" dirty="0" err="1">
                <a:latin typeface="Palatino" pitchFamily="-72" charset="0"/>
              </a:rPr>
              <a:t>femoris</a:t>
            </a:r>
            <a:endParaRPr lang="en-US" sz="1600" dirty="0">
              <a:latin typeface="Palatino" pitchFamily="-72" charset="0"/>
            </a:endParaRP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“I’m going to enhance this stretch by lifting your leg and placing it on top of my leg”</a:t>
            </a: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Fully flex the knee of you foot-leg and place it on the table just inferior to the client’s flexed knee</a:t>
            </a: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Gently lift the client’s leg and slide your leg in between it and the table</a:t>
            </a: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Place your head-hand on the sacrum with slight anterior and inferior pressure to counteract any over emphasis of the lumbar </a:t>
            </a:r>
            <a:r>
              <a:rPr lang="en-US" sz="1600" dirty="0" err="1">
                <a:latin typeface="Palatino" pitchFamily="-72" charset="0"/>
              </a:rPr>
              <a:t>lordosis</a:t>
            </a:r>
            <a:endParaRPr lang="en-US" sz="1600" dirty="0">
              <a:latin typeface="Palatino" pitchFamily="-72" charset="0"/>
            </a:endParaRP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“Is this position comfortable for you?</a:t>
            </a: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“Let me know when this stretch is good for you”</a:t>
            </a: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Slowly bring the </a:t>
            </a:r>
            <a:r>
              <a:rPr lang="en-US" sz="1600" dirty="0" err="1">
                <a:latin typeface="Palatino" pitchFamily="-72" charset="0"/>
              </a:rPr>
              <a:t>calcaneus</a:t>
            </a:r>
            <a:r>
              <a:rPr lang="en-US" sz="1600" dirty="0">
                <a:latin typeface="Palatino" pitchFamily="-72" charset="0"/>
              </a:rPr>
              <a:t> toward the </a:t>
            </a:r>
            <a:r>
              <a:rPr lang="en-US" sz="1600" dirty="0" err="1">
                <a:latin typeface="Palatino" pitchFamily="-72" charset="0"/>
              </a:rPr>
              <a:t>ischial</a:t>
            </a:r>
            <a:r>
              <a:rPr lang="en-US" sz="1600" dirty="0">
                <a:latin typeface="Palatino" pitchFamily="-72" charset="0"/>
              </a:rPr>
              <a:t> </a:t>
            </a:r>
            <a:r>
              <a:rPr lang="en-US" sz="1600" dirty="0" err="1">
                <a:latin typeface="Palatino" pitchFamily="-72" charset="0"/>
              </a:rPr>
              <a:t>tuberosity</a:t>
            </a:r>
            <a:endParaRPr lang="en-US" sz="1600" dirty="0">
              <a:latin typeface="Palatino" pitchFamily="-72" charset="0"/>
            </a:endParaRP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When the client indicates a good stretch, hold the stretch for 3 of your breath cycles</a:t>
            </a:r>
          </a:p>
          <a:p>
            <a:pPr>
              <a:spcAft>
                <a:spcPts val="600"/>
              </a:spcAft>
              <a:buFont typeface="Times" pitchFamily="-72" charset="0"/>
              <a:buChar char="•"/>
            </a:pPr>
            <a:r>
              <a:rPr lang="en-US" sz="1600" dirty="0">
                <a:latin typeface="Palatino" pitchFamily="-72" charset="0"/>
              </a:rPr>
              <a:t>Slowly release and repeat if needed</a:t>
            </a:r>
          </a:p>
          <a:p>
            <a:pPr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  <a:p>
            <a:pPr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Repeat on the other side starting with “15. Rectus </a:t>
            </a:r>
            <a:r>
              <a:rPr lang="en-US" sz="1600" b="1" dirty="0" err="1">
                <a:latin typeface="Palatino" pitchFamily="-72" charset="0"/>
              </a:rPr>
              <a:t>femoris</a:t>
            </a:r>
            <a:r>
              <a:rPr lang="en-US" sz="1600" b="1" dirty="0">
                <a:latin typeface="Palatino" pitchFamily="-72" charset="0"/>
              </a:rPr>
              <a:t>: passive stretch”.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173163" y="457200"/>
            <a:ext cx="7772400" cy="1905000"/>
          </a:xfrm>
        </p:spPr>
        <p:txBody>
          <a:bodyPr/>
          <a:lstStyle/>
          <a:p>
            <a:pPr algn="ctr" eaLnBrk="1" hangingPunct="1"/>
            <a:r>
              <a:rPr lang="en-US" sz="2400">
                <a:latin typeface="Palatino" pitchFamily="-72" charset="0"/>
              </a:rPr>
              <a:t>77b Orthopedic Massage: </a:t>
            </a:r>
            <a:br>
              <a:rPr lang="en-US" sz="2400">
                <a:latin typeface="Palatino" pitchFamily="-72" charset="0"/>
              </a:rPr>
            </a:br>
            <a:r>
              <a:rPr lang="en-US" sz="2400">
                <a:latin typeface="Palatino" pitchFamily="-72" charset="0"/>
              </a:rPr>
              <a:t>Technique Review and Practice - Low Back Pain</a:t>
            </a:r>
            <a:endParaRPr lang="en-US" sz="320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73163" y="76200"/>
            <a:ext cx="7772400" cy="1143000"/>
          </a:xfrm>
        </p:spPr>
        <p:txBody>
          <a:bodyPr lIns="91430" tIns="45715" rIns="91430" bIns="45715"/>
          <a:lstStyle/>
          <a:p>
            <a:pPr algn="ctr" eaLnBrk="1" hangingPunct="1"/>
            <a:r>
              <a:rPr lang="en-US" sz="2400">
                <a:latin typeface="Palatino" pitchFamily="-72" charset="0"/>
              </a:rPr>
              <a:t>Classroom Rules</a:t>
            </a:r>
            <a:endParaRPr lang="en-US" sz="3200">
              <a:latin typeface="Palatino" pitchFamily="-72" charset="0"/>
            </a:endParaRP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73163" y="1371600"/>
            <a:ext cx="7772400" cy="5257800"/>
          </a:xfrm>
        </p:spPr>
        <p:txBody>
          <a:bodyPr lIns="91430" tIns="45715" rIns="91430" bIns="45715"/>
          <a:lstStyle/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r>
              <a:rPr lang="en-US" sz="1600" b="1">
                <a:latin typeface="Palatino" pitchFamily="-72" charset="0"/>
              </a:rPr>
              <a:t>Punctuality</a:t>
            </a:r>
            <a:r>
              <a:rPr lang="en-US" sz="1600">
                <a:latin typeface="Palatino" pitchFamily="-72" charset="0"/>
              </a:rPr>
              <a:t> - everybody’s time is precious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Be ready to learn at the start of class; we’ll have you out of here on time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Tardiness: arriving late, returning late after breaks, leaving during class, leaving early</a:t>
            </a:r>
            <a:endParaRPr lang="en-US" sz="180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endParaRPr lang="en-US" sz="1600" b="1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r>
              <a:rPr lang="en-US" sz="1600" b="1">
                <a:latin typeface="Palatino" pitchFamily="-72" charset="0"/>
              </a:rPr>
              <a:t>The following are not allowed: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Bare feet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Side talking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Lying down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Inappropriate clothing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Food or drink except water</a:t>
            </a:r>
          </a:p>
          <a:p>
            <a:pPr eaLnBrk="1" hangingPunct="1">
              <a:lnSpc>
                <a:spcPct val="140000"/>
              </a:lnSpc>
            </a:pPr>
            <a:r>
              <a:rPr lang="en-US" sz="1600">
                <a:latin typeface="Palatino" pitchFamily="-72" charset="0"/>
              </a:rPr>
              <a:t>Phones that are visible in the classroom, bathrooms, or internship</a:t>
            </a: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endParaRPr lang="en-US" sz="1600">
              <a:latin typeface="Palatino" pitchFamily="-72" charset="0"/>
            </a:endParaRPr>
          </a:p>
          <a:p>
            <a:pPr eaLnBrk="1" hangingPunct="1">
              <a:lnSpc>
                <a:spcPct val="90000"/>
              </a:lnSpc>
              <a:buFont typeface="Wingdings" pitchFamily="-72" charset="2"/>
              <a:buNone/>
            </a:pPr>
            <a:r>
              <a:rPr lang="en-US" sz="1600" i="1">
                <a:latin typeface="Palatino" pitchFamily="-72" charset="0"/>
              </a:rPr>
              <a:t>You will receive one verbal warning, then you’ll have to leave the room.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ctrTitle" idx="4294967295"/>
          </p:nvPr>
        </p:nvSpPr>
        <p:spPr>
          <a:xfrm>
            <a:off x="1143000" y="1447800"/>
            <a:ext cx="7848600" cy="2057400"/>
          </a:xfrm>
        </p:spPr>
        <p:txBody>
          <a:bodyPr lIns="91430" tIns="45715" rIns="91430" bIns="45715" anchor="b"/>
          <a:lstStyle/>
          <a:p>
            <a:pPr algn="ctr" eaLnBrk="1" hangingPunct="1"/>
            <a:r>
              <a:rPr lang="en-US" sz="2400" dirty="0">
                <a:latin typeface="Palatino" pitchFamily="-72" charset="0"/>
              </a:rPr>
              <a:t>77b Orthopedic Massage: </a:t>
            </a:r>
            <a:br>
              <a:rPr lang="en-US" sz="2400" dirty="0">
                <a:latin typeface="Palatino" pitchFamily="-72" charset="0"/>
              </a:rPr>
            </a:br>
            <a:r>
              <a:rPr lang="en-US" sz="2400" dirty="0">
                <a:latin typeface="Palatino" pitchFamily="-72" charset="0"/>
              </a:rPr>
              <a:t>Technique Review and Practice - Low Back Pain </a:t>
            </a:r>
            <a:br>
              <a:rPr lang="en-US" sz="2400" dirty="0">
                <a:latin typeface="Palatino" pitchFamily="-72" charset="0"/>
              </a:rPr>
            </a:br>
            <a:br>
              <a:rPr lang="en-US" sz="2400" dirty="0">
                <a:latin typeface="Palatino" pitchFamily="-72" charset="0"/>
              </a:rPr>
            </a:br>
            <a:r>
              <a:rPr lang="en-US" sz="2400" dirty="0">
                <a:latin typeface="Palatino" pitchFamily="-72" charset="0"/>
              </a:rPr>
              <a:t>J - 77</a:t>
            </a:r>
            <a:endParaRPr lang="en-US" sz="32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15616" y="114300"/>
            <a:ext cx="7772400" cy="6629400"/>
          </a:xfrm>
        </p:spPr>
        <p:txBody>
          <a:bodyPr/>
          <a:lstStyle/>
          <a:p>
            <a:pPr marL="533400" indent="-533400" algn="ctr">
              <a:lnSpc>
                <a:spcPct val="18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Low Back Pain</a:t>
            </a:r>
          </a:p>
          <a:p>
            <a:pPr marL="533400" indent="-533400">
              <a:lnSpc>
                <a:spcPct val="180000"/>
              </a:lnSpc>
              <a:buNone/>
            </a:pPr>
            <a:r>
              <a:rPr lang="en-US" sz="1600" b="1" dirty="0">
                <a:latin typeface="Palatino" pitchFamily="-72" charset="0"/>
              </a:rPr>
              <a:t>SUPINE </a:t>
            </a:r>
            <a:endParaRPr lang="en-US" sz="1600" dirty="0">
              <a:latin typeface="Palatino" pitchFamily="-72" charset="0"/>
            </a:endParaRPr>
          </a:p>
          <a:p>
            <a:pPr marL="533400" indent="-533400">
              <a:lnSpc>
                <a:spcPct val="180000"/>
              </a:lnSpc>
              <a:buNone/>
            </a:pPr>
            <a:r>
              <a:rPr lang="en-US" sz="1600" dirty="0">
                <a:latin typeface="Palatino" pitchFamily="-72" charset="0"/>
              </a:rPr>
              <a:t>1. Quadriceps femoris: superficial fascia assessment </a:t>
            </a:r>
          </a:p>
          <a:p>
            <a:pPr marL="533400" indent="-533400">
              <a:lnSpc>
                <a:spcPct val="180000"/>
              </a:lnSpc>
              <a:buNone/>
            </a:pPr>
            <a:r>
              <a:rPr lang="en-US" sz="1600" dirty="0">
                <a:latin typeface="Palatino" pitchFamily="-72" charset="0"/>
              </a:rPr>
              <a:t>2. Quadriceps femoris: myofascial release </a:t>
            </a:r>
            <a:endParaRPr lang="en-US" sz="1600" b="1" dirty="0">
              <a:latin typeface="Palatino" pitchFamily="-72" charset="0"/>
            </a:endParaRPr>
          </a:p>
          <a:p>
            <a:pPr marL="533400" indent="-533400">
              <a:lnSpc>
                <a:spcPct val="180000"/>
              </a:lnSpc>
              <a:buNone/>
            </a:pPr>
            <a:r>
              <a:rPr lang="en-US" sz="1600" b="1" dirty="0">
                <a:latin typeface="Palatino" pitchFamily="-72" charset="0"/>
              </a:rPr>
              <a:t>PRONE</a:t>
            </a:r>
          </a:p>
          <a:p>
            <a:pPr marL="533400" indent="-533400">
              <a:lnSpc>
                <a:spcPct val="180000"/>
              </a:lnSpc>
              <a:buFont typeface="Wingdings" pitchFamily="-72" charset="2"/>
              <a:buNone/>
            </a:pPr>
            <a:r>
              <a:rPr lang="en-US" sz="1600" dirty="0">
                <a:latin typeface="Palatino" pitchFamily="-72" charset="0"/>
              </a:rPr>
              <a:t>3. Low back: superficial fascia assessment</a:t>
            </a:r>
          </a:p>
          <a:p>
            <a:pPr marL="533400" indent="-533400">
              <a:lnSpc>
                <a:spcPct val="180000"/>
              </a:lnSpc>
              <a:buFont typeface="Wingdings" pitchFamily="-72" charset="2"/>
              <a:buNone/>
            </a:pPr>
            <a:r>
              <a:rPr lang="en-US" sz="1600" dirty="0">
                <a:latin typeface="Palatino" pitchFamily="-72" charset="0"/>
              </a:rPr>
              <a:t>4. Low back: myofascial release </a:t>
            </a:r>
          </a:p>
          <a:p>
            <a:pPr marL="533400" indent="-533400">
              <a:lnSpc>
                <a:spcPct val="180000"/>
              </a:lnSpc>
              <a:buFont typeface="Wingdings" pitchFamily="-72" charset="2"/>
              <a:buNone/>
            </a:pPr>
            <a:r>
              <a:rPr lang="en-US" sz="1600" dirty="0">
                <a:latin typeface="Palatino" pitchFamily="-72" charset="0"/>
              </a:rPr>
              <a:t>5. Low back: warming and softening</a:t>
            </a:r>
          </a:p>
          <a:p>
            <a:pPr marL="533400" indent="-533400">
              <a:lnSpc>
                <a:spcPct val="180000"/>
              </a:lnSpc>
              <a:buFont typeface="Wingdings" pitchFamily="-72" charset="2"/>
              <a:buNone/>
            </a:pPr>
            <a:r>
              <a:rPr lang="en-US" sz="1600" dirty="0">
                <a:latin typeface="Palatino" pitchFamily="-72" charset="0"/>
              </a:rPr>
              <a:t>6. Erector spinae: deep longitudinal stripping</a:t>
            </a:r>
          </a:p>
          <a:p>
            <a:pPr marL="533400" indent="-533400">
              <a:lnSpc>
                <a:spcPct val="180000"/>
              </a:lnSpc>
              <a:buFont typeface="Wingdings" pitchFamily="-72" charset="2"/>
              <a:buNone/>
            </a:pPr>
            <a:r>
              <a:rPr lang="en-US" sz="1600" dirty="0">
                <a:latin typeface="Palatino" pitchFamily="-72" charset="0"/>
              </a:rPr>
              <a:t>7. Quadratus lumborum: deep longitudinal stripping</a:t>
            </a:r>
          </a:p>
          <a:p>
            <a:pPr marL="533400" indent="-533400">
              <a:lnSpc>
                <a:spcPct val="180000"/>
              </a:lnSpc>
              <a:buFont typeface="Wingdings" pitchFamily="-72" charset="2"/>
              <a:buNone/>
            </a:pPr>
            <a:r>
              <a:rPr lang="en-US" sz="1600" dirty="0">
                <a:latin typeface="Palatino" pitchFamily="-72" charset="0"/>
              </a:rPr>
              <a:t>8. Lamina groove: deep longitudinal stripping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73163" y="228600"/>
            <a:ext cx="7772400" cy="6629400"/>
          </a:xfrm>
        </p:spPr>
        <p:txBody>
          <a:bodyPr/>
          <a:lstStyle/>
          <a:p>
            <a:pPr marL="609600" indent="-609600" algn="ctr">
              <a:lnSpc>
                <a:spcPct val="22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Low Back Pain</a:t>
            </a:r>
          </a:p>
          <a:p>
            <a:pPr marL="533400" indent="-533400">
              <a:lnSpc>
                <a:spcPct val="180000"/>
              </a:lnSpc>
              <a:buNone/>
            </a:pPr>
            <a:r>
              <a:rPr lang="en-US" sz="1600" b="1" dirty="0">
                <a:latin typeface="Palatino" pitchFamily="-72" charset="0"/>
              </a:rPr>
              <a:t>SIDE-LYING</a:t>
            </a:r>
          </a:p>
          <a:p>
            <a:pPr marL="533400" indent="-533400">
              <a:lnSpc>
                <a:spcPct val="180000"/>
              </a:lnSpc>
              <a:buNone/>
            </a:pPr>
            <a:r>
              <a:rPr lang="en-US" sz="1600" dirty="0">
                <a:latin typeface="Palatino" pitchFamily="-72" charset="0"/>
              </a:rPr>
              <a:t>9. Side-lying: draping and positioning</a:t>
            </a:r>
          </a:p>
          <a:p>
            <a:pPr marL="533400" indent="-533400">
              <a:lnSpc>
                <a:spcPct val="180000"/>
              </a:lnSpc>
              <a:buNone/>
            </a:pPr>
            <a:r>
              <a:rPr lang="en-US" sz="1600" dirty="0">
                <a:latin typeface="Palatino" pitchFamily="-72" charset="0"/>
              </a:rPr>
              <a:t>10. Quadratus lumborum: pin and stretch with active engagement</a:t>
            </a:r>
          </a:p>
          <a:p>
            <a:pPr marL="533400" indent="-533400">
              <a:lnSpc>
                <a:spcPct val="180000"/>
              </a:lnSpc>
              <a:buNone/>
            </a:pPr>
            <a:r>
              <a:rPr lang="en-US" sz="1600" dirty="0">
                <a:latin typeface="Palatino" pitchFamily="-72" charset="0"/>
              </a:rPr>
              <a:t>11. Quadratus lumborum: active-assisted stretch after PIR – </a:t>
            </a:r>
            <a:r>
              <a:rPr lang="en-US" sz="1600" b="1" dirty="0">
                <a:solidFill>
                  <a:srgbClr val="FF0000"/>
                </a:solidFill>
                <a:latin typeface="Palatino" pitchFamily="-72" charset="0"/>
              </a:rPr>
              <a:t>crossed hands</a:t>
            </a:r>
          </a:p>
          <a:p>
            <a:pPr marL="609600" indent="-609600">
              <a:lnSpc>
                <a:spcPct val="20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SUPINE</a:t>
            </a:r>
            <a:endParaRPr lang="en-US" sz="1600" dirty="0">
              <a:latin typeface="Palatino" pitchFamily="-72" charset="0"/>
            </a:endParaRPr>
          </a:p>
          <a:p>
            <a:pPr marL="609600" indent="-609600">
              <a:lnSpc>
                <a:spcPct val="200000"/>
              </a:lnSpc>
              <a:buFont typeface="Wingdings" pitchFamily="-72" charset="2"/>
              <a:buNone/>
            </a:pPr>
            <a:r>
              <a:rPr lang="en-US" sz="1600" dirty="0">
                <a:latin typeface="Palatino" pitchFamily="-72" charset="0"/>
              </a:rPr>
              <a:t>12. Iliopsoas: active-assisted stretch after PIR</a:t>
            </a:r>
          </a:p>
          <a:p>
            <a:pPr marL="609600" indent="-609600">
              <a:lnSpc>
                <a:spcPct val="200000"/>
              </a:lnSpc>
              <a:buFont typeface="Wingdings" pitchFamily="-72" charset="2"/>
              <a:buNone/>
            </a:pPr>
            <a:r>
              <a:rPr lang="en-US" sz="1600" dirty="0">
                <a:latin typeface="Palatino" pitchFamily="-72" charset="0"/>
              </a:rPr>
              <a:t>13 . Quadriceps femoris: warming and softening</a:t>
            </a:r>
          </a:p>
          <a:p>
            <a:pPr marL="609600" indent="-609600">
              <a:lnSpc>
                <a:spcPct val="200000"/>
              </a:lnSpc>
              <a:buFont typeface="Wingdings" pitchFamily="-72" charset="2"/>
              <a:buNone/>
            </a:pPr>
            <a:r>
              <a:rPr lang="en-US" sz="1600" dirty="0">
                <a:latin typeface="Palatino" pitchFamily="-72" charset="0"/>
              </a:rPr>
              <a:t>14 . Quadriceps femoris: deep longitudinal stripping</a:t>
            </a:r>
          </a:p>
          <a:p>
            <a:pPr marL="609600" indent="-609600">
              <a:lnSpc>
                <a:spcPct val="200000"/>
              </a:lnSpc>
              <a:buFont typeface="Wingdings" pitchFamily="-72" charset="2"/>
              <a:buNone/>
            </a:pPr>
            <a:r>
              <a:rPr lang="en-US" sz="1600" b="1" dirty="0">
                <a:latin typeface="Palatino" pitchFamily="-72" charset="0"/>
              </a:rPr>
              <a:t>PRONE</a:t>
            </a:r>
            <a:endParaRPr lang="en-US" sz="1600" dirty="0">
              <a:latin typeface="Palatino" pitchFamily="-72" charset="0"/>
            </a:endParaRPr>
          </a:p>
          <a:p>
            <a:pPr marL="609600" indent="-609600">
              <a:lnSpc>
                <a:spcPct val="250000"/>
              </a:lnSpc>
              <a:buFont typeface="Wingdings" pitchFamily="-72" charset="2"/>
              <a:buNone/>
            </a:pPr>
            <a:r>
              <a:rPr lang="en-US" sz="1600" dirty="0">
                <a:latin typeface="Palatino" pitchFamily="-72" charset="0"/>
              </a:rPr>
              <a:t>15. Rectus femoris: passive stretch</a:t>
            </a:r>
          </a:p>
          <a:p>
            <a:pPr marL="609600" indent="-609600">
              <a:lnSpc>
                <a:spcPct val="200000"/>
              </a:lnSpc>
              <a:buFont typeface="Wingdings" pitchFamily="-72" charset="2"/>
              <a:buNone/>
            </a:pPr>
            <a:endParaRPr lang="en-US" sz="1600" b="1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2286000"/>
            <a:ext cx="7772400" cy="1143000"/>
          </a:xfrm>
        </p:spPr>
        <p:txBody>
          <a:bodyPr/>
          <a:lstStyle/>
          <a:p>
            <a:pPr algn="ctr"/>
            <a:r>
              <a:rPr lang="en-US" sz="1600" dirty="0">
                <a:latin typeface="Palatino" pitchFamily="-72" charset="0"/>
              </a:rPr>
              <a:t>The following pages are the same as the slides used in</a:t>
            </a:r>
            <a:br>
              <a:rPr lang="en-US" sz="1600" dirty="0">
                <a:latin typeface="Palatino" pitchFamily="-72" charset="0"/>
              </a:rPr>
            </a:br>
            <a:r>
              <a:rPr lang="en-US" sz="1600" dirty="0">
                <a:latin typeface="Palatino" pitchFamily="-72" charset="0"/>
              </a:rPr>
              <a:t>76b Orthopedic Massage: Technique Demo and Practice – Low Back Pain,</a:t>
            </a:r>
            <a:br>
              <a:rPr lang="en-US" sz="1600" dirty="0">
                <a:latin typeface="Palatino" pitchFamily="-72" charset="0"/>
              </a:rPr>
            </a:br>
            <a:r>
              <a:rPr lang="en-US" sz="1600" dirty="0">
                <a:latin typeface="Palatino" pitchFamily="-72" charset="0"/>
              </a:rPr>
              <a:t>but are included here as reference material for this class.</a:t>
            </a:r>
            <a:endParaRPr lang="en-US" sz="2000" dirty="0">
              <a:latin typeface="Palatino" pitchFamily="-7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4196F-2C98-528D-B458-97B08166F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5076487C-8AAC-558F-1D28-0E9E99F6A46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219200" y="2286000"/>
            <a:ext cx="7239000" cy="1143000"/>
          </a:xfrm>
        </p:spPr>
        <p:txBody>
          <a:bodyPr/>
          <a:lstStyle/>
          <a:p>
            <a:pPr algn="ctr"/>
            <a:r>
              <a:rPr lang="en-US" sz="3200" dirty="0">
                <a:latin typeface="Palatino" pitchFamily="-72" charset="0"/>
              </a:rPr>
              <a:t>Soft-Tissue Manipulation</a:t>
            </a:r>
            <a:br>
              <a:rPr lang="en-US" sz="3200" dirty="0">
                <a:latin typeface="Palatino" pitchFamily="-72" charset="0"/>
              </a:rPr>
            </a:br>
            <a:r>
              <a:rPr lang="en-US" sz="3200" dirty="0">
                <a:latin typeface="Palatino" pitchFamily="-72" charset="0"/>
              </a:rPr>
              <a:t>Supine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733324"/>
      </p:ext>
    </p:extLst>
  </p:cSld>
  <p:clrMapOvr>
    <a:masterClrMapping/>
  </p:clrMapOvr>
</p:sld>
</file>

<file path=ppt/theme/theme1.xml><?xml version="1.0" encoding="utf-8"?>
<a:theme xmlns:a="http://schemas.openxmlformats.org/drawingml/2006/main" name="Dad's Tie">
  <a:themeElements>
    <a:clrScheme name="Dad's Ti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ad's Ti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72" charset="0"/>
            <a:ea typeface="ＭＳ Ｐゴシック" pitchFamily="-72" charset="-128"/>
            <a:cs typeface="ＭＳ Ｐゴシック" pitchFamily="-7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72" charset="0"/>
            <a:ea typeface="ＭＳ Ｐゴシック" pitchFamily="-72" charset="-128"/>
            <a:cs typeface="ＭＳ Ｐゴシック" pitchFamily="-72" charset="-128"/>
          </a:defRPr>
        </a:defPPr>
      </a:lstStyle>
    </a:lnDef>
  </a:objectDefaults>
  <a:extraClrSchemeLst>
    <a:extraClrScheme>
      <a:clrScheme name="Dad'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'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'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'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'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'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72" charset="0"/>
            <a:ea typeface="ＭＳ Ｐゴシック" pitchFamily="-72" charset="-128"/>
            <a:cs typeface="ＭＳ Ｐゴシック" pitchFamily="-7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72" charset="0"/>
            <a:ea typeface="ＭＳ Ｐゴシック" pitchFamily="-72" charset="-128"/>
            <a:cs typeface="ＭＳ Ｐゴシック" pitchFamily="-7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21351</TotalTime>
  <Words>2421</Words>
  <Application>Microsoft Macintosh PowerPoint</Application>
  <PresentationFormat>On-screen Show (4:3)</PresentationFormat>
  <Paragraphs>255</Paragraphs>
  <Slides>34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3" baseType="lpstr">
      <vt:lpstr>Arial</vt:lpstr>
      <vt:lpstr>Calibri</vt:lpstr>
      <vt:lpstr>Lucida Grande</vt:lpstr>
      <vt:lpstr>Palatino</vt:lpstr>
      <vt:lpstr>Times</vt:lpstr>
      <vt:lpstr>Times New Roman</vt:lpstr>
      <vt:lpstr>Wingdings</vt:lpstr>
      <vt:lpstr>Dad's Tie</vt:lpstr>
      <vt:lpstr>Blank Presentation</vt:lpstr>
      <vt:lpstr>77b Orthopedic Massage:  Technique Review and Practice - Low Back Pain </vt:lpstr>
      <vt:lpstr>77b Orthopedic Massage:  Technique Review and Practice - Low Back Pain  Class Outline</vt:lpstr>
      <vt:lpstr>PowerPoint Presentation</vt:lpstr>
      <vt:lpstr>Classroom Rules</vt:lpstr>
      <vt:lpstr>77b Orthopedic Massage:  Technique Review and Practice - Low Back Pain   J - 77</vt:lpstr>
      <vt:lpstr>PowerPoint Presentation</vt:lpstr>
      <vt:lpstr>PowerPoint Presentation</vt:lpstr>
      <vt:lpstr>The following pages are the same as the slides used in 76b Orthopedic Massage: Technique Demo and Practice – Low Back Pain, but are included here as reference material for this class.</vt:lpstr>
      <vt:lpstr>Soft-Tissue Manipulation Supine Details</vt:lpstr>
      <vt:lpstr>PowerPoint Presentation</vt:lpstr>
      <vt:lpstr>PowerPoint Presentation</vt:lpstr>
      <vt:lpstr>Soft-Tissue Manipulation Prone Details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Soft-Tissue Manipulation Side-Lying Details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Soft-Tissue Manipulation Supine Details</vt:lpstr>
      <vt:lpstr>PowerPoint Presentation</vt:lpstr>
      <vt:lpstr>PowerPoint Presentation</vt:lpstr>
      <vt:lpstr>PowerPoint Presentation</vt:lpstr>
      <vt:lpstr>PowerPoint Presentation</vt:lpstr>
      <vt:lpstr>Soft-Tissue Manipulation Prone (again) Details</vt:lpstr>
      <vt:lpstr>PowerPoint Presentation</vt:lpstr>
      <vt:lpstr>PowerPoint Presentation</vt:lpstr>
      <vt:lpstr>77b Orthopedic Massage:  Technique Review and Practice - Low Back Pain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“My green thumb came only as a result of the mistakes I made while learning to see things from the plant’s point of view.”</dc:title>
  <dc:creator>31Aug2012 $276</dc:creator>
  <cp:lastModifiedBy>Microsoft Office User</cp:lastModifiedBy>
  <cp:revision>171</cp:revision>
  <dcterms:created xsi:type="dcterms:W3CDTF">2021-08-31T14:12:27Z</dcterms:created>
  <dcterms:modified xsi:type="dcterms:W3CDTF">2025-10-14T21:13:58Z</dcterms:modified>
</cp:coreProperties>
</file>