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3"/>
  </p:notesMasterIdLst>
  <p:sldIdLst>
    <p:sldId id="299" r:id="rId2"/>
    <p:sldId id="300" r:id="rId3"/>
    <p:sldId id="301" r:id="rId4"/>
    <p:sldId id="302" r:id="rId5"/>
    <p:sldId id="347" r:id="rId6"/>
    <p:sldId id="374" r:id="rId7"/>
    <p:sldId id="375" r:id="rId8"/>
    <p:sldId id="376" r:id="rId9"/>
    <p:sldId id="377" r:id="rId10"/>
    <p:sldId id="378" r:id="rId11"/>
    <p:sldId id="30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 autoAdjust="0"/>
    <p:restoredTop sz="94694"/>
  </p:normalViewPr>
  <p:slideViewPr>
    <p:cSldViewPr>
      <p:cViewPr varScale="1">
        <p:scale>
          <a:sx n="121" d="100"/>
          <a:sy n="121" d="100"/>
        </p:scale>
        <p:origin x="23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3C5A41-612D-437A-96AA-829CE02B8C22}" type="datetime1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25604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44C235-6DA8-4292-A1AE-2732A91A5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laceholder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0" name="Placeholder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56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Placeholder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4386" name="Placeholder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Placeholder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2" name="Placeholder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13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2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CA9A3-C252-488D-B213-CCAAB1398498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31919-B57A-4AF3-A8FA-088EB4ADF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04618-931D-45F8-A99C-69EC3A99E141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F5DE0-4684-4857-B1C2-BE94C411D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84B6-3429-468F-AEC8-1FFE76478BF0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C97C5-DCA0-436D-A2B1-EE7D76FEE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7F47F-F967-4922-A196-0FFADB08A1C0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D1A4-2A73-4750-880E-26EAC949C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92E67-7A5B-41D3-857F-03B085AE0B5E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12104-8124-448E-A333-C02D09F6C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7FF63-5A79-4136-85E2-F223DEE98E95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338DC-83D7-471D-A804-496DEB3D7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6E54B-6DB9-40E8-A11F-184FDF06711B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34E0-50BD-4655-8014-44F51270A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1610B-9E64-429C-8543-77A4D07DE856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663D7-3076-47D7-86E5-0DE2254D9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02B0A-5D1B-4AC9-B2CC-E73E70356FDE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78CDB-CCEB-40C0-ACAE-B14C6DA73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6FD77-2FF7-4180-A89E-D725383B1255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00D99-4D08-4628-829B-636AED8BF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24A27-55AC-4A8F-B239-C9F098738EBB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1DF9-B697-4C2A-9831-09DEBE042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6800" cy="6858001"/>
            <a:chOff x="0" y="-3"/>
            <a:chExt cx="672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66564" name="Freeform 4"/>
              <p:cNvSpPr>
                <a:spLocks/>
              </p:cNvSpPr>
              <p:nvPr/>
            </p:nvSpPr>
            <p:spPr bwMode="ltGray">
              <a:xfrm rot="-5400000">
                <a:off x="2536" y="-993"/>
                <a:ext cx="624" cy="574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65" name="Freeform 5"/>
              <p:cNvSpPr>
                <a:spLocks/>
              </p:cNvSpPr>
              <p:nvPr/>
            </p:nvSpPr>
            <p:spPr bwMode="ltGray">
              <a:xfrm rot="-5400000">
                <a:off x="1289" y="1670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66" name="Freeform 6"/>
              <p:cNvSpPr>
                <a:spLocks/>
              </p:cNvSpPr>
              <p:nvPr/>
            </p:nvSpPr>
            <p:spPr bwMode="ltGray">
              <a:xfrm rot="-5400000">
                <a:off x="962" y="1669"/>
                <a:ext cx="624" cy="4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67" name="Freeform 7"/>
              <p:cNvSpPr>
                <a:spLocks/>
              </p:cNvSpPr>
              <p:nvPr/>
            </p:nvSpPr>
            <p:spPr bwMode="ltGray">
              <a:xfrm rot="-5400000">
                <a:off x="-77" y="1753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68" name="Freeform 8"/>
              <p:cNvSpPr>
                <a:spLocks/>
              </p:cNvSpPr>
              <p:nvPr/>
            </p:nvSpPr>
            <p:spPr bwMode="ltGray">
              <a:xfrm rot="-5400000">
                <a:off x="630" y="1734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69" name="Freeform 9"/>
              <p:cNvSpPr>
                <a:spLocks/>
              </p:cNvSpPr>
              <p:nvPr/>
            </p:nvSpPr>
            <p:spPr bwMode="ltGray">
              <a:xfrm rot="-5400000">
                <a:off x="411" y="1701"/>
                <a:ext cx="624" cy="3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0" name="Freeform 10"/>
              <p:cNvSpPr>
                <a:spLocks/>
              </p:cNvSpPr>
              <p:nvPr/>
            </p:nvSpPr>
            <p:spPr bwMode="ltGray">
              <a:xfrm rot="-5400000">
                <a:off x="121" y="1727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1" name="Freeform 11"/>
              <p:cNvSpPr>
                <a:spLocks/>
              </p:cNvSpPr>
              <p:nvPr/>
            </p:nvSpPr>
            <p:spPr bwMode="ltGray">
              <a:xfrm rot="-5400000">
                <a:off x="3176" y="1639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2" name="Freeform 12"/>
              <p:cNvSpPr>
                <a:spLocks/>
              </p:cNvSpPr>
              <p:nvPr/>
            </p:nvSpPr>
            <p:spPr bwMode="ltGray">
              <a:xfrm rot="-5400000">
                <a:off x="2870" y="1651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3" name="Freeform 13"/>
              <p:cNvSpPr>
                <a:spLocks/>
              </p:cNvSpPr>
              <p:nvPr/>
            </p:nvSpPr>
            <p:spPr bwMode="ltGray">
              <a:xfrm rot="-5400000">
                <a:off x="1812" y="1747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4" name="Freeform 14"/>
              <p:cNvSpPr>
                <a:spLocks/>
              </p:cNvSpPr>
              <p:nvPr/>
            </p:nvSpPr>
            <p:spPr bwMode="ltGray">
              <a:xfrm rot="-5400000">
                <a:off x="2518" y="1716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5" name="Freeform 15"/>
              <p:cNvSpPr>
                <a:spLocks/>
              </p:cNvSpPr>
              <p:nvPr/>
            </p:nvSpPr>
            <p:spPr bwMode="ltGray">
              <a:xfrm rot="-5400000">
                <a:off x="2312" y="1695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6" name="Freeform 16"/>
              <p:cNvSpPr>
                <a:spLocks/>
              </p:cNvSpPr>
              <p:nvPr/>
            </p:nvSpPr>
            <p:spPr bwMode="ltGray">
              <a:xfrm rot="-5400000">
                <a:off x="2009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7" name="Freeform 17"/>
              <p:cNvSpPr>
                <a:spLocks/>
              </p:cNvSpPr>
              <p:nvPr/>
            </p:nvSpPr>
            <p:spPr bwMode="ltGray">
              <a:xfrm rot="-5400000">
                <a:off x="4044" y="1644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8" name="Freeform 18"/>
              <p:cNvSpPr>
                <a:spLocks/>
              </p:cNvSpPr>
              <p:nvPr/>
            </p:nvSpPr>
            <p:spPr bwMode="ltGray">
              <a:xfrm rot="-5400000">
                <a:off x="3685" y="1655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79" name="Freeform 19"/>
              <p:cNvSpPr>
                <a:spLocks/>
              </p:cNvSpPr>
              <p:nvPr/>
            </p:nvSpPr>
            <p:spPr bwMode="ltGray">
              <a:xfrm rot="-5400000">
                <a:off x="4532" y="1734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80" name="Freeform 20"/>
              <p:cNvSpPr>
                <a:spLocks/>
              </p:cNvSpPr>
              <p:nvPr/>
            </p:nvSpPr>
            <p:spPr bwMode="ltGray">
              <a:xfrm>
                <a:off x="5469" y="1549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81" name="Freeform 21"/>
              <p:cNvSpPr>
                <a:spLocks/>
              </p:cNvSpPr>
              <p:nvPr/>
            </p:nvSpPr>
            <p:spPr bwMode="ltGray">
              <a:xfrm rot="-5400000">
                <a:off x="5061" y="1669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66582" name="Freeform 22"/>
              <p:cNvSpPr>
                <a:spLocks/>
              </p:cNvSpPr>
              <p:nvPr/>
            </p:nvSpPr>
            <p:spPr bwMode="ltGray">
              <a:xfrm rot="-5400000">
                <a:off x="4762" y="1695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</p:grpSp>
        <p:sp>
          <p:nvSpPr>
            <p:cNvPr id="6658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6584" name="Freeform 24"/>
            <p:cNvSpPr>
              <a:spLocks/>
            </p:cNvSpPr>
            <p:nvPr/>
          </p:nvSpPr>
          <p:spPr bwMode="ltGray">
            <a:xfrm rot="16200000" flipH="1">
              <a:off x="-1582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587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9418081A-CF08-4E6C-ABBB-D2C207813654}" type="datetimeFigureOut">
              <a:rPr lang="en-US"/>
              <a:pPr>
                <a:defRPr/>
              </a:pPr>
              <a:t>10/30/25</a:t>
            </a:fld>
            <a:endParaRPr lang="en-US"/>
          </a:p>
        </p:txBody>
      </p:sp>
      <p:sp>
        <p:nvSpPr>
          <p:cNvPr id="66588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9385ABE8-92CD-4F0B-A505-43DA3D4B7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2" r:id="rId2"/>
    <p:sldLayoutId id="2147483701" r:id="rId3"/>
    <p:sldLayoutId id="2147483700" r:id="rId4"/>
    <p:sldLayoutId id="2147483699" r:id="rId5"/>
    <p:sldLayoutId id="2147483698" r:id="rId6"/>
    <p:sldLayoutId id="2147483697" r:id="rId7"/>
    <p:sldLayoutId id="2147483696" r:id="rId8"/>
    <p:sldLayoutId id="2147483695" r:id="rId9"/>
    <p:sldLayoutId id="2147483694" r:id="rId10"/>
    <p:sldLayoutId id="21474836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-72" charset="2"/>
        <a:buChar char="n"/>
        <a:defRPr sz="3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7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7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7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1371600"/>
            <a:ext cx="7726363" cy="2057400"/>
          </a:xfrm>
        </p:spPr>
        <p:txBody>
          <a:bodyPr/>
          <a:lstStyle/>
          <a:p>
            <a:pPr algn="ctr" eaLnBrk="1" hangingPunct="1"/>
            <a:r>
              <a:rPr lang="en-US" altLang="en-US" sz="3200" dirty="0">
                <a:latin typeface="Palatino" pitchFamily="2" charset="77"/>
              </a:rPr>
              <a:t>89b Chair Massage, BMTs, Passive Stretches, and Side-lying Massage</a:t>
            </a:r>
            <a:endParaRPr lang="en-US" sz="2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2"/>
          <p:cNvSpPr>
            <a:spLocks noGrp="1"/>
          </p:cNvSpPr>
          <p:nvPr>
            <p:ph type="title" idx="4294967295"/>
          </p:nvPr>
        </p:nvSpPr>
        <p:spPr>
          <a:xfrm>
            <a:off x="1173163" y="-99392"/>
            <a:ext cx="7772400" cy="1699592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Palatino" pitchFamily="-72" charset="0"/>
              </a:rPr>
              <a:t>Side-lying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6F7031C-ABF2-A79F-984C-E64B0AC26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1027204"/>
            <a:ext cx="3322637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Resting stroke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Brief and gentle rocking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endParaRPr lang="en-US" sz="1400" dirty="0">
              <a:latin typeface="Palatino" pitchFamily="-72" charset="0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Leg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Draping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Foot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Effleurage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Full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Knead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IT tract forearm effleurage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</a:t>
            </a:r>
            <a:r>
              <a:rPr lang="en-US" sz="1400" dirty="0" err="1">
                <a:latin typeface="Palatino" pitchFamily="-72" charset="0"/>
              </a:rPr>
              <a:t>Gluteals</a:t>
            </a:r>
            <a:endParaRPr lang="en-US" sz="1400" dirty="0">
              <a:latin typeface="Palatino" pitchFamily="-72" charset="0"/>
            </a:endParaRP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	Loose fist compressions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	Thumb cross-fiber friction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	Gluteal attachments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Effleurage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Nerve strokes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</a:pPr>
            <a:r>
              <a:rPr lang="en-US" sz="1400" dirty="0">
                <a:latin typeface="Palatino" pitchFamily="-72" charset="0"/>
              </a:rPr>
              <a:t>	Draping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EDBDB2-14C2-C78C-3204-F8F474904A4C}"/>
              </a:ext>
            </a:extLst>
          </p:cNvPr>
          <p:cNvSpPr txBox="1">
            <a:spLocks noChangeArrowheads="1"/>
          </p:cNvSpPr>
          <p:nvPr/>
        </p:nvSpPr>
        <p:spPr>
          <a:xfrm>
            <a:off x="4980081" y="980728"/>
            <a:ext cx="3992563" cy="6400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 sz="3200">
                <a:solidFill>
                  <a:schemeClr val="tx1"/>
                </a:solidFill>
                <a:latin typeface="+mn-lt"/>
                <a:ea typeface="ＭＳ Ｐゴシック" pitchFamily="-72" charset="-128"/>
                <a:cs typeface="ＭＳ Ｐゴシック" pitchFamily="-7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9pPr>
          </a:lstStyle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The Back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Draping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sz="1400" kern="0" dirty="0">
                <a:latin typeface="Palatino" pitchFamily="-72" charset="0"/>
              </a:rPr>
              <a:t>	Effleurage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Knead erectors, lats, and traps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Lamina groove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Cover the torso, leaving the upper arm out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endParaRPr lang="en-US" sz="800" kern="0" dirty="0">
              <a:latin typeface="Palatino" pitchFamily="-72" charset="0"/>
            </a:endParaRP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Chest and Arms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Pectoralis major effleurage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Effleurage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Kneading and stripping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Hands and fingers 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Wringing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Effleurage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Nerve strokes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	Draping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endParaRPr lang="en-US" sz="800" kern="0" dirty="0">
              <a:latin typeface="Palatino" pitchFamily="-72" charset="0"/>
            </a:endParaRP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400" kern="0" dirty="0">
                <a:latin typeface="Palatino" pitchFamily="-72" charset="0"/>
              </a:rPr>
              <a:t>Reposition client to opposite side. Repeat on other side. 		</a:t>
            </a:r>
          </a:p>
        </p:txBody>
      </p:sp>
    </p:spTree>
    <p:extLst>
      <p:ext uri="{BB962C8B-B14F-4D97-AF65-F5344CB8AC3E}">
        <p14:creationId xmlns:p14="http://schemas.microsoft.com/office/powerpoint/2010/main" val="3862843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43608" y="1371600"/>
            <a:ext cx="7901955" cy="1112838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Palatino" pitchFamily="2" charset="77"/>
              </a:rPr>
              <a:t>89b Chair Massage, BMTs, Passive Stretches, and Side-lying Massage</a:t>
            </a:r>
            <a:endParaRPr lang="en-US" sz="2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41784"/>
            <a:ext cx="8244408" cy="1143000"/>
          </a:xfrm>
        </p:spPr>
        <p:txBody>
          <a:bodyPr/>
          <a:lstStyle/>
          <a:p>
            <a:pPr algn="ctr" eaLnBrk="1" hangingPunct="1"/>
            <a:r>
              <a:rPr lang="en-US" altLang="en-US" sz="2400" dirty="0">
                <a:latin typeface="Palatino" pitchFamily="2" charset="77"/>
              </a:rPr>
              <a:t>89b Deep Massage: Posterior Back and Neck; Chair Massage, BMTs, Passive Stretches, and Side-lying Massage</a:t>
            </a:r>
            <a:br>
              <a:rPr lang="en-US" sz="3200" dirty="0">
                <a:latin typeface="Palatino" pitchFamily="-72" charset="0"/>
              </a:rPr>
            </a:br>
            <a:r>
              <a:rPr lang="en-US" sz="1600" dirty="0">
                <a:latin typeface="Palatino" pitchFamily="-72" charset="0"/>
              </a:rPr>
              <a:t>Class Outline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844824"/>
            <a:ext cx="7772400" cy="4784576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	20	Break			</a:t>
            </a:r>
            <a:endParaRPr lang="en-US" sz="1600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  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	35	First Trade   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 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	20	Break   Announce the return time and write it on the board.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 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	35	Second Trade   Refer to first trade for details.</a:t>
            </a: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 </a:t>
            </a:r>
          </a:p>
          <a:p>
            <a:pPr>
              <a:buNone/>
            </a:pPr>
            <a:r>
              <a:rPr lang="en-US" sz="1600" u="sng" dirty="0">
                <a:latin typeface="Palatino"/>
                <a:cs typeface="Palatino"/>
              </a:rPr>
              <a:t>	15	Break down, clean up, and circle up</a:t>
            </a:r>
            <a:endParaRPr lang="en-US" sz="1600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600" dirty="0">
                <a:latin typeface="Palatino"/>
                <a:cs typeface="Palatino"/>
              </a:rPr>
              <a:t>	2h 	Total Class Time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577EABE-EF0D-3B91-1DA1-6EF779562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484784"/>
            <a:ext cx="7943800" cy="5297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 sz="3200">
                <a:solidFill>
                  <a:schemeClr val="tx1"/>
                </a:solidFill>
                <a:latin typeface="+mn-lt"/>
                <a:ea typeface="ＭＳ Ｐゴシック" pitchFamily="-72" charset="-128"/>
                <a:cs typeface="ＭＳ Ｐゴシック" pitchFamily="-7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72" charset="-128"/>
              </a:defRPr>
            </a:lvl9pPr>
          </a:lstStyle>
          <a:p>
            <a:r>
              <a:rPr lang="en-US" altLang="en-US" sz="1600" b="1" kern="0" dirty="0">
                <a:latin typeface="Palatino" pitchFamily="2" charset="77"/>
              </a:rPr>
              <a:t>Assessments:</a:t>
            </a:r>
          </a:p>
          <a:p>
            <a:pPr marL="801688" indent="-334963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96b Deep Massage Touch Assessment</a:t>
            </a:r>
            <a:br>
              <a:rPr lang="en-US" altLang="en-US" sz="1600" kern="0" dirty="0">
                <a:latin typeface="Palatino" pitchFamily="2" charset="77"/>
              </a:rPr>
            </a:br>
            <a:r>
              <a:rPr lang="en-US" altLang="en-US" sz="1600" kern="0" dirty="0">
                <a:latin typeface="Palatino" pitchFamily="2" charset="77"/>
              </a:rPr>
              <a:t>Packet A:81-82; 89-90</a:t>
            </a:r>
          </a:p>
          <a:p>
            <a:r>
              <a:rPr lang="en-US" altLang="en-US" sz="1600" b="1" kern="0" dirty="0">
                <a:latin typeface="Palatino" pitchFamily="2" charset="77"/>
              </a:rPr>
              <a:t>Quizzes: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 90a Kinesiology Quiz </a:t>
            </a:r>
          </a:p>
          <a:p>
            <a:pPr lvl="1"/>
            <a:r>
              <a:rPr lang="en-US" altLang="en-US" sz="1600" kern="0" dirty="0">
                <a:latin typeface="Palatino" pitchFamily="2" charset="77"/>
              </a:rPr>
              <a:t>(erectors, multifidi, </a:t>
            </a:r>
            <a:r>
              <a:rPr lang="en-US" altLang="en-US" sz="1600" kern="0" dirty="0" err="1">
                <a:latin typeface="Palatino" pitchFamily="2" charset="77"/>
              </a:rPr>
              <a:t>rotatores</a:t>
            </a:r>
            <a:r>
              <a:rPr lang="en-US" altLang="en-US" sz="1600" kern="0" dirty="0">
                <a:latin typeface="Palatino" pitchFamily="2" charset="77"/>
              </a:rPr>
              <a:t>, quadratus lumborum, levator scapula, trapezius, splenius capitis, splenius cervicis, and semispinalis capitis, </a:t>
            </a:r>
            <a:r>
              <a:rPr lang="en-US" altLang="en-US" sz="1600" kern="0" dirty="0" err="1">
                <a:latin typeface="Palatino" pitchFamily="2" charset="77"/>
              </a:rPr>
              <a:t>gluteals</a:t>
            </a:r>
            <a:r>
              <a:rPr lang="en-US" altLang="en-US" sz="1600" kern="0" dirty="0">
                <a:latin typeface="Palatino" pitchFamily="2" charset="77"/>
              </a:rPr>
              <a:t>, fibularis longus and brevis, tibialis anterior, soleus, gastrocnemius, hamstrings, TFL, and quads)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altLang="en-US" sz="1600" kern="0" dirty="0">
                <a:latin typeface="Palatino" pitchFamily="2" charset="77"/>
              </a:rPr>
              <a:t>50 questions in 40 minutes</a:t>
            </a:r>
            <a:endParaRPr lang="en-US" altLang="en-US" sz="1600" kern="0" dirty="0">
              <a:solidFill>
                <a:srgbClr val="FF0000"/>
              </a:solidFill>
              <a:latin typeface="Palatino" pitchFamily="2" charset="77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 94a Kinesiology Quiz </a:t>
            </a:r>
          </a:p>
          <a:p>
            <a:pPr lvl="1"/>
            <a:r>
              <a:rPr lang="en-US" altLang="en-US" sz="1600" kern="0" dirty="0">
                <a:latin typeface="Palatino" pitchFamily="2" charset="77"/>
              </a:rPr>
              <a:t>See syllabus for list of muscles to review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altLang="en-US" sz="1600" kern="0" dirty="0">
                <a:latin typeface="Palatino" pitchFamily="2" charset="77"/>
              </a:rPr>
              <a:t>75 questions in 60 minutes</a:t>
            </a:r>
          </a:p>
          <a:p>
            <a:pPr eaLnBrk="1" hangingPunct="1"/>
            <a:r>
              <a:rPr lang="en-US" altLang="en-US" sz="1600" b="1" kern="0" dirty="0">
                <a:latin typeface="Palatino" pitchFamily="2" charset="77"/>
              </a:rPr>
              <a:t>Preparation for upcoming classes: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90b Deep Massage: Technique Demo and Practice – Posterior Back and Neck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 </a:t>
            </a:r>
            <a:r>
              <a:rPr lang="en-US" altLang="en-US" sz="1600" kern="0" dirty="0" err="1">
                <a:latin typeface="Palatino" pitchFamily="2" charset="77"/>
              </a:rPr>
              <a:t>Lauterstein</a:t>
            </a:r>
            <a:r>
              <a:rPr lang="en-US" altLang="en-US" sz="1600" kern="0" dirty="0">
                <a:latin typeface="Palatino" pitchFamily="2" charset="77"/>
              </a:rPr>
              <a:t>: Chapter 7.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 </a:t>
            </a:r>
            <a:r>
              <a:rPr lang="en-US" altLang="en-US" sz="1600" kern="0" dirty="0" err="1">
                <a:latin typeface="Palatino" pitchFamily="2" charset="77"/>
              </a:rPr>
              <a:t>Lauterstein</a:t>
            </a:r>
            <a:r>
              <a:rPr lang="en-US" altLang="en-US" sz="1600" kern="0" dirty="0">
                <a:latin typeface="Palatino" pitchFamily="2" charset="77"/>
              </a:rPr>
              <a:t>: Pages 140-142 and 166-171.</a:t>
            </a:r>
          </a:p>
          <a:p>
            <a:pPr marL="693738" lvl="2" indent="-227013" eaLnBrk="1" hangingPunct="1">
              <a:buFont typeface="Arial" panose="020B0604020202020204" pitchFamily="34" charset="0"/>
              <a:buChar char="•"/>
            </a:pPr>
            <a:r>
              <a:rPr lang="en-US" altLang="en-US" sz="1600" kern="0" dirty="0">
                <a:latin typeface="Palatino" pitchFamily="2" charset="77"/>
              </a:rPr>
              <a:t>91a Kinesiology: Palpation – Anterior and Posterior Legs, Posterior Back, and Neck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CFBFA5F-3974-29BE-9E43-A1C2EF76F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4096" y="341784"/>
            <a:ext cx="8244408" cy="1143000"/>
          </a:xfrm>
        </p:spPr>
        <p:txBody>
          <a:bodyPr/>
          <a:lstStyle/>
          <a:p>
            <a:pPr algn="ctr" eaLnBrk="1" hangingPunct="1"/>
            <a:r>
              <a:rPr lang="en-US" altLang="en-US" sz="2400" dirty="0">
                <a:latin typeface="Palatino" pitchFamily="2" charset="77"/>
              </a:rPr>
              <a:t>89b Chair Massage, BMTs, Passive Stretches, and Side-lying Massage</a:t>
            </a:r>
            <a:br>
              <a:rPr lang="en-US" sz="3200" dirty="0">
                <a:latin typeface="Palatino" pitchFamily="-72" charset="0"/>
              </a:rPr>
            </a:br>
            <a:r>
              <a:rPr lang="en-US" sz="1600" dirty="0">
                <a:latin typeface="Palatino" pitchFamily="-72" charset="0"/>
              </a:rPr>
              <a:t>Class Reminders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762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200">
                <a:latin typeface="Palatino" pitchFamily="-72" charset="0"/>
              </a:rPr>
              <a:t>Classroom Rules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3716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Punctuality</a:t>
            </a:r>
            <a:r>
              <a:rPr lang="en-US" sz="1600">
                <a:latin typeface="Palatino" pitchFamily="-72" charset="0"/>
              </a:rPr>
              <a:t> - everybody’s time is precious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Be ready to learn at the start of class; we’ll have you out of here on time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Tardiness: arriving late, returning late after breaks, leaving during class, leaving early</a:t>
            </a:r>
            <a:endParaRPr lang="en-US" sz="18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b="1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The following are not allowed: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Bare feet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Side talking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Lying down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Inappropriate clothing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Food or drink except water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Phones that are visible in the classroom, bathrooms, or internship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i="1">
                <a:latin typeface="Palatino" pitchFamily="-72" charset="0"/>
              </a:rPr>
              <a:t>You will receive one verbal warning, then you’ll have to leave the room.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5EC7667-E631-B2EE-B5A2-BA53FC5A4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777" y="1772816"/>
            <a:ext cx="8244408" cy="1431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72" charset="-128"/>
                <a:cs typeface="ＭＳ Ｐゴシック" pitchFamily="-7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  <a:ea typeface="ＭＳ Ｐゴシック" pitchFamily="-72" charset="-128"/>
                <a:cs typeface="ＭＳ Ｐゴシック" pitchFamily="-7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  <a:ea typeface="ＭＳ Ｐゴシック" pitchFamily="-72" charset="-128"/>
                <a:cs typeface="ＭＳ Ｐゴシック" pitchFamily="-7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  <a:ea typeface="ＭＳ Ｐゴシック" pitchFamily="-72" charset="-128"/>
                <a:cs typeface="ＭＳ Ｐゴシック" pitchFamily="-7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  <a:ea typeface="ＭＳ Ｐゴシック" pitchFamily="-72" charset="-128"/>
                <a:cs typeface="ＭＳ Ｐゴシック" pitchFamily="-7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72" charset="0"/>
              </a:defRPr>
            </a:lvl9pPr>
          </a:lstStyle>
          <a:p>
            <a:pPr algn="ctr" eaLnBrk="1" hangingPunct="1"/>
            <a:r>
              <a:rPr lang="en-US" altLang="en-US" sz="2400" kern="0" dirty="0">
                <a:latin typeface="Palatino" pitchFamily="2" charset="77"/>
              </a:rPr>
              <a:t>89b Chair Massage, BMTs, Passive Stretches, </a:t>
            </a:r>
          </a:p>
          <a:p>
            <a:pPr algn="ctr" eaLnBrk="1" hangingPunct="1"/>
            <a:r>
              <a:rPr lang="en-US" altLang="en-US" sz="2400" kern="0" dirty="0">
                <a:latin typeface="Palatino" pitchFamily="2" charset="77"/>
              </a:rPr>
              <a:t>and Side-lying Massage</a:t>
            </a:r>
            <a:endParaRPr lang="en-US" sz="1600" kern="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Content Placeholder 1"/>
          <p:cNvSpPr>
            <a:spLocks noGrp="1"/>
          </p:cNvSpPr>
          <p:nvPr>
            <p:ph idx="4294967295"/>
          </p:nvPr>
        </p:nvSpPr>
        <p:spPr>
          <a:xfrm>
            <a:off x="1173163" y="980728"/>
            <a:ext cx="7772400" cy="5544616"/>
          </a:xfrm>
        </p:spPr>
        <p:txBody>
          <a:bodyPr/>
          <a:lstStyle/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Erector </a:t>
            </a:r>
            <a:r>
              <a:rPr lang="en-US" sz="1400" b="1" dirty="0" err="1">
                <a:latin typeface="Palatino"/>
                <a:cs typeface="Palatino"/>
              </a:rPr>
              <a:t>Spinae</a:t>
            </a:r>
            <a:endParaRPr lang="en-US" sz="1400" b="1" dirty="0">
              <a:latin typeface="Palatino"/>
              <a:cs typeface="Palatino"/>
            </a:endParaRP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Bilateral rhythmic loose fist compressions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Bilateral effleurage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Bilateral </a:t>
            </a:r>
            <a:r>
              <a:rPr lang="en-US" sz="1400" dirty="0" err="1">
                <a:latin typeface="Palatino"/>
                <a:cs typeface="Palatino"/>
              </a:rPr>
              <a:t>palmar</a:t>
            </a:r>
            <a:r>
              <a:rPr lang="en-US" sz="1400" dirty="0">
                <a:latin typeface="Palatino"/>
                <a:cs typeface="Palatino"/>
              </a:rPr>
              <a:t> superficial friction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Unilateral circular deep friction with fingertips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Shoulders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Unilateral </a:t>
            </a:r>
            <a:r>
              <a:rPr lang="en-US" sz="1400" dirty="0" err="1">
                <a:latin typeface="Palatino"/>
                <a:cs typeface="Palatino"/>
              </a:rPr>
              <a:t>ulnar</a:t>
            </a:r>
            <a:r>
              <a:rPr lang="en-US" sz="1400" dirty="0">
                <a:latin typeface="Palatino"/>
                <a:cs typeface="Palatino"/>
              </a:rPr>
              <a:t> friction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Bilateral alternating kneading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Unilateral circular deep friction with fingertips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Unilateral </a:t>
            </a:r>
            <a:r>
              <a:rPr lang="en-US" sz="1400" b="1" dirty="0" err="1">
                <a:latin typeface="Palatino"/>
                <a:cs typeface="Palatino"/>
              </a:rPr>
              <a:t>Glenohumeral</a:t>
            </a:r>
            <a:r>
              <a:rPr lang="en-US" sz="1400" b="1" dirty="0">
                <a:latin typeface="Palatino"/>
                <a:cs typeface="Palatino"/>
              </a:rPr>
              <a:t> Joint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Joint mobilization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Unilateral Rhomboids, Middle </a:t>
            </a:r>
            <a:r>
              <a:rPr lang="en-US" sz="1400" b="1" dirty="0" err="1">
                <a:latin typeface="Palatino"/>
                <a:cs typeface="Palatino"/>
              </a:rPr>
              <a:t>Trapezius</a:t>
            </a:r>
            <a:r>
              <a:rPr lang="en-US" sz="1400" b="1" dirty="0">
                <a:latin typeface="Palatino"/>
                <a:cs typeface="Palatino"/>
              </a:rPr>
              <a:t>, and </a:t>
            </a:r>
            <a:r>
              <a:rPr lang="en-US" sz="1400" b="1" dirty="0" err="1">
                <a:latin typeface="Palatino"/>
                <a:cs typeface="Palatino"/>
              </a:rPr>
              <a:t>Subscapularis</a:t>
            </a:r>
            <a:endParaRPr lang="en-US" sz="1400" b="1" dirty="0">
              <a:latin typeface="Palatino"/>
              <a:cs typeface="Palatino"/>
            </a:endParaRP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Place the client’s hand behind their back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Circular deep friction with fingertips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Return the client’s arm to the arm rest</a:t>
            </a:r>
          </a:p>
          <a:p>
            <a:pPr>
              <a:buFont typeface="Wingdings" charset="2"/>
              <a:buChar char="§"/>
            </a:pPr>
            <a:endParaRPr lang="en-US" sz="1400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Unilateral Deltoids, Biceps, and Triceps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Kneading</a:t>
            </a:r>
          </a:p>
        </p:txBody>
      </p:sp>
      <p:sp>
        <p:nvSpPr>
          <p:cNvPr id="94210" name="Title 2"/>
          <p:cNvSpPr>
            <a:spLocks noGrp="1"/>
          </p:cNvSpPr>
          <p:nvPr>
            <p:ph type="title" idx="4294967295"/>
          </p:nvPr>
        </p:nvSpPr>
        <p:spPr>
          <a:xfrm>
            <a:off x="1173163" y="332656"/>
            <a:ext cx="7772400" cy="45152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Palatino" pitchFamily="-72" charset="0"/>
              </a:rPr>
              <a:t>Chair Massage Routine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Content Placeholder 1"/>
          <p:cNvSpPr>
            <a:spLocks noGrp="1"/>
          </p:cNvSpPr>
          <p:nvPr>
            <p:ph idx="4294967295"/>
          </p:nvPr>
        </p:nvSpPr>
        <p:spPr>
          <a:xfrm>
            <a:off x="1173163" y="856184"/>
            <a:ext cx="7772400" cy="5957192"/>
          </a:xfrm>
        </p:spPr>
        <p:txBody>
          <a:bodyPr/>
          <a:lstStyle/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Unilateral Forearms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Grasp the hand and elevate the arm forward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Kneading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Alternating thumb strokes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Unilateral Hand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Stretch and knead the </a:t>
            </a:r>
            <a:r>
              <a:rPr lang="en-US" sz="1400" dirty="0" err="1">
                <a:latin typeface="Palatino"/>
                <a:cs typeface="Palatino"/>
              </a:rPr>
              <a:t>thenar</a:t>
            </a:r>
            <a:r>
              <a:rPr lang="en-US" sz="1400" dirty="0">
                <a:latin typeface="Palatino"/>
                <a:cs typeface="Palatino"/>
              </a:rPr>
              <a:t> and </a:t>
            </a:r>
            <a:r>
              <a:rPr lang="en-US" sz="1400" dirty="0" err="1">
                <a:latin typeface="Palatino"/>
                <a:cs typeface="Palatino"/>
              </a:rPr>
              <a:t>hypothenar</a:t>
            </a:r>
            <a:r>
              <a:rPr lang="en-US" sz="1400" dirty="0">
                <a:latin typeface="Palatino"/>
                <a:cs typeface="Palatino"/>
              </a:rPr>
              <a:t> muscles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Gently pull on the fingers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Lightly rock the arm and return it to the armrest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Bilateral </a:t>
            </a:r>
            <a:r>
              <a:rPr lang="en-US" sz="1400" b="1" dirty="0" err="1">
                <a:latin typeface="Palatino"/>
                <a:cs typeface="Palatino"/>
              </a:rPr>
              <a:t>Posterolateral</a:t>
            </a:r>
            <a:r>
              <a:rPr lang="en-US" sz="1400" b="1" dirty="0">
                <a:latin typeface="Palatino"/>
                <a:cs typeface="Palatino"/>
              </a:rPr>
              <a:t> Neck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Kneading (progress from light to moderate as the area softens)</a:t>
            </a:r>
          </a:p>
          <a:p>
            <a:pPr>
              <a:buFont typeface="Wingdings" charset="2"/>
              <a:buChar char="§"/>
            </a:pPr>
            <a:endParaRPr lang="en-US" sz="1400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Bilateral Deep </a:t>
            </a:r>
            <a:r>
              <a:rPr lang="en-US" sz="1400" b="1" dirty="0" err="1">
                <a:latin typeface="Palatino"/>
                <a:cs typeface="Palatino"/>
              </a:rPr>
              <a:t>Suboccipitals</a:t>
            </a:r>
            <a:endParaRPr lang="en-US" sz="1400" b="1" dirty="0">
              <a:latin typeface="Palatino"/>
              <a:cs typeface="Palatino"/>
            </a:endParaRP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Face the client head on from the front of the chair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Lateral to medial rhythmic wave-like pressure</a:t>
            </a:r>
          </a:p>
          <a:p>
            <a:pPr>
              <a:buFont typeface="Wingdings" charset="2"/>
              <a:buChar char="§"/>
            </a:pPr>
            <a:endParaRPr lang="en-US" sz="1400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Bilateral Scalp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Face the client head on from the front of the chair</a:t>
            </a: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Fingertip </a:t>
            </a:r>
            <a:r>
              <a:rPr lang="en-US" sz="1400" dirty="0" err="1">
                <a:latin typeface="Palatino"/>
                <a:cs typeface="Palatino"/>
              </a:rPr>
              <a:t>zig-zag</a:t>
            </a:r>
            <a:r>
              <a:rPr lang="en-US" sz="1400" dirty="0">
                <a:latin typeface="Palatino"/>
                <a:cs typeface="Palatino"/>
              </a:rPr>
              <a:t> friction back to front, side to side</a:t>
            </a:r>
          </a:p>
          <a:p>
            <a:pPr>
              <a:buFont typeface="Wingdings" charset="2"/>
              <a:buChar char="§"/>
            </a:pPr>
            <a:endParaRPr lang="en-US" sz="1400" b="1" dirty="0">
              <a:latin typeface="Palatino"/>
              <a:cs typeface="Palatino"/>
            </a:endParaRPr>
          </a:p>
          <a:p>
            <a:pPr>
              <a:buNone/>
            </a:pPr>
            <a:r>
              <a:rPr lang="en-US" sz="1400" b="1" dirty="0">
                <a:latin typeface="Palatino"/>
                <a:cs typeface="Palatino"/>
              </a:rPr>
              <a:t>Bilateral Erector </a:t>
            </a:r>
            <a:r>
              <a:rPr lang="en-US" sz="1400" b="1" dirty="0" err="1">
                <a:latin typeface="Palatino"/>
                <a:cs typeface="Palatino"/>
              </a:rPr>
              <a:t>Spinae</a:t>
            </a:r>
            <a:endParaRPr lang="en-US" sz="1400" b="1" dirty="0">
              <a:latin typeface="Palatino"/>
              <a:cs typeface="Palatino"/>
            </a:endParaRPr>
          </a:p>
          <a:p>
            <a:pPr>
              <a:buFont typeface="Wingdings" charset="2"/>
              <a:buChar char="§"/>
            </a:pPr>
            <a:r>
              <a:rPr lang="en-US" sz="1400" dirty="0">
                <a:latin typeface="Palatino"/>
                <a:cs typeface="Palatino"/>
              </a:rPr>
              <a:t>Several long gliding strokes from the lower back to the shoulders</a:t>
            </a:r>
          </a:p>
          <a:p>
            <a:pPr>
              <a:buNone/>
            </a:pPr>
            <a:endParaRPr lang="en-US" sz="1400" b="1" dirty="0"/>
          </a:p>
        </p:txBody>
      </p:sp>
      <p:sp>
        <p:nvSpPr>
          <p:cNvPr id="94210" name="Title 2"/>
          <p:cNvSpPr>
            <a:spLocks noGrp="1"/>
          </p:cNvSpPr>
          <p:nvPr>
            <p:ph type="title" idx="4294967295"/>
          </p:nvPr>
        </p:nvSpPr>
        <p:spPr>
          <a:xfrm>
            <a:off x="1173163" y="188640"/>
            <a:ext cx="7772400" cy="523528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Palatino" pitchFamily="-72" charset="0"/>
              </a:rPr>
              <a:t>Chair Massage Routine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Content Placeholder 1"/>
          <p:cNvSpPr>
            <a:spLocks noGrp="1"/>
          </p:cNvSpPr>
          <p:nvPr>
            <p:ph idx="4294967295"/>
          </p:nvPr>
        </p:nvSpPr>
        <p:spPr>
          <a:xfrm>
            <a:off x="1170915" y="764704"/>
            <a:ext cx="7772400" cy="6093296"/>
          </a:xfrm>
        </p:spPr>
        <p:txBody>
          <a:bodyPr/>
          <a:lstStyle/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Back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Prone Full Body Rocking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Spinal Rotation &amp; Release with Erector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Shoulder Mobilization with Trapezius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Scapular mobilization with Trapezius &amp; Deltoid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Deltoid &amp; Triceps Brachii Coarse Vibration</a:t>
            </a: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Legs- Prone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Prone Full Body Rocking Compressions (leg only)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Gluteal &amp; Hamstring Compressions with Knee &amp; Hip Mobilization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Ankle Mobilization with Gastrocnemius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One Handed Gastrocnemius &amp; Soleus Jostling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Ankle &amp; Knee Mobilization with Plantar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Stretches: quadriceps femoris</a:t>
            </a: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Legs- Supine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Supine Hip Rotation with Leg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Pulsing Hip Traction from the Ankle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Hip Medial Rotation &amp; Release from the Ankle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Stretches 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Low Back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 err="1">
                <a:latin typeface="Palatino" pitchFamily="-72" charset="0"/>
              </a:rPr>
              <a:t>Gluteals</a:t>
            </a:r>
            <a:endParaRPr lang="en-US" sz="1400" dirty="0">
              <a:latin typeface="Palatino" pitchFamily="-72" charset="0"/>
            </a:endParaRP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Adductors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Tibialis Anterior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Gastrocnemius &amp; Soleus</a:t>
            </a:r>
            <a:endParaRPr lang="en-US" sz="1400" b="1" dirty="0">
              <a:latin typeface="Palatino" pitchFamily="-72" charset="0"/>
            </a:endParaRP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 typeface="Times" pitchFamily="-72" charset="0"/>
              <a:buChar char="•"/>
            </a:pPr>
            <a:endParaRPr lang="en-US" sz="1400" dirty="0">
              <a:latin typeface="Palatino" pitchFamily="-72" charset="0"/>
            </a:endParaRPr>
          </a:p>
          <a:p>
            <a:pPr lvl="1" eaLnBrk="1" hangingPunct="1">
              <a:buNone/>
            </a:pPr>
            <a:endParaRPr lang="en-US" sz="1600" dirty="0">
              <a:latin typeface="Palatino" pitchFamily="-72" charset="0"/>
            </a:endParaRPr>
          </a:p>
          <a:p>
            <a:pPr>
              <a:buNone/>
            </a:pPr>
            <a:endParaRPr lang="en-US" sz="1400" b="1" dirty="0"/>
          </a:p>
        </p:txBody>
      </p:sp>
      <p:sp>
        <p:nvSpPr>
          <p:cNvPr id="94210" name="Title 2"/>
          <p:cNvSpPr>
            <a:spLocks noGrp="1"/>
          </p:cNvSpPr>
          <p:nvPr>
            <p:ph type="title" idx="4294967295"/>
          </p:nvPr>
        </p:nvSpPr>
        <p:spPr>
          <a:xfrm>
            <a:off x="1170915" y="188640"/>
            <a:ext cx="7772400" cy="576064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Palatino" pitchFamily="-72" charset="0"/>
              </a:rPr>
              <a:t>Passive Stretches and BMTs</a:t>
            </a:r>
          </a:p>
        </p:txBody>
      </p:sp>
    </p:spTree>
    <p:extLst>
      <p:ext uri="{BB962C8B-B14F-4D97-AF65-F5344CB8AC3E}">
        <p14:creationId xmlns:p14="http://schemas.microsoft.com/office/powerpoint/2010/main" val="254860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Content Placeholder 1"/>
          <p:cNvSpPr>
            <a:spLocks noGrp="1"/>
          </p:cNvSpPr>
          <p:nvPr>
            <p:ph idx="4294967295"/>
          </p:nvPr>
        </p:nvSpPr>
        <p:spPr>
          <a:xfrm>
            <a:off x="1173163" y="980728"/>
            <a:ext cx="7772400" cy="5417080"/>
          </a:xfrm>
        </p:spPr>
        <p:txBody>
          <a:bodyPr/>
          <a:lstStyle/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Torso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Unilateral Ribcage Compression and Mobilization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Bilateral Upper Ribcage Compressions</a:t>
            </a: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Arms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Shoulder Mobilization with Pectoral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Supine Deep Lateral Friction &amp; Release on the Rhomboids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Wrist, Elbow &amp; Shoulder Mobilization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Stretches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Pectoralis Major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Latissimus Dorsi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Rhomboids</a:t>
            </a: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endParaRPr lang="en-US" sz="1400" b="1" dirty="0">
              <a:latin typeface="Palatino" pitchFamily="-72" charset="0"/>
            </a:endParaRPr>
          </a:p>
          <a:p>
            <a:pPr eaLnBrk="1" hangingPunct="1">
              <a:spcBef>
                <a:spcPts val="100"/>
              </a:spcBef>
              <a:spcAft>
                <a:spcPts val="100"/>
              </a:spcAft>
              <a:buFont typeface="Wingdings" pitchFamily="-72" charset="2"/>
              <a:buNone/>
            </a:pPr>
            <a:r>
              <a:rPr lang="en-US" sz="1400" b="1" dirty="0">
                <a:latin typeface="Palatino" pitchFamily="-72" charset="0"/>
              </a:rPr>
              <a:t>Neck, Face, and Scalp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Head &amp; Neck Rotation with Posterior Cervical Compressions &amp; Release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Alternating Scapular Depression with Trapezius Compressions</a:t>
            </a:r>
          </a:p>
          <a:p>
            <a:pPr lvl="1" eaLnBrk="1" hangingPunct="1">
              <a:spcBef>
                <a:spcPts val="100"/>
              </a:spcBef>
              <a:spcAft>
                <a:spcPts val="100"/>
              </a:spcAft>
              <a:buFont typeface="Times" pitchFamily="-72" charset="0"/>
              <a:buChar char="•"/>
            </a:pPr>
            <a:r>
              <a:rPr lang="en-US" sz="1400" dirty="0">
                <a:latin typeface="Palatino" pitchFamily="-72" charset="0"/>
              </a:rPr>
              <a:t>Stretches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Neck Lateral Flexion</a:t>
            </a:r>
          </a:p>
          <a:p>
            <a:pPr lvl="2" eaLnBrk="1" hangingPunct="1">
              <a:spcBef>
                <a:spcPts val="100"/>
              </a:spcBef>
              <a:spcAft>
                <a:spcPts val="100"/>
              </a:spcAft>
            </a:pPr>
            <a:r>
              <a:rPr lang="en-US" sz="1400" dirty="0">
                <a:latin typeface="Palatino" pitchFamily="-72" charset="0"/>
              </a:rPr>
              <a:t>Neck Rotation</a:t>
            </a:r>
          </a:p>
          <a:p>
            <a:pPr marL="457200" lvl="1" indent="0" eaLnBrk="1" hangingPunct="1">
              <a:buNone/>
            </a:pPr>
            <a:endParaRPr lang="en-US" sz="1600" dirty="0">
              <a:latin typeface="Palatino" pitchFamily="-72" charset="0"/>
            </a:endParaRPr>
          </a:p>
          <a:p>
            <a:pPr>
              <a:buNone/>
            </a:pPr>
            <a:endParaRPr lang="en-US" sz="1400" b="1" dirty="0"/>
          </a:p>
        </p:txBody>
      </p:sp>
      <p:sp>
        <p:nvSpPr>
          <p:cNvPr id="94210" name="Title 2"/>
          <p:cNvSpPr>
            <a:spLocks noGrp="1"/>
          </p:cNvSpPr>
          <p:nvPr>
            <p:ph type="title" idx="4294967295"/>
          </p:nvPr>
        </p:nvSpPr>
        <p:spPr>
          <a:xfrm>
            <a:off x="1173163" y="-99392"/>
            <a:ext cx="7772400" cy="1699592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Palatino" pitchFamily="-72" charset="0"/>
              </a:rPr>
              <a:t>Passive Stretches and BMTs- Supine</a:t>
            </a:r>
          </a:p>
        </p:txBody>
      </p:sp>
    </p:spTree>
    <p:extLst>
      <p:ext uri="{BB962C8B-B14F-4D97-AF65-F5344CB8AC3E}">
        <p14:creationId xmlns:p14="http://schemas.microsoft.com/office/powerpoint/2010/main" val="1090990654"/>
      </p:ext>
    </p:extLst>
  </p:cSld>
  <p:clrMapOvr>
    <a:masterClrMapping/>
  </p:clrMapOvr>
</p:sld>
</file>

<file path=ppt/theme/theme1.xml><?xml version="1.0" encoding="utf-8"?>
<a:theme xmlns:a="http://schemas.openxmlformats.org/drawingml/2006/main" name="Dad's Tie">
  <a:themeElements>
    <a:clrScheme name="Dad's Tie 5">
      <a:dk1>
        <a:srgbClr val="000000"/>
      </a:dk1>
      <a:lt1>
        <a:srgbClr val="FFFFFF"/>
      </a:lt1>
      <a:dk2>
        <a:srgbClr val="181848"/>
      </a:dk2>
      <a:lt2>
        <a:srgbClr val="656F97"/>
      </a:lt2>
      <a:accent1>
        <a:srgbClr val="6666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B8B8FF"/>
      </a:accent5>
      <a:accent6>
        <a:srgbClr val="2D2D8A"/>
      </a:accent6>
      <a:hlink>
        <a:srgbClr val="9A9ABC"/>
      </a:hlink>
      <a:folHlink>
        <a:srgbClr val="D2B6CE"/>
      </a:folHlink>
    </a:clrScheme>
    <a:fontScheme name="Dad'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Dad'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'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7166</TotalTime>
  <Words>839</Words>
  <Application>Microsoft Macintosh PowerPoint</Application>
  <PresentationFormat>On-screen Show (4:3)</PresentationFormat>
  <Paragraphs>173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Palatino</vt:lpstr>
      <vt:lpstr>Times</vt:lpstr>
      <vt:lpstr>Times New Roman</vt:lpstr>
      <vt:lpstr>Wingdings</vt:lpstr>
      <vt:lpstr>Dad's Tie</vt:lpstr>
      <vt:lpstr>89b Chair Massage, BMTs, Passive Stretches, and Side-lying Massage</vt:lpstr>
      <vt:lpstr>89b Deep Massage: Posterior Back and Neck; Chair Massage, BMTs, Passive Stretches, and Side-lying Massage Class Outline</vt:lpstr>
      <vt:lpstr>89b Chair Massage, BMTs, Passive Stretches, and Side-lying Massage Class Reminders</vt:lpstr>
      <vt:lpstr>Classroom Rules</vt:lpstr>
      <vt:lpstr>PowerPoint Presentation</vt:lpstr>
      <vt:lpstr>Chair Massage Routine</vt:lpstr>
      <vt:lpstr>Chair Massage Routine</vt:lpstr>
      <vt:lpstr>Passive Stretches and BMTs</vt:lpstr>
      <vt:lpstr>Passive Stretches and BMTs- Supine</vt:lpstr>
      <vt:lpstr>Side-lying</vt:lpstr>
      <vt:lpstr>89b Chair Massage, BMTs, Passive Stretches, and Side-lying Massage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Care 1</dc:title>
  <dc:creator>31Aug2012 $276</dc:creator>
  <cp:lastModifiedBy>Microsoft Office User</cp:lastModifiedBy>
  <cp:revision>90</cp:revision>
  <dcterms:created xsi:type="dcterms:W3CDTF">2021-05-04T12:49:13Z</dcterms:created>
  <dcterms:modified xsi:type="dcterms:W3CDTF">2025-10-30T20:10:12Z</dcterms:modified>
</cp:coreProperties>
</file>