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78" r:id="rId2"/>
    <p:sldMasterId id="2147483702" r:id="rId3"/>
    <p:sldMasterId id="2147483714" r:id="rId4"/>
    <p:sldMasterId id="2147483726" r:id="rId5"/>
  </p:sldMasterIdLst>
  <p:notesMasterIdLst>
    <p:notesMasterId r:id="rId87"/>
  </p:notesMasterIdLst>
  <p:sldIdLst>
    <p:sldId id="256" r:id="rId6"/>
    <p:sldId id="284" r:id="rId7"/>
    <p:sldId id="471" r:id="rId8"/>
    <p:sldId id="438" r:id="rId9"/>
    <p:sldId id="472" r:id="rId10"/>
    <p:sldId id="516" r:id="rId11"/>
    <p:sldId id="517" r:id="rId12"/>
    <p:sldId id="439" r:id="rId13"/>
    <p:sldId id="440" r:id="rId14"/>
    <p:sldId id="441" r:id="rId15"/>
    <p:sldId id="443" r:id="rId16"/>
    <p:sldId id="444" r:id="rId17"/>
    <p:sldId id="445" r:id="rId18"/>
    <p:sldId id="446" r:id="rId19"/>
    <p:sldId id="447" r:id="rId20"/>
    <p:sldId id="448" r:id="rId21"/>
    <p:sldId id="449" r:id="rId22"/>
    <p:sldId id="793" r:id="rId23"/>
    <p:sldId id="798" r:id="rId24"/>
    <p:sldId id="799" r:id="rId25"/>
    <p:sldId id="803" r:id="rId26"/>
    <p:sldId id="800" r:id="rId27"/>
    <p:sldId id="805" r:id="rId28"/>
    <p:sldId id="806" r:id="rId29"/>
    <p:sldId id="807" r:id="rId30"/>
    <p:sldId id="808" r:id="rId31"/>
    <p:sldId id="788" r:id="rId32"/>
    <p:sldId id="795" r:id="rId33"/>
    <p:sldId id="789" r:id="rId34"/>
    <p:sldId id="790" r:id="rId35"/>
    <p:sldId id="791" r:id="rId36"/>
    <p:sldId id="792" r:id="rId37"/>
    <p:sldId id="796" r:id="rId38"/>
    <p:sldId id="727" r:id="rId39"/>
    <p:sldId id="728" r:id="rId40"/>
    <p:sldId id="726" r:id="rId41"/>
    <p:sldId id="729" r:id="rId42"/>
    <p:sldId id="730" r:id="rId43"/>
    <p:sldId id="731" r:id="rId44"/>
    <p:sldId id="732" r:id="rId45"/>
    <p:sldId id="733" r:id="rId46"/>
    <p:sldId id="734" r:id="rId47"/>
    <p:sldId id="257" r:id="rId48"/>
    <p:sldId id="264" r:id="rId49"/>
    <p:sldId id="273" r:id="rId50"/>
    <p:sldId id="274" r:id="rId51"/>
    <p:sldId id="275" r:id="rId52"/>
    <p:sldId id="276" r:id="rId53"/>
    <p:sldId id="266" r:id="rId54"/>
    <p:sldId id="267" r:id="rId55"/>
    <p:sldId id="268" r:id="rId56"/>
    <p:sldId id="269" r:id="rId57"/>
    <p:sldId id="270" r:id="rId58"/>
    <p:sldId id="271" r:id="rId59"/>
    <p:sldId id="277" r:id="rId60"/>
    <p:sldId id="278" r:id="rId61"/>
    <p:sldId id="279" r:id="rId62"/>
    <p:sldId id="282" r:id="rId63"/>
    <p:sldId id="283" r:id="rId64"/>
    <p:sldId id="809" r:id="rId65"/>
    <p:sldId id="288" r:id="rId66"/>
    <p:sldId id="285" r:id="rId67"/>
    <p:sldId id="286" r:id="rId68"/>
    <p:sldId id="287" r:id="rId69"/>
    <p:sldId id="866" r:id="rId70"/>
    <p:sldId id="869" r:id="rId71"/>
    <p:sldId id="910" r:id="rId72"/>
    <p:sldId id="911" r:id="rId73"/>
    <p:sldId id="923" r:id="rId74"/>
    <p:sldId id="912" r:id="rId75"/>
    <p:sldId id="913" r:id="rId76"/>
    <p:sldId id="914" r:id="rId77"/>
    <p:sldId id="915" r:id="rId78"/>
    <p:sldId id="916" r:id="rId79"/>
    <p:sldId id="924" r:id="rId80"/>
    <p:sldId id="918" r:id="rId81"/>
    <p:sldId id="919" r:id="rId82"/>
    <p:sldId id="920" r:id="rId83"/>
    <p:sldId id="921" r:id="rId84"/>
    <p:sldId id="922" r:id="rId85"/>
    <p:sldId id="442" r:id="rId8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694"/>
  </p:normalViewPr>
  <p:slideViewPr>
    <p:cSldViewPr>
      <p:cViewPr varScale="1">
        <p:scale>
          <a:sx n="121" d="100"/>
          <a:sy n="121" d="100"/>
        </p:scale>
        <p:origin x="896"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theme" Target="theme/theme1.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98F7CFA7-9D49-4B6A-8DAC-74E8F4E77FD9}" type="datetimeFigureOut">
              <a:rPr lang="en-US"/>
              <a:pPr>
                <a:defRPr/>
              </a:pPr>
              <a:t>10/30/25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4631AD-6D38-4CD5-9FB7-081D2C24C02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laceholder 2">
            <a:extLst>
              <a:ext uri="{FF2B5EF4-FFF2-40B4-BE49-F238E27FC236}">
                <a16:creationId xmlns:a16="http://schemas.microsoft.com/office/drawing/2014/main" id="{ED0FE2AE-6D5C-BD7D-5BFE-E23AF0B51804}"/>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6" name="Placeholder 3">
            <a:extLst>
              <a:ext uri="{FF2B5EF4-FFF2-40B4-BE49-F238E27FC236}">
                <a16:creationId xmlns:a16="http://schemas.microsoft.com/office/drawing/2014/main" id="{C47B11C4-3819-1315-783A-D6606557DE21}"/>
              </a:ext>
            </a:extLst>
          </p:cNvPr>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1418" tIns="45709" rIns="91418" bIns="45709" numCol="1" anchor="t" anchorCtr="0" compatLnSpc="1">
            <a:prstTxWarp prst="textNoShape">
              <a:avLst/>
            </a:prstTxWarp>
          </a:bodyPr>
          <a:lstStyle/>
          <a:p>
            <a:pPr defTabSz="914400"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45058"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defTabSz="457200"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47106"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defTabSz="457200"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49154"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defTabSz="457200"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2"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defTabSz="457200"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3250"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defTabSz="457200"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3250"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91429" tIns="45714" rIns="91429" bIns="45714" numCol="1" anchor="t" anchorCtr="0" compatLnSpc="1">
            <a:prstTxWarp prst="textNoShape">
              <a:avLst/>
            </a:prstTxWarp>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Placeholder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5298" name="Placeholder 3"/>
          <p:cNvSpPr>
            <a:spLocks noGrp="1" noChangeArrowheads="1"/>
          </p:cNvSpPr>
          <p:nvPr>
            <p:ph type="body" idx="1"/>
          </p:nvPr>
        </p:nvSpPr>
        <p:spPr bwMode="auto">
          <a:xfrm>
            <a:off x="914400" y="4343400"/>
            <a:ext cx="5029200" cy="4114800"/>
          </a:xfrm>
          <a:noFill/>
          <a:ln>
            <a:solidFill>
              <a:srgbClr val="000000"/>
            </a:solidFill>
            <a:miter lim="800000"/>
            <a:headEnd/>
            <a:tailEnd/>
          </a:ln>
        </p:spPr>
        <p:txBody>
          <a:bodyPr wrap="square" lIns="91429" tIns="45714" rIns="91429" bIns="45714" numCol="1" anchor="t" anchorCtr="0" compatLnSpc="1">
            <a:prstTxWarp prst="textNoShape">
              <a:avLst/>
            </a:prstTxWarp>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7346"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91429" tIns="45714" rIns="91429" bIns="45714" numCol="1" anchor="t" anchorCtr="0" compatLnSpc="1">
            <a:prstTxWarp prst="textNoShape">
              <a:avLst/>
            </a:prstTxWarp>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9394"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91429" tIns="45714" rIns="91429" bIns="45714" numCol="1" anchor="t" anchorCtr="0" compatLnSpc="1">
            <a:prstTxWarp prst="textNoShape">
              <a:avLst/>
            </a:prstTxWarp>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61442"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91429" tIns="45714" rIns="91429" bIns="45714" numCol="1" anchor="t" anchorCtr="0" compatLnSpc="1">
            <a:prstTxWarp prst="textNoShape">
              <a:avLst/>
            </a:prstTxWarp>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ceholder 2">
            <a:extLst>
              <a:ext uri="{FF2B5EF4-FFF2-40B4-BE49-F238E27FC236}">
                <a16:creationId xmlns:a16="http://schemas.microsoft.com/office/drawing/2014/main" id="{9D9A815F-C0C0-DFEE-5E3D-EACE96963B6A}"/>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8434" name="Placeholder 3">
            <a:extLst>
              <a:ext uri="{FF2B5EF4-FFF2-40B4-BE49-F238E27FC236}">
                <a16:creationId xmlns:a16="http://schemas.microsoft.com/office/drawing/2014/main" id="{845A28A5-0209-78CF-90F1-F3FC7C1E274C}"/>
              </a:ext>
            </a:extLst>
          </p:cNvPr>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1418" tIns="45709" rIns="91418" bIns="45709" numCol="1" anchor="t" anchorCtr="0" compatLnSpc="1">
            <a:prstTxWarp prst="textNoShape">
              <a:avLst/>
            </a:prstTxWarp>
          </a:bodyPr>
          <a:lstStyle/>
          <a:p>
            <a:pPr defTabSz="914400"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63490"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91429" tIns="45714" rIns="91429" bIns="45714" numCol="1" anchor="t" anchorCtr="0" compatLnSpc="1">
            <a:prstTxWarp prst="textNoShape">
              <a:avLst/>
            </a:prstTxWarp>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65538"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91429" tIns="45714" rIns="91429" bIns="45714" numCol="1" anchor="t" anchorCtr="0" compatLnSpc="1">
            <a:prstTxWarp prst="textNoShape">
              <a:avLst/>
            </a:prstTxWarp>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67586"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91429" tIns="45714" rIns="91429" bIns="45714" numCol="1" anchor="t" anchorCtr="0" compatLnSpc="1">
            <a:prstTxWarp prst="textNoShape">
              <a:avLst/>
            </a:prstTxWarp>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69634"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91429" tIns="45714" rIns="91429" bIns="45714" numCol="1" anchor="t" anchorCtr="0" compatLnSpc="1">
            <a:prstTxWarp prst="textNoShape">
              <a:avLst/>
            </a:prstTxWarp>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E259F707-64D2-9C3F-3B7E-5F219B4350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0AD7096-CDDA-B54F-BCEA-54EDE34C20DA}" type="slidenum">
              <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endParaRPr>
          </a:p>
        </p:txBody>
      </p:sp>
      <p:sp>
        <p:nvSpPr>
          <p:cNvPr id="33794" name="Rectangle 2">
            <a:extLst>
              <a:ext uri="{FF2B5EF4-FFF2-40B4-BE49-F238E27FC236}">
                <a16:creationId xmlns:a16="http://schemas.microsoft.com/office/drawing/2014/main" id="{75F92C8C-3CBA-26F5-F4B7-07DD890E0993}"/>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8F817CBA-21B6-F052-BE6B-03C1B269C3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10AED2E9-6879-850D-2F4A-9BC0F9232F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ACAFE8-2454-D74D-9676-02DA73D0434D}" type="slidenum">
              <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endParaRPr>
          </a:p>
        </p:txBody>
      </p:sp>
      <p:sp>
        <p:nvSpPr>
          <p:cNvPr id="35842" name="Rectangle 2">
            <a:extLst>
              <a:ext uri="{FF2B5EF4-FFF2-40B4-BE49-F238E27FC236}">
                <a16:creationId xmlns:a16="http://schemas.microsoft.com/office/drawing/2014/main" id="{A12023F1-90FA-BC73-8C63-CBCE07DA5F4A}"/>
              </a:ext>
            </a:extLst>
          </p:cNvPr>
          <p:cNvSpPr>
            <a:spLocks noGrp="1" noRot="1" noChangeAspect="1" noChangeArrowheads="1" noTextEdit="1"/>
          </p:cNvSpPr>
          <p:nvPr>
            <p:ph type="sldImg"/>
          </p:nvPr>
        </p:nvSpPr>
        <p:spPr>
          <a:solidFill>
            <a:srgbClr val="FFFFFF"/>
          </a:solidFill>
          <a:ln/>
        </p:spPr>
      </p:sp>
      <p:sp>
        <p:nvSpPr>
          <p:cNvPr id="35843" name="Rectangle 3">
            <a:extLst>
              <a:ext uri="{FF2B5EF4-FFF2-40B4-BE49-F238E27FC236}">
                <a16:creationId xmlns:a16="http://schemas.microsoft.com/office/drawing/2014/main" id="{77013040-15D0-A209-1D01-47614A30B56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3ACFEE5C-A93A-2665-5FF9-83FDC475B0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4B88396-DE3D-454E-8F1C-27151AE28CF8}" type="slidenum">
              <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endParaRPr>
          </a:p>
        </p:txBody>
      </p:sp>
      <p:sp>
        <p:nvSpPr>
          <p:cNvPr id="40962" name="Rectangle 2">
            <a:extLst>
              <a:ext uri="{FF2B5EF4-FFF2-40B4-BE49-F238E27FC236}">
                <a16:creationId xmlns:a16="http://schemas.microsoft.com/office/drawing/2014/main" id="{D765F517-9B5B-3136-A067-BFD9ABDF17EA}"/>
              </a:ext>
            </a:extLst>
          </p:cNvPr>
          <p:cNvSpPr>
            <a:spLocks noGrp="1" noRot="1" noChangeAspect="1" noChangeArrowheads="1" noTextEdit="1"/>
          </p:cNvSpPr>
          <p:nvPr>
            <p:ph type="sldImg"/>
          </p:nvPr>
        </p:nvSpPr>
        <p:spPr>
          <a:solidFill>
            <a:srgbClr val="FFFFFF"/>
          </a:solidFill>
          <a:ln/>
        </p:spPr>
      </p:sp>
      <p:sp>
        <p:nvSpPr>
          <p:cNvPr id="40963" name="Rectangle 3">
            <a:extLst>
              <a:ext uri="{FF2B5EF4-FFF2-40B4-BE49-F238E27FC236}">
                <a16:creationId xmlns:a16="http://schemas.microsoft.com/office/drawing/2014/main" id="{F6F52C33-6E33-CA08-ACF8-7629530E198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54D20E98-2874-BEDD-5C1F-976CD2A145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14024AA-233F-DE41-8403-CF9783B8B44B}" type="slidenum">
              <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endParaRPr>
          </a:p>
        </p:txBody>
      </p:sp>
      <p:sp>
        <p:nvSpPr>
          <p:cNvPr id="43010" name="Rectangle 2">
            <a:extLst>
              <a:ext uri="{FF2B5EF4-FFF2-40B4-BE49-F238E27FC236}">
                <a16:creationId xmlns:a16="http://schemas.microsoft.com/office/drawing/2014/main" id="{846D7424-8FA9-BA6A-44A3-34AFE450C2E9}"/>
              </a:ext>
            </a:extLst>
          </p:cNvPr>
          <p:cNvSpPr>
            <a:spLocks noGrp="1" noRot="1" noChangeAspect="1" noChangeArrowheads="1" noTextEdit="1"/>
          </p:cNvSpPr>
          <p:nvPr>
            <p:ph type="sldImg"/>
          </p:nvPr>
        </p:nvSpPr>
        <p:spPr>
          <a:solidFill>
            <a:srgbClr val="FFFFFF"/>
          </a:solidFill>
          <a:ln/>
        </p:spPr>
      </p:sp>
      <p:sp>
        <p:nvSpPr>
          <p:cNvPr id="43011" name="Rectangle 3">
            <a:extLst>
              <a:ext uri="{FF2B5EF4-FFF2-40B4-BE49-F238E27FC236}">
                <a16:creationId xmlns:a16="http://schemas.microsoft.com/office/drawing/2014/main" id="{BDEE72A2-C315-5C2A-6125-5A0AAB58513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8FCE750B-45FF-F7C2-11CD-CC52D2854E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873618B-5352-4549-8967-A3F6817A1D5B}" type="slidenum">
              <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endParaRPr>
          </a:p>
        </p:txBody>
      </p:sp>
      <p:sp>
        <p:nvSpPr>
          <p:cNvPr id="45058" name="Rectangle 2">
            <a:extLst>
              <a:ext uri="{FF2B5EF4-FFF2-40B4-BE49-F238E27FC236}">
                <a16:creationId xmlns:a16="http://schemas.microsoft.com/office/drawing/2014/main" id="{B6A66009-061F-EE4B-7BAE-D68AE226638E}"/>
              </a:ext>
            </a:extLst>
          </p:cNvPr>
          <p:cNvSpPr>
            <a:spLocks noGrp="1" noRot="1" noChangeAspect="1" noChangeArrowheads="1" noTextEdit="1"/>
          </p:cNvSpPr>
          <p:nvPr>
            <p:ph type="sldImg"/>
          </p:nvPr>
        </p:nvSpPr>
        <p:spPr>
          <a:solidFill>
            <a:srgbClr val="FFFFFF"/>
          </a:solidFill>
          <a:ln/>
        </p:spPr>
      </p:sp>
      <p:sp>
        <p:nvSpPr>
          <p:cNvPr id="45059" name="Rectangle 3">
            <a:extLst>
              <a:ext uri="{FF2B5EF4-FFF2-40B4-BE49-F238E27FC236}">
                <a16:creationId xmlns:a16="http://schemas.microsoft.com/office/drawing/2014/main" id="{E691268D-8385-0907-437C-768EA2C4ECCE}"/>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A993B15D-4F01-E4B4-DE2F-D10BE821C9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208C2D5-1426-FD4F-8D8F-B3B27988AD04}" type="slidenum">
              <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endParaRPr>
          </a:p>
        </p:txBody>
      </p:sp>
      <p:sp>
        <p:nvSpPr>
          <p:cNvPr id="47106" name="Rectangle 2">
            <a:extLst>
              <a:ext uri="{FF2B5EF4-FFF2-40B4-BE49-F238E27FC236}">
                <a16:creationId xmlns:a16="http://schemas.microsoft.com/office/drawing/2014/main" id="{C45C1C1D-6477-73A3-BC4F-5F2E16D9802A}"/>
              </a:ext>
            </a:extLst>
          </p:cNvPr>
          <p:cNvSpPr>
            <a:spLocks noGrp="1" noRot="1" noChangeAspect="1" noChangeArrowheads="1" noTextEdit="1"/>
          </p:cNvSpPr>
          <p:nvPr>
            <p:ph type="sldImg"/>
          </p:nvPr>
        </p:nvSpPr>
        <p:spPr>
          <a:solidFill>
            <a:srgbClr val="FFFFFF"/>
          </a:solidFill>
          <a:ln/>
        </p:spPr>
      </p:sp>
      <p:sp>
        <p:nvSpPr>
          <p:cNvPr id="47107" name="Rectangle 3">
            <a:extLst>
              <a:ext uri="{FF2B5EF4-FFF2-40B4-BE49-F238E27FC236}">
                <a16:creationId xmlns:a16="http://schemas.microsoft.com/office/drawing/2014/main" id="{798B2603-AB43-9FF0-1B99-D6FFAF82EFE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Placeholder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2770" name="Placeholder 3"/>
          <p:cNvSpPr>
            <a:spLocks noGrp="1" noChangeArrowheads="1"/>
          </p:cNvSpPr>
          <p:nvPr>
            <p:ph type="body" idx="1"/>
          </p:nvPr>
        </p:nvSpPr>
        <p:spPr bwMode="auto">
          <a:xfrm>
            <a:off x="914400" y="4343400"/>
            <a:ext cx="5029200" cy="4114800"/>
          </a:xfrm>
          <a:noFill/>
          <a:ln>
            <a:solidFill>
              <a:srgbClr val="000000"/>
            </a:solidFill>
            <a:miter lim="800000"/>
            <a:headEnd/>
            <a:tailEnd/>
          </a:ln>
        </p:spPr>
        <p:txBody>
          <a:bodyPr wrap="square" numCol="1" anchor="t" anchorCtr="0" compatLnSpc="1">
            <a:prstTxWarp prst="textNoShape">
              <a:avLst/>
            </a:prstTxWarp>
          </a:bodyPr>
          <a:lstStyle/>
          <a:p>
            <a:pPr defTabSz="457200"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8FC25613-E9E9-00B4-3EBA-E685884F9D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2C65D86-3192-E94B-B17E-B091B2FC3E5C}" type="slidenum">
              <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endParaRPr>
          </a:p>
        </p:txBody>
      </p:sp>
      <p:sp>
        <p:nvSpPr>
          <p:cNvPr id="49154" name="Rectangle 2">
            <a:extLst>
              <a:ext uri="{FF2B5EF4-FFF2-40B4-BE49-F238E27FC236}">
                <a16:creationId xmlns:a16="http://schemas.microsoft.com/office/drawing/2014/main" id="{1FBF908F-40A5-90BE-E92E-1B1E3C925A8C}"/>
              </a:ext>
            </a:extLst>
          </p:cNvPr>
          <p:cNvSpPr>
            <a:spLocks noGrp="1" noRot="1" noChangeAspect="1" noChangeArrowheads="1" noTextEdit="1"/>
          </p:cNvSpPr>
          <p:nvPr>
            <p:ph type="sldImg"/>
          </p:nvPr>
        </p:nvSpPr>
        <p:spPr>
          <a:solidFill>
            <a:srgbClr val="FFFFFF"/>
          </a:solidFill>
          <a:ln/>
        </p:spPr>
      </p:sp>
      <p:sp>
        <p:nvSpPr>
          <p:cNvPr id="49155" name="Rectangle 3">
            <a:extLst>
              <a:ext uri="{FF2B5EF4-FFF2-40B4-BE49-F238E27FC236}">
                <a16:creationId xmlns:a16="http://schemas.microsoft.com/office/drawing/2014/main" id="{9858CA19-B8E1-D1E2-DC79-10109DA9C29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CED9714A-CBC8-FE6C-A933-9D42A1E55C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09E4C98-9633-D944-B715-77AD991B69DF}" type="slidenum">
              <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endParaRPr>
          </a:p>
        </p:txBody>
      </p:sp>
      <p:sp>
        <p:nvSpPr>
          <p:cNvPr id="51202" name="Rectangle 2">
            <a:extLst>
              <a:ext uri="{FF2B5EF4-FFF2-40B4-BE49-F238E27FC236}">
                <a16:creationId xmlns:a16="http://schemas.microsoft.com/office/drawing/2014/main" id="{544576E3-57DD-1F21-C774-5A1E343BA53C}"/>
              </a:ext>
            </a:extLst>
          </p:cNvPr>
          <p:cNvSpPr>
            <a:spLocks noGrp="1" noRot="1" noChangeAspect="1" noChangeArrowheads="1" noTextEdit="1"/>
          </p:cNvSpPr>
          <p:nvPr>
            <p:ph type="sldImg"/>
          </p:nvPr>
        </p:nvSpPr>
        <p:spPr>
          <a:solidFill>
            <a:srgbClr val="FFFFFF"/>
          </a:solidFill>
          <a:ln/>
        </p:spPr>
      </p:sp>
      <p:sp>
        <p:nvSpPr>
          <p:cNvPr id="51203" name="Rectangle 3">
            <a:extLst>
              <a:ext uri="{FF2B5EF4-FFF2-40B4-BE49-F238E27FC236}">
                <a16:creationId xmlns:a16="http://schemas.microsoft.com/office/drawing/2014/main" id="{65C660D5-BC71-29D1-6B09-1C9A9B7B5C4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7030B1F8-34E1-9C98-0673-D894023CFF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5ACA406-FC45-FD48-BEB1-09723D3F2B4E}" type="slidenum">
              <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endParaRPr>
          </a:p>
        </p:txBody>
      </p:sp>
      <p:sp>
        <p:nvSpPr>
          <p:cNvPr id="53250" name="Rectangle 2">
            <a:extLst>
              <a:ext uri="{FF2B5EF4-FFF2-40B4-BE49-F238E27FC236}">
                <a16:creationId xmlns:a16="http://schemas.microsoft.com/office/drawing/2014/main" id="{8A538F31-277F-8699-6A93-D8234BE4746E}"/>
              </a:ext>
            </a:extLst>
          </p:cNvPr>
          <p:cNvSpPr>
            <a:spLocks noGrp="1" noRot="1" noChangeAspect="1" noChangeArrowheads="1" noTextEdit="1"/>
          </p:cNvSpPr>
          <p:nvPr>
            <p:ph type="sldImg"/>
          </p:nvPr>
        </p:nvSpPr>
        <p:spPr>
          <a:solidFill>
            <a:srgbClr val="FFFFFF"/>
          </a:solidFill>
          <a:ln/>
        </p:spPr>
      </p:sp>
      <p:sp>
        <p:nvSpPr>
          <p:cNvPr id="53251" name="Rectangle 3">
            <a:extLst>
              <a:ext uri="{FF2B5EF4-FFF2-40B4-BE49-F238E27FC236}">
                <a16:creationId xmlns:a16="http://schemas.microsoft.com/office/drawing/2014/main" id="{0A02E86D-D3C0-441B-4DD9-FF89DBF9E77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E615BD19-CE32-0B24-8CAD-A679D4ED97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8D15AFA-85BF-7944-B839-2CF6BF0DC1EC}" type="slidenum">
              <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endParaRPr>
          </a:p>
        </p:txBody>
      </p:sp>
      <p:sp>
        <p:nvSpPr>
          <p:cNvPr id="55298" name="Rectangle 2">
            <a:extLst>
              <a:ext uri="{FF2B5EF4-FFF2-40B4-BE49-F238E27FC236}">
                <a16:creationId xmlns:a16="http://schemas.microsoft.com/office/drawing/2014/main" id="{D7E7B9A4-C751-1038-BF80-61408139F947}"/>
              </a:ext>
            </a:extLst>
          </p:cNvPr>
          <p:cNvSpPr>
            <a:spLocks noGrp="1" noRot="1" noChangeAspect="1" noChangeArrowheads="1" noTextEdit="1"/>
          </p:cNvSpPr>
          <p:nvPr>
            <p:ph type="sldImg"/>
          </p:nvPr>
        </p:nvSpPr>
        <p:spPr>
          <a:solidFill>
            <a:srgbClr val="FFFFFF"/>
          </a:solidFill>
          <a:ln/>
        </p:spPr>
      </p:sp>
      <p:sp>
        <p:nvSpPr>
          <p:cNvPr id="55299" name="Rectangle 3">
            <a:extLst>
              <a:ext uri="{FF2B5EF4-FFF2-40B4-BE49-F238E27FC236}">
                <a16:creationId xmlns:a16="http://schemas.microsoft.com/office/drawing/2014/main" id="{F677BA82-19A0-34BA-05B9-81E06C700BE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DABFB3A0-F2FE-347E-92F3-A695A1A651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3A88A25-D0F9-8145-B16B-3765EDB4CF74}" type="slidenum">
              <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endParaRPr>
          </a:p>
        </p:txBody>
      </p:sp>
      <p:sp>
        <p:nvSpPr>
          <p:cNvPr id="57346" name="Rectangle 2">
            <a:extLst>
              <a:ext uri="{FF2B5EF4-FFF2-40B4-BE49-F238E27FC236}">
                <a16:creationId xmlns:a16="http://schemas.microsoft.com/office/drawing/2014/main" id="{0B356933-102A-E251-EDC0-76D161D76401}"/>
              </a:ext>
            </a:extLst>
          </p:cNvPr>
          <p:cNvSpPr>
            <a:spLocks noGrp="1" noRot="1" noChangeAspect="1" noChangeArrowheads="1" noTextEdit="1"/>
          </p:cNvSpPr>
          <p:nvPr>
            <p:ph type="sldImg"/>
          </p:nvPr>
        </p:nvSpPr>
        <p:spPr>
          <a:solidFill>
            <a:srgbClr val="FFFFFF"/>
          </a:solidFill>
          <a:ln/>
        </p:spPr>
      </p:sp>
      <p:sp>
        <p:nvSpPr>
          <p:cNvPr id="57347" name="Rectangle 3">
            <a:extLst>
              <a:ext uri="{FF2B5EF4-FFF2-40B4-BE49-F238E27FC236}">
                <a16:creationId xmlns:a16="http://schemas.microsoft.com/office/drawing/2014/main" id="{C44E8734-F5FE-A3FB-C454-22E8CCB1B44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9E5325C6-0435-D2B7-0EC9-0FE3E53F82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A892899-E9DA-A040-A72F-44C720709C10}" type="slidenum">
              <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endParaRPr>
          </a:p>
        </p:txBody>
      </p:sp>
      <p:sp>
        <p:nvSpPr>
          <p:cNvPr id="59394" name="Rectangle 2">
            <a:extLst>
              <a:ext uri="{FF2B5EF4-FFF2-40B4-BE49-F238E27FC236}">
                <a16:creationId xmlns:a16="http://schemas.microsoft.com/office/drawing/2014/main" id="{41336705-EF69-4803-1D08-E5D248CC3155}"/>
              </a:ext>
            </a:extLst>
          </p:cNvPr>
          <p:cNvSpPr>
            <a:spLocks noGrp="1" noRot="1" noChangeAspect="1" noChangeArrowheads="1" noTextEdit="1"/>
          </p:cNvSpPr>
          <p:nvPr>
            <p:ph type="sldImg"/>
          </p:nvPr>
        </p:nvSpPr>
        <p:spPr>
          <a:solidFill>
            <a:srgbClr val="FFFFFF"/>
          </a:solidFill>
          <a:ln/>
        </p:spPr>
      </p:sp>
      <p:sp>
        <p:nvSpPr>
          <p:cNvPr id="59395" name="Rectangle 3">
            <a:extLst>
              <a:ext uri="{FF2B5EF4-FFF2-40B4-BE49-F238E27FC236}">
                <a16:creationId xmlns:a16="http://schemas.microsoft.com/office/drawing/2014/main" id="{6D2A1A97-4AA0-5CF0-30F5-757817A19BF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29868E26-C2FA-FC00-F5E8-5AD903C24C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EA6BE38-4668-C948-BFB2-7C6E05FBF820}" type="slidenum">
              <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endParaRPr>
          </a:p>
        </p:txBody>
      </p:sp>
      <p:sp>
        <p:nvSpPr>
          <p:cNvPr id="61442" name="Rectangle 2">
            <a:extLst>
              <a:ext uri="{FF2B5EF4-FFF2-40B4-BE49-F238E27FC236}">
                <a16:creationId xmlns:a16="http://schemas.microsoft.com/office/drawing/2014/main" id="{54A85089-16EB-4FB7-9E9B-667378E1D490}"/>
              </a:ext>
            </a:extLst>
          </p:cNvPr>
          <p:cNvSpPr>
            <a:spLocks noGrp="1" noRot="1" noChangeAspect="1" noChangeArrowheads="1" noTextEdit="1"/>
          </p:cNvSpPr>
          <p:nvPr>
            <p:ph type="sldImg"/>
          </p:nvPr>
        </p:nvSpPr>
        <p:spPr>
          <a:solidFill>
            <a:srgbClr val="FFFFFF"/>
          </a:solidFill>
          <a:ln/>
        </p:spPr>
      </p:sp>
      <p:sp>
        <p:nvSpPr>
          <p:cNvPr id="61443" name="Rectangle 3">
            <a:extLst>
              <a:ext uri="{FF2B5EF4-FFF2-40B4-BE49-F238E27FC236}">
                <a16:creationId xmlns:a16="http://schemas.microsoft.com/office/drawing/2014/main" id="{E9DE61EA-8762-3619-0987-BADC074CA1D4}"/>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C2F1C3D1-3931-57CB-43F1-7D20ED2AAD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7BD2199-11A8-A14C-A6B4-A1FE1A125784}" type="slidenum">
              <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endParaRPr>
          </a:p>
        </p:txBody>
      </p:sp>
      <p:sp>
        <p:nvSpPr>
          <p:cNvPr id="63490" name="Rectangle 2">
            <a:extLst>
              <a:ext uri="{FF2B5EF4-FFF2-40B4-BE49-F238E27FC236}">
                <a16:creationId xmlns:a16="http://schemas.microsoft.com/office/drawing/2014/main" id="{52ED01AF-0181-0180-D9BD-F1054DD26284}"/>
              </a:ext>
            </a:extLst>
          </p:cNvPr>
          <p:cNvSpPr>
            <a:spLocks noGrp="1" noRot="1" noChangeAspect="1" noChangeArrowheads="1" noTextEdit="1"/>
          </p:cNvSpPr>
          <p:nvPr>
            <p:ph type="sldImg"/>
          </p:nvPr>
        </p:nvSpPr>
        <p:spPr>
          <a:solidFill>
            <a:srgbClr val="FFFFFF"/>
          </a:solidFill>
          <a:ln/>
        </p:spPr>
      </p:sp>
      <p:sp>
        <p:nvSpPr>
          <p:cNvPr id="63491" name="Rectangle 3">
            <a:extLst>
              <a:ext uri="{FF2B5EF4-FFF2-40B4-BE49-F238E27FC236}">
                <a16:creationId xmlns:a16="http://schemas.microsoft.com/office/drawing/2014/main" id="{73B768A8-75A9-319E-C3F9-BABBB32DA8A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ED25BC14-4365-8544-B0EE-5D5F066901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8DD53F9-9330-274C-87CD-FCA605653182}" type="slidenum">
              <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endParaRPr>
          </a:p>
        </p:txBody>
      </p:sp>
      <p:sp>
        <p:nvSpPr>
          <p:cNvPr id="65538" name="Rectangle 2">
            <a:extLst>
              <a:ext uri="{FF2B5EF4-FFF2-40B4-BE49-F238E27FC236}">
                <a16:creationId xmlns:a16="http://schemas.microsoft.com/office/drawing/2014/main" id="{1253EE58-7655-659A-B4C5-7A45B3AC0313}"/>
              </a:ext>
            </a:extLst>
          </p:cNvPr>
          <p:cNvSpPr>
            <a:spLocks noGrp="1" noRot="1" noChangeAspect="1" noChangeArrowheads="1" noTextEdit="1"/>
          </p:cNvSpPr>
          <p:nvPr>
            <p:ph type="sldImg"/>
          </p:nvPr>
        </p:nvSpPr>
        <p:spPr>
          <a:solidFill>
            <a:srgbClr val="FFFFFF"/>
          </a:solidFill>
          <a:ln/>
        </p:spPr>
      </p:sp>
      <p:sp>
        <p:nvSpPr>
          <p:cNvPr id="65539" name="Rectangle 3">
            <a:extLst>
              <a:ext uri="{FF2B5EF4-FFF2-40B4-BE49-F238E27FC236}">
                <a16:creationId xmlns:a16="http://schemas.microsoft.com/office/drawing/2014/main" id="{F634F4DD-3232-8154-F1DA-A9FF271DA8B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272B07D1-A9F0-CE51-75F8-E7657A5AC6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26ED69B-596D-0047-BA14-595984128CCB}" type="slidenum">
              <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endParaRPr>
          </a:p>
        </p:txBody>
      </p:sp>
      <p:sp>
        <p:nvSpPr>
          <p:cNvPr id="67586" name="Rectangle 2">
            <a:extLst>
              <a:ext uri="{FF2B5EF4-FFF2-40B4-BE49-F238E27FC236}">
                <a16:creationId xmlns:a16="http://schemas.microsoft.com/office/drawing/2014/main" id="{E4E68448-CB58-B1C8-D492-2022392AB0C3}"/>
              </a:ext>
            </a:extLst>
          </p:cNvPr>
          <p:cNvSpPr>
            <a:spLocks noGrp="1" noRot="1" noChangeAspect="1" noChangeArrowheads="1" noTextEdit="1"/>
          </p:cNvSpPr>
          <p:nvPr>
            <p:ph type="sldImg"/>
          </p:nvPr>
        </p:nvSpPr>
        <p:spPr>
          <a:solidFill>
            <a:srgbClr val="FFFFFF"/>
          </a:solidFill>
          <a:ln/>
        </p:spPr>
      </p:sp>
      <p:sp>
        <p:nvSpPr>
          <p:cNvPr id="67587" name="Rectangle 3">
            <a:extLst>
              <a:ext uri="{FF2B5EF4-FFF2-40B4-BE49-F238E27FC236}">
                <a16:creationId xmlns:a16="http://schemas.microsoft.com/office/drawing/2014/main" id="{9BD3493A-306A-3FB0-D3F3-51E6A82C70D7}"/>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ceholder 2">
            <a:extLst>
              <a:ext uri="{FF2B5EF4-FFF2-40B4-BE49-F238E27FC236}">
                <a16:creationId xmlns:a16="http://schemas.microsoft.com/office/drawing/2014/main" id="{FB1FD824-1E2C-2562-8EFB-80F106346006}"/>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578" name="Placeholder 3">
            <a:extLst>
              <a:ext uri="{FF2B5EF4-FFF2-40B4-BE49-F238E27FC236}">
                <a16:creationId xmlns:a16="http://schemas.microsoft.com/office/drawing/2014/main" id="{3FD6DF9B-2EE7-43DA-BEA4-F1DCAE8A72BD}"/>
              </a:ext>
            </a:extLst>
          </p:cNvPr>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1418" tIns="45709" rIns="91418" bIns="45709" numCol="1" anchor="t" anchorCtr="0" compatLnSpc="1">
            <a:prstTxWarp prst="textNoShape">
              <a:avLst/>
            </a:prstTxWarp>
          </a:bodyPr>
          <a:lstStyle/>
          <a:p>
            <a:pPr defTabSz="914400"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E9304840-2DD9-2C8E-EFF1-56EDFDFE1C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7BA73D6-7B0B-574B-AA23-D7C21EF0A490}" type="slidenum">
              <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endParaRPr>
          </a:p>
        </p:txBody>
      </p:sp>
      <p:sp>
        <p:nvSpPr>
          <p:cNvPr id="69634" name="Rectangle 2">
            <a:extLst>
              <a:ext uri="{FF2B5EF4-FFF2-40B4-BE49-F238E27FC236}">
                <a16:creationId xmlns:a16="http://schemas.microsoft.com/office/drawing/2014/main" id="{AC5EB8ED-46D6-B70A-A29D-DDB6345A8CB5}"/>
              </a:ext>
            </a:extLst>
          </p:cNvPr>
          <p:cNvSpPr>
            <a:spLocks noGrp="1" noRot="1" noChangeAspect="1" noChangeArrowheads="1" noTextEdit="1"/>
          </p:cNvSpPr>
          <p:nvPr>
            <p:ph type="sldImg"/>
          </p:nvPr>
        </p:nvSpPr>
        <p:spPr>
          <a:solidFill>
            <a:srgbClr val="FFFFFF"/>
          </a:solidFill>
          <a:ln/>
        </p:spPr>
      </p:sp>
      <p:sp>
        <p:nvSpPr>
          <p:cNvPr id="69635" name="Rectangle 3">
            <a:extLst>
              <a:ext uri="{FF2B5EF4-FFF2-40B4-BE49-F238E27FC236}">
                <a16:creationId xmlns:a16="http://schemas.microsoft.com/office/drawing/2014/main" id="{AFEAD211-7105-6624-442D-A2E44490D4E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CB6AEFF2-D177-2B8C-8EF9-12B93F7ED5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FDEB44-A70A-6E43-A380-AE800770B370}" type="slidenum">
              <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endParaRPr>
          </a:p>
        </p:txBody>
      </p:sp>
      <p:sp>
        <p:nvSpPr>
          <p:cNvPr id="71682" name="Rectangle 2">
            <a:extLst>
              <a:ext uri="{FF2B5EF4-FFF2-40B4-BE49-F238E27FC236}">
                <a16:creationId xmlns:a16="http://schemas.microsoft.com/office/drawing/2014/main" id="{3D56930A-86A8-2AC0-900B-5C5E2A4A97F7}"/>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50F6626C-16D3-B22F-D2C2-2771AE742A47}"/>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3AB5F527-9893-2134-03BC-59EC09BDCA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76A3319-7E19-B743-8D45-E536BC52CC86}" type="slidenum">
              <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cs typeface="+mn-cs"/>
            </a:endParaRPr>
          </a:p>
        </p:txBody>
      </p:sp>
      <p:sp>
        <p:nvSpPr>
          <p:cNvPr id="73730" name="Rectangle 2">
            <a:extLst>
              <a:ext uri="{FF2B5EF4-FFF2-40B4-BE49-F238E27FC236}">
                <a16:creationId xmlns:a16="http://schemas.microsoft.com/office/drawing/2014/main" id="{B927C61D-CF85-A6DE-CB28-AEBC4711544E}"/>
              </a:ext>
            </a:extLst>
          </p:cNvPr>
          <p:cNvSpPr>
            <a:spLocks noGrp="1" noRot="1" noChangeAspect="1" noChangeArrowheads="1" noTextEdit="1"/>
          </p:cNvSpPr>
          <p:nvPr>
            <p:ph type="sldImg"/>
          </p:nvPr>
        </p:nvSpPr>
        <p:spPr>
          <a:solidFill>
            <a:srgbClr val="FFFFFF"/>
          </a:solidFill>
          <a:ln/>
        </p:spPr>
      </p:sp>
      <p:sp>
        <p:nvSpPr>
          <p:cNvPr id="73731" name="Rectangle 3">
            <a:extLst>
              <a:ext uri="{FF2B5EF4-FFF2-40B4-BE49-F238E27FC236}">
                <a16:creationId xmlns:a16="http://schemas.microsoft.com/office/drawing/2014/main" id="{E0DCC32B-37AB-B6A3-342B-31599210C059}"/>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Placeholder 2"/>
          <p:cNvSpPr>
            <a:spLocks noGrp="1" noRot="1" noChangeAspect="1" noChangeArrowheads="1"/>
          </p:cNvSpPr>
          <p:nvPr>
            <p:ph type="sldImg"/>
          </p:nvPr>
        </p:nvSpPr>
        <p:spPr>
          <a:solidFill>
            <a:srgbClr val="FFFFFF"/>
          </a:solidFill>
          <a:ln/>
        </p:spPr>
      </p:sp>
      <p:sp>
        <p:nvSpPr>
          <p:cNvPr id="35842" name="Placeholder 3"/>
          <p:cNvSpPr>
            <a:spLocks noGrp="1" noChangeArrowheads="1"/>
          </p:cNvSpPr>
          <p:nvPr>
            <p:ph type="body" idx="1"/>
          </p:nvPr>
        </p:nvSpPr>
        <p:spPr>
          <a:solidFill>
            <a:srgbClr val="FFFFFF"/>
          </a:solidFill>
          <a:ln>
            <a:solidFill>
              <a:srgbClr val="000000"/>
            </a:solidFill>
          </a:ln>
        </p:spPr>
        <p:txBody>
          <a:bodyPr lIns="91429" tIns="45714" rIns="91429" bIns="45714"/>
          <a:lstStyle/>
          <a:p>
            <a:pPr defTabSz="914400"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Placeholder 2"/>
          <p:cNvSpPr>
            <a:spLocks noGrp="1" noRot="1" noChangeAspect="1" noChangeArrowheads="1"/>
          </p:cNvSpPr>
          <p:nvPr>
            <p:ph type="sldImg"/>
          </p:nvPr>
        </p:nvSpPr>
        <p:spPr>
          <a:solidFill>
            <a:srgbClr val="FFFFFF"/>
          </a:solidFill>
          <a:ln/>
        </p:spPr>
      </p:sp>
      <p:sp>
        <p:nvSpPr>
          <p:cNvPr id="37890" name="Placeholder 3"/>
          <p:cNvSpPr>
            <a:spLocks noGrp="1" noChangeArrowheads="1"/>
          </p:cNvSpPr>
          <p:nvPr>
            <p:ph type="body" idx="1"/>
          </p:nvPr>
        </p:nvSpPr>
        <p:spPr>
          <a:solidFill>
            <a:srgbClr val="FFFFFF"/>
          </a:solidFill>
          <a:ln>
            <a:solidFill>
              <a:srgbClr val="000000"/>
            </a:solidFill>
          </a:ln>
        </p:spPr>
        <p:txBody>
          <a:bodyPr lIns="91429" tIns="45714" rIns="91429" bIns="45714"/>
          <a:lstStyle/>
          <a:p>
            <a:pPr defTabSz="914400"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Placeholder 2"/>
          <p:cNvSpPr>
            <a:spLocks noGrp="1" noRot="1" noChangeAspect="1" noChangeArrowheads="1"/>
          </p:cNvSpPr>
          <p:nvPr>
            <p:ph type="sldImg"/>
          </p:nvPr>
        </p:nvSpPr>
        <p:spPr>
          <a:solidFill>
            <a:srgbClr val="FFFFFF"/>
          </a:solidFill>
          <a:ln/>
        </p:spPr>
      </p:sp>
      <p:sp>
        <p:nvSpPr>
          <p:cNvPr id="39938" name="Placeholder 3"/>
          <p:cNvSpPr>
            <a:spLocks noGrp="1" noChangeArrowheads="1"/>
          </p:cNvSpPr>
          <p:nvPr>
            <p:ph type="body" idx="1"/>
          </p:nvPr>
        </p:nvSpPr>
        <p:spPr>
          <a:solidFill>
            <a:srgbClr val="FFFFFF"/>
          </a:solidFill>
          <a:ln>
            <a:solidFill>
              <a:srgbClr val="000000"/>
            </a:solidFill>
          </a:ln>
        </p:spPr>
        <p:txBody>
          <a:bodyPr lIns="91429" tIns="45714" rIns="91429" bIns="45714"/>
          <a:lstStyle/>
          <a:p>
            <a:pPr defTabSz="914400"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laceholder 2"/>
          <p:cNvSpPr>
            <a:spLocks noGrp="1" noRot="1" noChangeAspect="1" noChangeArrowheads="1"/>
          </p:cNvSpPr>
          <p:nvPr>
            <p:ph type="sldImg"/>
          </p:nvPr>
        </p:nvSpPr>
        <p:spPr>
          <a:solidFill>
            <a:srgbClr val="FFFFFF"/>
          </a:solidFill>
          <a:ln/>
        </p:spPr>
      </p:sp>
      <p:sp>
        <p:nvSpPr>
          <p:cNvPr id="41986" name="Placeholder 3"/>
          <p:cNvSpPr>
            <a:spLocks noGrp="1" noChangeArrowheads="1"/>
          </p:cNvSpPr>
          <p:nvPr>
            <p:ph type="body" idx="1"/>
          </p:nvPr>
        </p:nvSpPr>
        <p:spPr>
          <a:solidFill>
            <a:srgbClr val="FFFFFF"/>
          </a:solidFill>
          <a:ln>
            <a:solidFill>
              <a:srgbClr val="000000"/>
            </a:solidFill>
          </a:ln>
        </p:spPr>
        <p:txBody>
          <a:bodyPr lIns="91429" tIns="45714" rIns="91429" bIns="45714"/>
          <a:lstStyle/>
          <a:p>
            <a:pPr defTabSz="914400"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Placeholder 2"/>
          <p:cNvSpPr>
            <a:spLocks noGrp="1" noRot="1" noChangeAspect="1" noChangeArrowheads="1"/>
          </p:cNvSpPr>
          <p:nvPr>
            <p:ph type="sldImg"/>
          </p:nvPr>
        </p:nvSpPr>
        <p:spPr>
          <a:solidFill>
            <a:srgbClr val="FFFFFF"/>
          </a:solidFill>
          <a:ln/>
        </p:spPr>
      </p:sp>
      <p:sp>
        <p:nvSpPr>
          <p:cNvPr id="45058" name="Placeholder 3"/>
          <p:cNvSpPr>
            <a:spLocks noGrp="1" noChangeArrowheads="1"/>
          </p:cNvSpPr>
          <p:nvPr>
            <p:ph type="body" idx="1"/>
          </p:nvPr>
        </p:nvSpPr>
        <p:spPr>
          <a:solidFill>
            <a:srgbClr val="FFFFFF"/>
          </a:solidFill>
          <a:ln>
            <a:solidFill>
              <a:srgbClr val="000000"/>
            </a:solidFill>
          </a:ln>
        </p:spPr>
        <p:txBody>
          <a:bodyPr lIns="91429" tIns="45714" rIns="91429" bIns="45714"/>
          <a:lstStyle/>
          <a:p>
            <a:pPr defTabSz="914400"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laceholder 2"/>
          <p:cNvSpPr>
            <a:spLocks noGrp="1" noRot="1" noChangeAspect="1" noChangeArrowheads="1"/>
          </p:cNvSpPr>
          <p:nvPr>
            <p:ph type="sldImg"/>
          </p:nvPr>
        </p:nvSpPr>
        <p:spPr>
          <a:solidFill>
            <a:srgbClr val="FFFFFF"/>
          </a:solidFill>
          <a:ln/>
        </p:spPr>
      </p:sp>
      <p:sp>
        <p:nvSpPr>
          <p:cNvPr id="47106" name="Placeholder 3"/>
          <p:cNvSpPr>
            <a:spLocks noGrp="1" noChangeArrowheads="1"/>
          </p:cNvSpPr>
          <p:nvPr>
            <p:ph type="body" idx="1"/>
          </p:nvPr>
        </p:nvSpPr>
        <p:spPr>
          <a:solidFill>
            <a:srgbClr val="FFFFFF"/>
          </a:solidFill>
          <a:ln>
            <a:solidFill>
              <a:srgbClr val="000000"/>
            </a:solidFill>
          </a:ln>
        </p:spPr>
        <p:txBody>
          <a:bodyPr lIns="91429" tIns="45714" rIns="91429" bIns="45714"/>
          <a:lstStyle/>
          <a:p>
            <a:pPr defTabSz="914400"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Placeholder 2"/>
          <p:cNvSpPr>
            <a:spLocks noGrp="1" noRot="1" noChangeAspect="1" noChangeArrowheads="1"/>
          </p:cNvSpPr>
          <p:nvPr>
            <p:ph type="sldImg"/>
          </p:nvPr>
        </p:nvSpPr>
        <p:spPr>
          <a:solidFill>
            <a:srgbClr val="FFFFFF"/>
          </a:solidFill>
          <a:ln/>
        </p:spPr>
      </p:sp>
      <p:sp>
        <p:nvSpPr>
          <p:cNvPr id="49154" name="Placeholder 3"/>
          <p:cNvSpPr>
            <a:spLocks noGrp="1" noChangeArrowheads="1"/>
          </p:cNvSpPr>
          <p:nvPr>
            <p:ph type="body" idx="1"/>
          </p:nvPr>
        </p:nvSpPr>
        <p:spPr>
          <a:solidFill>
            <a:srgbClr val="FFFFFF"/>
          </a:solidFill>
          <a:ln>
            <a:solidFill>
              <a:srgbClr val="000000"/>
            </a:solidFill>
          </a:ln>
        </p:spPr>
        <p:txBody>
          <a:bodyPr lIns="91429" tIns="45714" rIns="91429" bIns="45714"/>
          <a:lstStyle/>
          <a:p>
            <a:pPr defTabSz="914400"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18"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defTabSz="457200"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Placeholder 2"/>
          <p:cNvSpPr>
            <a:spLocks noGrp="1" noRot="1" noChangeAspect="1" noChangeArrowheads="1"/>
          </p:cNvSpPr>
          <p:nvPr>
            <p:ph type="sldImg"/>
          </p:nvPr>
        </p:nvSpPr>
        <p:spPr>
          <a:solidFill>
            <a:srgbClr val="FFFFFF"/>
          </a:solidFill>
          <a:ln/>
        </p:spPr>
      </p:sp>
      <p:sp>
        <p:nvSpPr>
          <p:cNvPr id="51202" name="Placeholder 3"/>
          <p:cNvSpPr>
            <a:spLocks noGrp="1" noChangeArrowheads="1"/>
          </p:cNvSpPr>
          <p:nvPr>
            <p:ph type="body" idx="1"/>
          </p:nvPr>
        </p:nvSpPr>
        <p:spPr>
          <a:solidFill>
            <a:srgbClr val="FFFFFF"/>
          </a:solidFill>
          <a:ln>
            <a:solidFill>
              <a:srgbClr val="000000"/>
            </a:solidFill>
          </a:ln>
        </p:spPr>
        <p:txBody>
          <a:bodyPr lIns="91429" tIns="45714" rIns="91429" bIns="45714"/>
          <a:lstStyle/>
          <a:p>
            <a:pPr defTabSz="914400"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Placeholder 2"/>
          <p:cNvSpPr>
            <a:spLocks noGrp="1" noRot="1" noChangeAspect="1" noChangeArrowheads="1"/>
          </p:cNvSpPr>
          <p:nvPr>
            <p:ph type="sldImg"/>
          </p:nvPr>
        </p:nvSpPr>
        <p:spPr>
          <a:solidFill>
            <a:srgbClr val="FFFFFF"/>
          </a:solidFill>
          <a:ln/>
        </p:spPr>
      </p:sp>
      <p:sp>
        <p:nvSpPr>
          <p:cNvPr id="53250" name="Placeholder 3"/>
          <p:cNvSpPr>
            <a:spLocks noGrp="1" noChangeArrowheads="1"/>
          </p:cNvSpPr>
          <p:nvPr>
            <p:ph type="body" idx="1"/>
          </p:nvPr>
        </p:nvSpPr>
        <p:spPr>
          <a:solidFill>
            <a:srgbClr val="FFFFFF"/>
          </a:solidFill>
          <a:ln>
            <a:solidFill>
              <a:srgbClr val="000000"/>
            </a:solidFill>
          </a:ln>
        </p:spPr>
        <p:txBody>
          <a:bodyPr lIns="91429" tIns="45714" rIns="91429" bIns="45714"/>
          <a:lstStyle/>
          <a:p>
            <a:pPr defTabSz="914400"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Placeholder 2"/>
          <p:cNvSpPr>
            <a:spLocks noGrp="1" noRot="1" noChangeAspect="1" noChangeArrowheads="1"/>
          </p:cNvSpPr>
          <p:nvPr>
            <p:ph type="sldImg"/>
          </p:nvPr>
        </p:nvSpPr>
        <p:spPr>
          <a:solidFill>
            <a:srgbClr val="FFFFFF"/>
          </a:solidFill>
          <a:ln/>
        </p:spPr>
      </p:sp>
      <p:sp>
        <p:nvSpPr>
          <p:cNvPr id="56322" name="Placeholder 3"/>
          <p:cNvSpPr>
            <a:spLocks noGrp="1" noChangeArrowheads="1"/>
          </p:cNvSpPr>
          <p:nvPr>
            <p:ph type="body" idx="1"/>
          </p:nvPr>
        </p:nvSpPr>
        <p:spPr>
          <a:solidFill>
            <a:srgbClr val="FFFFFF"/>
          </a:solidFill>
          <a:ln>
            <a:solidFill>
              <a:srgbClr val="000000"/>
            </a:solidFill>
          </a:ln>
        </p:spPr>
        <p:txBody>
          <a:bodyPr lIns="91429" tIns="45714" rIns="91429" bIns="45714"/>
          <a:lstStyle/>
          <a:p>
            <a:pPr defTabSz="914400"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Placeholder 2"/>
          <p:cNvSpPr>
            <a:spLocks noGrp="1" noRot="1" noChangeAspect="1" noChangeArrowheads="1"/>
          </p:cNvSpPr>
          <p:nvPr>
            <p:ph type="sldImg"/>
          </p:nvPr>
        </p:nvSpPr>
        <p:spPr>
          <a:solidFill>
            <a:srgbClr val="FFFFFF"/>
          </a:solidFill>
          <a:ln/>
        </p:spPr>
      </p:sp>
      <p:sp>
        <p:nvSpPr>
          <p:cNvPr id="58370" name="Placeholder 3"/>
          <p:cNvSpPr>
            <a:spLocks noGrp="1" noChangeArrowheads="1"/>
          </p:cNvSpPr>
          <p:nvPr>
            <p:ph type="body" idx="1"/>
          </p:nvPr>
        </p:nvSpPr>
        <p:spPr>
          <a:solidFill>
            <a:srgbClr val="FFFFFF"/>
          </a:solidFill>
          <a:ln>
            <a:solidFill>
              <a:srgbClr val="000000"/>
            </a:solidFill>
          </a:ln>
        </p:spPr>
        <p:txBody>
          <a:bodyPr lIns="91429" tIns="45714" rIns="91429" bIns="45714"/>
          <a:lstStyle/>
          <a:p>
            <a:pPr defTabSz="914400"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Placeholder 2"/>
          <p:cNvSpPr>
            <a:spLocks noGrp="1" noRot="1" noChangeAspect="1" noChangeArrowheads="1"/>
          </p:cNvSpPr>
          <p:nvPr>
            <p:ph type="sldImg"/>
          </p:nvPr>
        </p:nvSpPr>
        <p:spPr>
          <a:solidFill>
            <a:srgbClr val="FFFFFF"/>
          </a:solidFill>
          <a:ln/>
        </p:spPr>
      </p:sp>
      <p:sp>
        <p:nvSpPr>
          <p:cNvPr id="60418" name="Placeholder 3"/>
          <p:cNvSpPr>
            <a:spLocks noGrp="1" noChangeArrowheads="1"/>
          </p:cNvSpPr>
          <p:nvPr>
            <p:ph type="body" idx="1"/>
          </p:nvPr>
        </p:nvSpPr>
        <p:spPr>
          <a:solidFill>
            <a:srgbClr val="FFFFFF"/>
          </a:solidFill>
          <a:ln>
            <a:solidFill>
              <a:srgbClr val="000000"/>
            </a:solidFill>
          </a:ln>
        </p:spPr>
        <p:txBody>
          <a:bodyPr lIns="91429" tIns="45714" rIns="91429" bIns="45714"/>
          <a:lstStyle/>
          <a:p>
            <a:pPr defTabSz="914400"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Placeholder 2"/>
          <p:cNvSpPr>
            <a:spLocks noGrp="1" noRot="1" noChangeAspect="1" noChangeArrowheads="1"/>
          </p:cNvSpPr>
          <p:nvPr>
            <p:ph type="sldImg"/>
          </p:nvPr>
        </p:nvSpPr>
        <p:spPr>
          <a:solidFill>
            <a:srgbClr val="FFFFFF"/>
          </a:solidFill>
          <a:ln/>
        </p:spPr>
      </p:sp>
      <p:sp>
        <p:nvSpPr>
          <p:cNvPr id="62466" name="Placeholder 3"/>
          <p:cNvSpPr>
            <a:spLocks noGrp="1" noChangeArrowheads="1"/>
          </p:cNvSpPr>
          <p:nvPr>
            <p:ph type="body" idx="1"/>
          </p:nvPr>
        </p:nvSpPr>
        <p:spPr>
          <a:solidFill>
            <a:srgbClr val="FFFFFF"/>
          </a:solidFill>
          <a:ln>
            <a:solidFill>
              <a:srgbClr val="000000"/>
            </a:solidFill>
          </a:ln>
        </p:spPr>
        <p:txBody>
          <a:bodyPr lIns="91429" tIns="45714" rIns="91429" bIns="45714"/>
          <a:lstStyle/>
          <a:p>
            <a:pPr defTabSz="914400"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Placeholder 2"/>
          <p:cNvSpPr>
            <a:spLocks noGrp="1" noRot="1" noChangeAspect="1" noChangeArrowheads="1"/>
          </p:cNvSpPr>
          <p:nvPr>
            <p:ph type="sldImg"/>
          </p:nvPr>
        </p:nvSpPr>
        <p:spPr>
          <a:solidFill>
            <a:srgbClr val="FFFFFF"/>
          </a:solidFill>
          <a:ln/>
        </p:spPr>
      </p:sp>
      <p:sp>
        <p:nvSpPr>
          <p:cNvPr id="64514" name="Placeholder 3"/>
          <p:cNvSpPr>
            <a:spLocks noGrp="1" noChangeArrowheads="1"/>
          </p:cNvSpPr>
          <p:nvPr>
            <p:ph type="body" idx="1"/>
          </p:nvPr>
        </p:nvSpPr>
        <p:spPr>
          <a:solidFill>
            <a:srgbClr val="FFFFFF"/>
          </a:solidFill>
          <a:ln>
            <a:solidFill>
              <a:srgbClr val="000000"/>
            </a:solidFill>
          </a:ln>
        </p:spPr>
        <p:txBody>
          <a:bodyPr lIns="91429" tIns="45714" rIns="91429" bIns="45714"/>
          <a:lstStyle/>
          <a:p>
            <a:pPr defTabSz="914400"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ceholder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6866" name="Placeholder 3"/>
          <p:cNvSpPr>
            <a:spLocks noGrp="1" noChangeArrowheads="1"/>
          </p:cNvSpPr>
          <p:nvPr>
            <p:ph type="body" idx="1"/>
          </p:nvPr>
        </p:nvSpPr>
        <p:spPr bwMode="auto">
          <a:xfrm>
            <a:off x="914400" y="4343400"/>
            <a:ext cx="5029200" cy="4114800"/>
          </a:xfrm>
          <a:noFill/>
          <a:ln>
            <a:solidFill>
              <a:srgbClr val="000000"/>
            </a:solidFill>
            <a:miter lim="800000"/>
            <a:headEnd/>
            <a:tailEnd/>
          </a:ln>
        </p:spPr>
        <p:txBody>
          <a:bodyPr wrap="square" numCol="1" anchor="t" anchorCtr="0" compatLnSpc="1">
            <a:prstTxWarp prst="textNoShape">
              <a:avLst/>
            </a:prstTxWarp>
          </a:bodyPr>
          <a:lstStyle/>
          <a:p>
            <a:pPr defTabSz="457200"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8914"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defTabSz="457200"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40962"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defTabSz="457200"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43010" name="Placeholder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defTabSz="457200"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userDrawn="1"/>
          </p:nvGrpSpPr>
          <p:grpSpPr bwMode="auto">
            <a:xfrm flipH="1">
              <a:off x="-2" y="1562"/>
              <a:ext cx="5763" cy="646"/>
              <a:chOff x="-3" y="1562"/>
              <a:chExt cx="5763" cy="646"/>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prstTxWarp prst="textNoShape">
                  <a:avLst/>
                </a:prstTxWarp>
              </a:bodyPr>
              <a:lstStyle/>
              <a:p>
                <a:pPr>
                  <a:defRPr/>
                </a:pPr>
                <a:endParaRPr lang="en-US" sz="1800"/>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prstTxWarp prst="textNoShape">
                  <a:avLst/>
                </a:prstTxWarp>
              </a:bodyPr>
              <a:lstStyle/>
              <a:p>
                <a:pPr>
                  <a:defRPr/>
                </a:pPr>
                <a:endParaRPr lang="en-US" sz="1800"/>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prstTxWarp prst="textNoShape">
                  <a:avLst/>
                </a:prstTxWarp>
              </a:bodyPr>
              <a:lstStyle/>
              <a:p>
                <a:pPr>
                  <a:defRPr/>
                </a:pPr>
                <a:endParaRPr lang="en-US" sz="1800"/>
              </a:p>
            </p:txBody>
          </p:sp>
          <p:sp>
            <p:nvSpPr>
              <p:cNvPr id="11" name="Freeform 7"/>
              <p:cNvSpPr>
                <a:spLocks/>
              </p:cNvSpPr>
              <p:nvPr/>
            </p:nvSpPr>
            <p:spPr bwMode="ltGray">
              <a:xfrm rot="-5400000">
                <a:off x="-58" y="1760"/>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prstTxWarp prst="textNoShape">
                  <a:avLst/>
                </a:prstTxWarp>
              </a:bodyPr>
              <a:lstStyle/>
              <a:p>
                <a:pPr>
                  <a:defRPr/>
                </a:pPr>
                <a:endParaRPr lang="en-US" sz="1800"/>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prstTxWarp prst="textNoShape">
                  <a:avLst/>
                </a:prstTxWarp>
              </a:bodyPr>
              <a:lstStyle/>
              <a:p>
                <a:pPr>
                  <a:defRPr/>
                </a:pPr>
                <a:endParaRPr lang="en-US" sz="1800"/>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prstTxWarp prst="textNoShape">
                  <a:avLst/>
                </a:prstTxWarp>
              </a:bodyPr>
              <a:lstStyle/>
              <a:p>
                <a:pPr>
                  <a:defRPr/>
                </a:pPr>
                <a:endParaRPr lang="en-US" sz="1800"/>
              </a:p>
            </p:txBody>
          </p:sp>
          <p:sp>
            <p:nvSpPr>
              <p:cNvPr id="14" name="Freeform 10"/>
              <p:cNvSpPr>
                <a:spLocks/>
              </p:cNvSpPr>
              <p:nvPr/>
            </p:nvSpPr>
            <p:spPr bwMode="ltGray">
              <a:xfrm rot="-5400000">
                <a:off x="154" y="1734"/>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prstTxWarp prst="textNoShape">
                  <a:avLst/>
                </a:prstTxWarp>
              </a:bodyPr>
              <a:lstStyle/>
              <a:p>
                <a:pPr>
                  <a:defRPr/>
                </a:pPr>
                <a:endParaRPr lang="en-US" sz="1800"/>
              </a:p>
            </p:txBody>
          </p:sp>
          <p:sp>
            <p:nvSpPr>
              <p:cNvPr id="15" name="Freeform 11"/>
              <p:cNvSpPr>
                <a:spLocks/>
              </p:cNvSpPr>
              <p:nvPr/>
            </p:nvSpPr>
            <p:spPr bwMode="ltGray">
              <a:xfrm rot="-5400000">
                <a:off x="3204"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prstTxWarp prst="textNoShape">
                  <a:avLst/>
                </a:prstTxWarp>
              </a:bodyPr>
              <a:lstStyle/>
              <a:p>
                <a:pPr>
                  <a:defRPr/>
                </a:pPr>
                <a:endParaRPr lang="en-US" sz="1800"/>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prstTxWarp prst="textNoShape">
                  <a:avLst/>
                </a:prstTxWarp>
              </a:bodyPr>
              <a:lstStyle/>
              <a:p>
                <a:pPr>
                  <a:defRPr/>
                </a:pPr>
                <a:endParaRPr lang="en-US" sz="1800"/>
              </a:p>
            </p:txBody>
          </p:sp>
          <p:sp>
            <p:nvSpPr>
              <p:cNvPr id="17" name="Freeform 13"/>
              <p:cNvSpPr>
                <a:spLocks/>
              </p:cNvSpPr>
              <p:nvPr/>
            </p:nvSpPr>
            <p:spPr bwMode="ltGray">
              <a:xfrm rot="-5400000">
                <a:off x="1828" y="1755"/>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prstTxWarp prst="textNoShape">
                  <a:avLst/>
                </a:prstTxWarp>
              </a:bodyPr>
              <a:lstStyle/>
              <a:p>
                <a:pPr>
                  <a:defRPr/>
                </a:pPr>
                <a:endParaRPr lang="en-US" sz="1800"/>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prstTxWarp prst="textNoShape">
                  <a:avLst/>
                </a:prstTxWarp>
              </a:bodyPr>
              <a:lstStyle/>
              <a:p>
                <a:pPr>
                  <a:defRPr/>
                </a:pPr>
                <a:endParaRPr lang="en-US" sz="1800"/>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prstTxWarp prst="textNoShape">
                  <a:avLst/>
                </a:prstTxWarp>
              </a:bodyPr>
              <a:lstStyle/>
              <a:p>
                <a:pPr>
                  <a:defRPr/>
                </a:pPr>
                <a:endParaRPr lang="en-US" sz="1800"/>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prstTxWarp prst="textNoShape">
                  <a:avLst/>
                </a:prstTxWarp>
              </a:bodyPr>
              <a:lstStyle/>
              <a:p>
                <a:pPr>
                  <a:defRPr/>
                </a:pPr>
                <a:endParaRPr lang="en-US" sz="1800"/>
              </a:p>
            </p:txBody>
          </p:sp>
          <p:sp>
            <p:nvSpPr>
              <p:cNvPr id="21" name="Freeform 17"/>
              <p:cNvSpPr>
                <a:spLocks/>
              </p:cNvSpPr>
              <p:nvPr/>
            </p:nvSpPr>
            <p:spPr bwMode="ltGray">
              <a:xfrm rot="-5400000">
                <a:off x="4070"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prstTxWarp prst="textNoShape">
                  <a:avLst/>
                </a:prstTxWarp>
              </a:bodyPr>
              <a:lstStyle/>
              <a:p>
                <a:pPr>
                  <a:defRPr/>
                </a:pPr>
                <a:endParaRPr lang="en-US" sz="1800"/>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prstTxWarp prst="textNoShape">
                  <a:avLst/>
                </a:prstTxWarp>
              </a:bodyPr>
              <a:lstStyle/>
              <a:p>
                <a:pPr>
                  <a:defRPr/>
                </a:pPr>
                <a:endParaRPr lang="en-US" sz="1800"/>
              </a:p>
            </p:txBody>
          </p:sp>
          <p:sp>
            <p:nvSpPr>
              <p:cNvPr id="23" name="Freeform 19"/>
              <p:cNvSpPr>
                <a:spLocks/>
              </p:cNvSpPr>
              <p:nvPr/>
            </p:nvSpPr>
            <p:spPr bwMode="ltGray">
              <a:xfrm rot="-5400000">
                <a:off x="4576"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prstTxWarp prst="textNoShape">
                  <a:avLst/>
                </a:prstTxWarp>
              </a:bodyPr>
              <a:lstStyle/>
              <a:p>
                <a:pPr>
                  <a:defRPr/>
                </a:pPr>
                <a:endParaRPr lang="en-US" sz="1800"/>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prstTxWarp prst="textNoShape">
                  <a:avLst/>
                </a:prstTxWarp>
              </a:bodyPr>
              <a:lstStyle/>
              <a:p>
                <a:pPr>
                  <a:defRPr/>
                </a:pPr>
                <a:endParaRPr lang="en-US" sz="1800"/>
              </a:p>
            </p:txBody>
          </p:sp>
          <p:sp>
            <p:nvSpPr>
              <p:cNvPr id="25" name="Freeform 21"/>
              <p:cNvSpPr>
                <a:spLocks/>
              </p:cNvSpPr>
              <p:nvPr/>
            </p:nvSpPr>
            <p:spPr bwMode="ltGray">
              <a:xfrm rot="-5400000">
                <a:off x="5076"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prstTxWarp prst="textNoShape">
                  <a:avLst/>
                </a:prstTxWarp>
              </a:bodyPr>
              <a:lstStyle/>
              <a:p>
                <a:pPr>
                  <a:defRPr/>
                </a:pPr>
                <a:endParaRPr lang="en-US" sz="1800"/>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prstTxWarp prst="textNoShape">
                  <a:avLst/>
                </a:prstTxWarp>
              </a:bodyPr>
              <a:lstStyle/>
              <a:p>
                <a:pPr>
                  <a:defRPr/>
                </a:pPr>
                <a:endParaRPr lang="en-US" sz="1800"/>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chemeClr val="bg1">
                    <a:gamma/>
                    <a:shade val="46275"/>
                    <a:invGamma/>
                  </a:schemeClr>
                </a:gs>
              </a:gsLst>
              <a:lin ang="5400000" scaled="1"/>
            </a:gradFill>
            <a:ln w="9525" cap="flat">
              <a:noFill/>
              <a:prstDash val="solid"/>
              <a:miter lim="800000"/>
              <a:headEnd type="none" w="med" len="med"/>
              <a:tailEnd type="none" w="med" len="med"/>
            </a:ln>
            <a:effectLst/>
          </p:spPr>
          <p:txBody>
            <a:bodyPr wrap="none" anchor="ctr">
              <a:prstTxWarp prst="textNoShape">
                <a:avLst/>
              </a:prstTxWarp>
            </a:bodyPr>
            <a:lstStyle/>
            <a:p>
              <a:pPr>
                <a:defRPr/>
              </a:pPr>
              <a:endParaRPr lang="en-US" sz="1800"/>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chemeClr val="bg1">
                    <a:gamma/>
                    <a:shade val="46275"/>
                    <a:invGamma/>
                  </a:schemeClr>
                </a:gs>
                <a:gs pos="100000">
                  <a:schemeClr val="bg1"/>
                </a:gs>
              </a:gsLst>
              <a:lin ang="5400000" scaled="1"/>
            </a:gradFill>
            <a:ln w="9525" cap="flat">
              <a:noFill/>
              <a:prstDash val="solid"/>
              <a:miter lim="800000"/>
              <a:headEnd/>
              <a:tailEnd/>
            </a:ln>
            <a:effectLst/>
          </p:spPr>
          <p:txBody>
            <a:bodyPr wrap="none" anchor="ctr">
              <a:prstTxWarp prst="textNoShape">
                <a:avLst/>
              </a:prstTxWarp>
            </a:bodyPr>
            <a:lstStyle/>
            <a:p>
              <a:pPr>
                <a:defRPr/>
              </a:pPr>
              <a:endParaRPr lang="en-US" sz="1800"/>
            </a:p>
          </p:txBody>
        </p:sp>
      </p:grpSp>
      <p:sp>
        <p:nvSpPr>
          <p:cNvPr id="69657" name="Rectangle 25"/>
          <p:cNvSpPr>
            <a:spLocks noGrp="1" noChangeArrowheads="1"/>
          </p:cNvSpPr>
          <p:nvPr>
            <p:ph type="ctrTitle"/>
          </p:nvPr>
        </p:nvSpPr>
        <p:spPr>
          <a:xfrm>
            <a:off x="1173163" y="1371600"/>
            <a:ext cx="7772400" cy="1112838"/>
          </a:xfrm>
        </p:spPr>
        <p:txBody>
          <a:bodyPr/>
          <a:lstStyle>
            <a:lvl1pPr>
              <a:defRPr/>
            </a:lvl1pPr>
          </a:lstStyle>
          <a:p>
            <a:r>
              <a:rPr lang="en-US"/>
              <a:t>Click to edit Master title style</a:t>
            </a:r>
          </a:p>
        </p:txBody>
      </p:sp>
      <p:sp>
        <p:nvSpPr>
          <p:cNvPr id="69658" name="Rectangle 26"/>
          <p:cNvSpPr>
            <a:spLocks noGrp="1" noChangeArrowheads="1"/>
          </p:cNvSpPr>
          <p:nvPr>
            <p:ph type="subTitle" idx="1"/>
          </p:nvPr>
        </p:nvSpPr>
        <p:spPr>
          <a:xfrm>
            <a:off x="1166813" y="3886200"/>
            <a:ext cx="6400800" cy="1752600"/>
          </a:xfrm>
        </p:spPr>
        <p:txBody>
          <a:bodyPr/>
          <a:lstStyle>
            <a:lvl1pPr marL="0" indent="0">
              <a:buFont typeface="Wingdings" pitchFamily="-72" charset="2"/>
              <a:buNone/>
              <a:defRPr/>
            </a:lvl1pPr>
          </a:lstStyle>
          <a:p>
            <a:r>
              <a:rPr lang="en-US"/>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fld id="{B8E4968A-ABE2-4267-BFCA-AD513277337B}" type="datetimeFigureOut">
              <a:rPr lang="en-US"/>
              <a:pPr>
                <a:defRPr/>
              </a:pPr>
              <a:t>10/30/25</a:t>
            </a:fld>
            <a:endParaRPr lang="en-US"/>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5E25D7E6-6753-419C-BBA6-C5869E0EE9E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fld id="{C611222C-F16B-45FD-A5F9-C0785B12A8DE}" type="datetimeFigureOut">
              <a:rPr lang="en-US"/>
              <a:pPr>
                <a:defRPr/>
              </a:pPr>
              <a:t>10/30/25</a:t>
            </a:fld>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083CB979-6523-4EDC-81C9-10BA844F78D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fld id="{760D3B95-D7BF-4AA7-B771-177F4ECC029C}" type="datetimeFigureOut">
              <a:rPr lang="en-US"/>
              <a:pPr>
                <a:defRPr/>
              </a:pPr>
              <a:t>10/30/25</a:t>
            </a:fld>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1B789BBA-71E1-424B-B161-729AEE58235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39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F0BBA93-5AC5-4662-A58A-A03A642D5566}" type="datetimeFigureOut">
              <a:rPr lang="en-US"/>
              <a:pPr>
                <a:defRPr/>
              </a:pPr>
              <a:t>10/30/25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AB5A62-A310-4AB6-A6A1-AC79E6A9FBE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9F69A8E-C9E2-401D-BFC5-960F1BBB0F06}" type="datetimeFigureOut">
              <a:rPr lang="en-US"/>
              <a:pPr>
                <a:defRPr/>
              </a:pPr>
              <a:t>10/30/25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38DDCC-9BB2-4774-9EAC-672B0D5011A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E19C9A0-9722-4DA4-96D9-CA38F841E00F}" type="datetimeFigureOut">
              <a:rPr lang="en-US"/>
              <a:pPr>
                <a:defRPr/>
              </a:pPr>
              <a:t>10/30/25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08600F-BC4D-4A09-B051-340C8048B25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49D5F8B-E3F9-45F1-AA9F-FCA7B3ECDDF1}" type="datetimeFigureOut">
              <a:rPr lang="en-US"/>
              <a:pPr>
                <a:defRPr/>
              </a:pPr>
              <a:t>10/30/25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F1596B-D61F-4B42-BF23-462F1289D5A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A7394C28-EA63-4E7E-B714-58DA9EFF9A76}" type="datetimeFigureOut">
              <a:rPr lang="en-US"/>
              <a:pPr>
                <a:defRPr/>
              </a:pPr>
              <a:t>10/30/25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BF11B53-1622-4A9C-8919-47464D2AB8D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83EECD4-12E0-4AD5-AB25-CE058C23EABC}" type="datetimeFigureOut">
              <a:rPr lang="en-US"/>
              <a:pPr>
                <a:defRPr/>
              </a:pPr>
              <a:t>10/30/25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4A0353C-39C8-4F41-8F66-9462F930916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39F55B-A6D7-41E8-A09D-D83EC2AB0692}" type="datetimeFigureOut">
              <a:rPr lang="en-US"/>
              <a:pPr>
                <a:defRPr/>
              </a:pPr>
              <a:t>10/30/25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C558CFB-4AFA-4CAB-B271-EBD38F4D867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30CA2CB-64F9-4C36-8954-8C3071B9D15F}" type="datetimeFigureOut">
              <a:rPr lang="en-US"/>
              <a:pPr>
                <a:defRPr/>
              </a:pPr>
              <a:t>10/30/25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5FDA94-3534-4089-BE2D-6BFDA116C59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fld id="{6AAB1EBC-0357-4755-B41B-82496743CDEB}" type="datetimeFigureOut">
              <a:rPr lang="en-US"/>
              <a:pPr>
                <a:defRPr/>
              </a:pPr>
              <a:t>10/30/25</a:t>
            </a:fld>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6988257E-F315-43D1-BA28-40B45637809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EE77FE4-9B92-466B-9603-8FCA11EC0BB7}" type="datetimeFigureOut">
              <a:rPr lang="en-US"/>
              <a:pPr>
                <a:defRPr/>
              </a:pPr>
              <a:t>10/30/25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9DABD6-7D53-4D70-838C-35A677B730B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28BDDF5-5A81-4F48-A594-E1688F1F6A3D}" type="datetimeFigureOut">
              <a:rPr lang="en-US"/>
              <a:pPr>
                <a:defRPr/>
              </a:pPr>
              <a:t>10/30/25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33E2D8-D379-41B9-AB43-328E87A0777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B0484EB-1276-4452-8127-63EB4C793380}" type="datetimeFigureOut">
              <a:rPr lang="en-US"/>
              <a:pPr>
                <a:defRPr/>
              </a:pPr>
              <a:t>10/30/25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F87023-BC50-47A6-8F79-1356363F9F1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19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05C4F3D-9CF5-49BA-9A85-4039E12B397D}" type="datetimeFigureOut">
              <a:rPr lang="en-US"/>
              <a:pPr>
                <a:defRPr/>
              </a:pPr>
              <a:t>10/30/25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347D5E-AC26-48CE-8CCD-BCE2BE81B4E3}" type="slidenum">
              <a:rPr lang="en-US"/>
              <a:pPr>
                <a:defRPr/>
              </a:pPr>
              <a:t>‹#›</a:t>
            </a:fld>
            <a:endParaRPr lang="en-US"/>
          </a:p>
        </p:txBody>
      </p:sp>
    </p:spTree>
    <p:extLst>
      <p:ext uri="{BB962C8B-B14F-4D97-AF65-F5344CB8AC3E}">
        <p14:creationId xmlns:p14="http://schemas.microsoft.com/office/powerpoint/2010/main" val="3732133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016B833-2EE6-4661-8DBB-77B95FD5C29E}" type="datetimeFigureOut">
              <a:rPr lang="en-US"/>
              <a:pPr>
                <a:defRPr/>
              </a:pPr>
              <a:t>10/30/25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85CA73-A140-41F4-9B2C-C9F04B2BF912}" type="slidenum">
              <a:rPr lang="en-US"/>
              <a:pPr>
                <a:defRPr/>
              </a:pPr>
              <a:t>‹#›</a:t>
            </a:fld>
            <a:endParaRPr lang="en-US"/>
          </a:p>
        </p:txBody>
      </p:sp>
    </p:spTree>
    <p:extLst>
      <p:ext uri="{BB962C8B-B14F-4D97-AF65-F5344CB8AC3E}">
        <p14:creationId xmlns:p14="http://schemas.microsoft.com/office/powerpoint/2010/main" val="3707866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8D96CBF-8A00-4571-B65E-F767D4CB26FD}" type="datetimeFigureOut">
              <a:rPr lang="en-US"/>
              <a:pPr>
                <a:defRPr/>
              </a:pPr>
              <a:t>10/30/25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CFE1CE-6B11-47BC-9884-01EA9BCF7E6E}" type="slidenum">
              <a:rPr lang="en-US"/>
              <a:pPr>
                <a:defRPr/>
              </a:pPr>
              <a:t>‹#›</a:t>
            </a:fld>
            <a:endParaRPr lang="en-US"/>
          </a:p>
        </p:txBody>
      </p:sp>
    </p:spTree>
    <p:extLst>
      <p:ext uri="{BB962C8B-B14F-4D97-AF65-F5344CB8AC3E}">
        <p14:creationId xmlns:p14="http://schemas.microsoft.com/office/powerpoint/2010/main" val="2622320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66DA692-7A75-49EC-A677-2BB245FDA720}" type="datetimeFigureOut">
              <a:rPr lang="en-US"/>
              <a:pPr>
                <a:defRPr/>
              </a:pPr>
              <a:t>10/30/25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512508-A97B-48E4-9817-F86EE4694E4C}" type="slidenum">
              <a:rPr lang="en-US"/>
              <a:pPr>
                <a:defRPr/>
              </a:pPr>
              <a:t>‹#›</a:t>
            </a:fld>
            <a:endParaRPr lang="en-US"/>
          </a:p>
        </p:txBody>
      </p:sp>
    </p:spTree>
    <p:extLst>
      <p:ext uri="{BB962C8B-B14F-4D97-AF65-F5344CB8AC3E}">
        <p14:creationId xmlns:p14="http://schemas.microsoft.com/office/powerpoint/2010/main" val="1336090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C81A629-9EFF-4664-A647-32BC7AED4D46}" type="datetimeFigureOut">
              <a:rPr lang="en-US"/>
              <a:pPr>
                <a:defRPr/>
              </a:pPr>
              <a:t>10/30/25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0AE381-F134-410F-8ED6-2AD037336A26}" type="slidenum">
              <a:rPr lang="en-US"/>
              <a:pPr>
                <a:defRPr/>
              </a:pPr>
              <a:t>‹#›</a:t>
            </a:fld>
            <a:endParaRPr lang="en-US"/>
          </a:p>
        </p:txBody>
      </p:sp>
    </p:spTree>
    <p:extLst>
      <p:ext uri="{BB962C8B-B14F-4D97-AF65-F5344CB8AC3E}">
        <p14:creationId xmlns:p14="http://schemas.microsoft.com/office/powerpoint/2010/main" val="3286195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D12862-5A22-45CB-9CBA-5CC5785CD63D}" type="datetimeFigureOut">
              <a:rPr lang="en-US"/>
              <a:pPr>
                <a:defRPr/>
              </a:pPr>
              <a:t>10/30/25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09F9046-0EF4-4B2B-AE84-643470B98FF9}" type="slidenum">
              <a:rPr lang="en-US"/>
              <a:pPr>
                <a:defRPr/>
              </a:pPr>
              <a:t>‹#›</a:t>
            </a:fld>
            <a:endParaRPr lang="en-US"/>
          </a:p>
        </p:txBody>
      </p:sp>
    </p:spTree>
    <p:extLst>
      <p:ext uri="{BB962C8B-B14F-4D97-AF65-F5344CB8AC3E}">
        <p14:creationId xmlns:p14="http://schemas.microsoft.com/office/powerpoint/2010/main" val="762218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175E37F-81AA-4391-B846-5194E939F365}" type="datetimeFigureOut">
              <a:rPr lang="en-US"/>
              <a:pPr>
                <a:defRPr/>
              </a:pPr>
              <a:t>10/30/25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A6C498-58DF-4CD1-B66C-48CC15B56606}" type="slidenum">
              <a:rPr lang="en-US"/>
              <a:pPr>
                <a:defRPr/>
              </a:pPr>
              <a:t>‹#›</a:t>
            </a:fld>
            <a:endParaRPr lang="en-US"/>
          </a:p>
        </p:txBody>
      </p:sp>
    </p:spTree>
    <p:extLst>
      <p:ext uri="{BB962C8B-B14F-4D97-AF65-F5344CB8AC3E}">
        <p14:creationId xmlns:p14="http://schemas.microsoft.com/office/powerpoint/2010/main" val="388588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fld id="{3B1888EE-3BD3-4F40-8819-15228411B368}" type="datetimeFigureOut">
              <a:rPr lang="en-US"/>
              <a:pPr>
                <a:defRPr/>
              </a:pPr>
              <a:t>10/30/25</a:t>
            </a:fld>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3E778986-0A89-4C97-BE64-F6CAAF9C643B}"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EF18D01-01BA-479F-97C2-E31744213ED8}" type="datetimeFigureOut">
              <a:rPr lang="en-US"/>
              <a:pPr>
                <a:defRPr/>
              </a:pPr>
              <a:t>10/30/25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D53508-3013-4932-8B3D-B7EED32D559C}" type="slidenum">
              <a:rPr lang="en-US"/>
              <a:pPr>
                <a:defRPr/>
              </a:pPr>
              <a:t>‹#›</a:t>
            </a:fld>
            <a:endParaRPr lang="en-US"/>
          </a:p>
        </p:txBody>
      </p:sp>
    </p:spTree>
    <p:extLst>
      <p:ext uri="{BB962C8B-B14F-4D97-AF65-F5344CB8AC3E}">
        <p14:creationId xmlns:p14="http://schemas.microsoft.com/office/powerpoint/2010/main" val="3907425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F391E36-8ABD-411D-B1FF-F18432829119}" type="datetimeFigureOut">
              <a:rPr lang="en-US"/>
              <a:pPr>
                <a:defRPr/>
              </a:pPr>
              <a:t>10/30/25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B405FE-1F86-4519-9F78-8AABB20B5F27}" type="slidenum">
              <a:rPr lang="en-US"/>
              <a:pPr>
                <a:defRPr/>
              </a:pPr>
              <a:t>‹#›</a:t>
            </a:fld>
            <a:endParaRPr lang="en-US"/>
          </a:p>
        </p:txBody>
      </p:sp>
    </p:spTree>
    <p:extLst>
      <p:ext uri="{BB962C8B-B14F-4D97-AF65-F5344CB8AC3E}">
        <p14:creationId xmlns:p14="http://schemas.microsoft.com/office/powerpoint/2010/main" val="630405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32F8B94-B98B-4246-B207-B8A5987F1BA2}" type="datetimeFigureOut">
              <a:rPr lang="en-US"/>
              <a:pPr>
                <a:defRPr/>
              </a:pPr>
              <a:t>10/30/25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F4F5E8-F0CB-400A-80D4-5736692C3709}" type="slidenum">
              <a:rPr lang="en-US"/>
              <a:pPr>
                <a:defRPr/>
              </a:pPr>
              <a:t>‹#›</a:t>
            </a:fld>
            <a:endParaRPr lang="en-US"/>
          </a:p>
        </p:txBody>
      </p:sp>
    </p:spTree>
    <p:extLst>
      <p:ext uri="{BB962C8B-B14F-4D97-AF65-F5344CB8AC3E}">
        <p14:creationId xmlns:p14="http://schemas.microsoft.com/office/powerpoint/2010/main" val="37392639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21BAE6E-5678-4BF5-97CF-40709887E0DD}" type="datetimeFigureOut">
              <a:rPr lang="en-US"/>
              <a:pPr>
                <a:defRPr/>
              </a:pPr>
              <a:t>10/30/25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80FD12-BC28-4A56-A0BF-6C3DBA0F23A8}" type="slidenum">
              <a:rPr lang="en-US"/>
              <a:pPr>
                <a:defRPr/>
              </a:pPr>
              <a:t>‹#›</a:t>
            </a:fld>
            <a:endParaRPr lang="en-US"/>
          </a:p>
        </p:txBody>
      </p:sp>
    </p:spTree>
    <p:extLst>
      <p:ext uri="{BB962C8B-B14F-4D97-AF65-F5344CB8AC3E}">
        <p14:creationId xmlns:p14="http://schemas.microsoft.com/office/powerpoint/2010/main" val="2617916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0342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B010E7F4-DF56-4001-A1F3-0871369B4EAC}" type="datetimeFigureOut">
              <a:rPr lang="en-US"/>
              <a:pPr>
                <a:defRPr/>
              </a:pPr>
              <a:t>10/30/25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BCE398-6AAF-40F9-A47F-565CADD653E8}" type="slidenum">
              <a:rPr lang="en-US"/>
              <a:pPr>
                <a:defRPr/>
              </a:pPr>
              <a:t>‹#›</a:t>
            </a:fld>
            <a:endParaRPr lang="en-US"/>
          </a:p>
        </p:txBody>
      </p:sp>
    </p:spTree>
    <p:extLst>
      <p:ext uri="{BB962C8B-B14F-4D97-AF65-F5344CB8AC3E}">
        <p14:creationId xmlns:p14="http://schemas.microsoft.com/office/powerpoint/2010/main" val="31081478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9C5EC6B-E377-40D0-919D-9283A752EB42}" type="datetimeFigureOut">
              <a:rPr lang="en-US"/>
              <a:pPr>
                <a:defRPr/>
              </a:pPr>
              <a:t>10/30/25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CB021E-F220-4A48-B00B-59C4B36FB258}" type="slidenum">
              <a:rPr lang="en-US"/>
              <a:pPr>
                <a:defRPr/>
              </a:pPr>
              <a:t>‹#›</a:t>
            </a:fld>
            <a:endParaRPr lang="en-US"/>
          </a:p>
        </p:txBody>
      </p:sp>
    </p:spTree>
    <p:extLst>
      <p:ext uri="{BB962C8B-B14F-4D97-AF65-F5344CB8AC3E}">
        <p14:creationId xmlns:p14="http://schemas.microsoft.com/office/powerpoint/2010/main" val="2401721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F9DBE41-7F20-43A8-A40D-A66A5941FC7C}" type="datetimeFigureOut">
              <a:rPr lang="en-US"/>
              <a:pPr>
                <a:defRPr/>
              </a:pPr>
              <a:t>10/30/25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C3AA3A-482A-4C76-9C19-9730B4D4B0F3}" type="slidenum">
              <a:rPr lang="en-US"/>
              <a:pPr>
                <a:defRPr/>
              </a:pPr>
              <a:t>‹#›</a:t>
            </a:fld>
            <a:endParaRPr lang="en-US"/>
          </a:p>
        </p:txBody>
      </p:sp>
    </p:spTree>
    <p:extLst>
      <p:ext uri="{BB962C8B-B14F-4D97-AF65-F5344CB8AC3E}">
        <p14:creationId xmlns:p14="http://schemas.microsoft.com/office/powerpoint/2010/main" val="4020174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D0F9E2C-125C-4479-BE5A-D68FCD659098}" type="datetimeFigureOut">
              <a:rPr lang="en-US"/>
              <a:pPr>
                <a:defRPr/>
              </a:pPr>
              <a:t>10/30/25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3A13E5-C352-467C-8C6D-188E4632A88C}" type="slidenum">
              <a:rPr lang="en-US"/>
              <a:pPr>
                <a:defRPr/>
              </a:pPr>
              <a:t>‹#›</a:t>
            </a:fld>
            <a:endParaRPr lang="en-US"/>
          </a:p>
        </p:txBody>
      </p:sp>
    </p:spTree>
    <p:extLst>
      <p:ext uri="{BB962C8B-B14F-4D97-AF65-F5344CB8AC3E}">
        <p14:creationId xmlns:p14="http://schemas.microsoft.com/office/powerpoint/2010/main" val="27726140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69F56826-DC5D-486B-8DB9-345EA6C62F23}" type="datetimeFigureOut">
              <a:rPr lang="en-US"/>
              <a:pPr>
                <a:defRPr/>
              </a:pPr>
              <a:t>10/30/25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6C234AB-6BD3-451E-AE0A-D0AC99DDD1EC}" type="slidenum">
              <a:rPr lang="en-US"/>
              <a:pPr>
                <a:defRPr/>
              </a:pPr>
              <a:t>‹#›</a:t>
            </a:fld>
            <a:endParaRPr lang="en-US"/>
          </a:p>
        </p:txBody>
      </p:sp>
    </p:spTree>
    <p:extLst>
      <p:ext uri="{BB962C8B-B14F-4D97-AF65-F5344CB8AC3E}">
        <p14:creationId xmlns:p14="http://schemas.microsoft.com/office/powerpoint/2010/main" val="25180192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0EC385F-96BC-41EB-AA40-4194B2D89F85}" type="datetimeFigureOut">
              <a:rPr lang="en-US"/>
              <a:pPr>
                <a:defRPr/>
              </a:pPr>
              <a:t>10/30/25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47A432-75B2-40D0-BC7E-02F6DFDAC109}" type="slidenum">
              <a:rPr lang="en-US"/>
              <a:pPr>
                <a:defRPr/>
              </a:pPr>
              <a:t>‹#›</a:t>
            </a:fld>
            <a:endParaRPr lang="en-US"/>
          </a:p>
        </p:txBody>
      </p:sp>
    </p:spTree>
    <p:extLst>
      <p:ext uri="{BB962C8B-B14F-4D97-AF65-F5344CB8AC3E}">
        <p14:creationId xmlns:p14="http://schemas.microsoft.com/office/powerpoint/2010/main" val="189165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p:cNvSpPr>
            <a:spLocks noGrp="1" noChangeArrowheads="1"/>
          </p:cNvSpPr>
          <p:nvPr>
            <p:ph type="dt" sz="half" idx="10"/>
          </p:nvPr>
        </p:nvSpPr>
        <p:spPr>
          <a:ln/>
        </p:spPr>
        <p:txBody>
          <a:bodyPr/>
          <a:lstStyle>
            <a:lvl1pPr>
              <a:defRPr/>
            </a:lvl1pPr>
          </a:lstStyle>
          <a:p>
            <a:pPr>
              <a:defRPr/>
            </a:pPr>
            <a:fld id="{62EFE8E3-637B-401E-85D3-985BDCAAFD74}" type="datetimeFigureOut">
              <a:rPr lang="en-US"/>
              <a:pPr>
                <a:defRPr/>
              </a:pPr>
              <a:t>10/30/25</a:t>
            </a:fld>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13CE7AB9-3E82-4F37-8179-1D56A022CFFE}"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65E68EF-B0F9-4EB7-94DF-01E10705CCA3}" type="datetimeFigureOut">
              <a:rPr lang="en-US"/>
              <a:pPr>
                <a:defRPr/>
              </a:pPr>
              <a:t>10/30/25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0749CD-0C94-428D-B010-8055B197B98E}" type="slidenum">
              <a:rPr lang="en-US"/>
              <a:pPr>
                <a:defRPr/>
              </a:pPr>
              <a:t>‹#›</a:t>
            </a:fld>
            <a:endParaRPr lang="en-US"/>
          </a:p>
        </p:txBody>
      </p:sp>
    </p:spTree>
    <p:extLst>
      <p:ext uri="{BB962C8B-B14F-4D97-AF65-F5344CB8AC3E}">
        <p14:creationId xmlns:p14="http://schemas.microsoft.com/office/powerpoint/2010/main" val="24469079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A0F00CB-F501-452E-922D-8EE249DFE8AC}" type="datetimeFigureOut">
              <a:rPr lang="en-US"/>
              <a:pPr>
                <a:defRPr/>
              </a:pPr>
              <a:t>10/30/25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48F138-5949-4D50-B9A6-50FFCC6BD59A}" type="slidenum">
              <a:rPr lang="en-US"/>
              <a:pPr>
                <a:defRPr/>
              </a:pPr>
              <a:t>‹#›</a:t>
            </a:fld>
            <a:endParaRPr lang="en-US"/>
          </a:p>
        </p:txBody>
      </p:sp>
    </p:spTree>
    <p:extLst>
      <p:ext uri="{BB962C8B-B14F-4D97-AF65-F5344CB8AC3E}">
        <p14:creationId xmlns:p14="http://schemas.microsoft.com/office/powerpoint/2010/main" val="2974173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AF59F1-7563-4165-9E39-95F6B2DC5811}" type="datetimeFigureOut">
              <a:rPr lang="en-US"/>
              <a:pPr>
                <a:defRPr/>
              </a:pPr>
              <a:t>10/30/25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D61AA6-25F4-4114-BB3D-6CE6CB8D011D}" type="slidenum">
              <a:rPr lang="en-US"/>
              <a:pPr>
                <a:defRPr/>
              </a:pPr>
              <a:t>‹#›</a:t>
            </a:fld>
            <a:endParaRPr lang="en-US"/>
          </a:p>
        </p:txBody>
      </p:sp>
    </p:spTree>
    <p:extLst>
      <p:ext uri="{BB962C8B-B14F-4D97-AF65-F5344CB8AC3E}">
        <p14:creationId xmlns:p14="http://schemas.microsoft.com/office/powerpoint/2010/main" val="1479058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CCA115E-110E-4E68-BC9C-BF93C14C677D}" type="datetimeFigureOut">
              <a:rPr lang="en-US"/>
              <a:pPr>
                <a:defRPr/>
              </a:pPr>
              <a:t>10/30/25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CDDE46-953F-45AF-B357-D623BC91D3FB}" type="slidenum">
              <a:rPr lang="en-US"/>
              <a:pPr>
                <a:defRPr/>
              </a:pPr>
              <a:t>‹#›</a:t>
            </a:fld>
            <a:endParaRPr lang="en-US"/>
          </a:p>
        </p:txBody>
      </p:sp>
    </p:spTree>
    <p:extLst>
      <p:ext uri="{BB962C8B-B14F-4D97-AF65-F5344CB8AC3E}">
        <p14:creationId xmlns:p14="http://schemas.microsoft.com/office/powerpoint/2010/main" val="19734988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84A3E74-99E1-416B-A431-50BBD5A2FD04}" type="datetimeFigureOut">
              <a:rPr lang="en-US"/>
              <a:pPr>
                <a:defRPr/>
              </a:pPr>
              <a:t>10/30/25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8FCB18-C1EC-4781-99B2-0657255651C4}" type="slidenum">
              <a:rPr lang="en-US"/>
              <a:pPr>
                <a:defRPr/>
              </a:pPr>
              <a:t>‹#›</a:t>
            </a:fld>
            <a:endParaRPr lang="en-US"/>
          </a:p>
        </p:txBody>
      </p:sp>
    </p:spTree>
    <p:extLst>
      <p:ext uri="{BB962C8B-B14F-4D97-AF65-F5344CB8AC3E}">
        <p14:creationId xmlns:p14="http://schemas.microsoft.com/office/powerpoint/2010/main" val="1002298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1858"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2185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 name="Rectangle 4">
            <a:extLst>
              <a:ext uri="{FF2B5EF4-FFF2-40B4-BE49-F238E27FC236}">
                <a16:creationId xmlns:a16="http://schemas.microsoft.com/office/drawing/2014/main" id="{C5D6D6F1-EBD3-25CF-A2CD-5CBB3EC3F07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AF5507B-2E32-05EF-2D48-6F9D3A2910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5E65A4C-239B-0963-D407-C941942F6F5D}"/>
              </a:ext>
            </a:extLst>
          </p:cNvPr>
          <p:cNvSpPr>
            <a:spLocks noGrp="1" noChangeArrowheads="1"/>
          </p:cNvSpPr>
          <p:nvPr>
            <p:ph type="sldNum" sz="quarter" idx="12"/>
          </p:nvPr>
        </p:nvSpPr>
        <p:spPr>
          <a:ln/>
        </p:spPr>
        <p:txBody>
          <a:bodyPr/>
          <a:lstStyle>
            <a:lvl1pPr>
              <a:defRPr/>
            </a:lvl1pPr>
          </a:lstStyle>
          <a:p>
            <a:pPr>
              <a:defRPr/>
            </a:pPr>
            <a:fld id="{96B39673-5743-CC4E-A7CF-1C0A2B28D74F}" type="slidenum">
              <a:rPr lang="en-US" altLang="en-US"/>
              <a:pPr>
                <a:defRPr/>
              </a:pPr>
              <a:t>‹#›</a:t>
            </a:fld>
            <a:endParaRPr lang="en-US" altLang="en-US"/>
          </a:p>
        </p:txBody>
      </p:sp>
    </p:spTree>
    <p:extLst>
      <p:ext uri="{BB962C8B-B14F-4D97-AF65-F5344CB8AC3E}">
        <p14:creationId xmlns:p14="http://schemas.microsoft.com/office/powerpoint/2010/main" val="29573838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5EBBCC0-002A-07F1-9918-5E71722C1FC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8CB59C3-9BFE-3EF4-1073-B6EF4511E5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5E742D3-CE34-4E01-8FB1-04CE2511B031}"/>
              </a:ext>
            </a:extLst>
          </p:cNvPr>
          <p:cNvSpPr>
            <a:spLocks noGrp="1" noChangeArrowheads="1"/>
          </p:cNvSpPr>
          <p:nvPr>
            <p:ph type="sldNum" sz="quarter" idx="12"/>
          </p:nvPr>
        </p:nvSpPr>
        <p:spPr>
          <a:ln/>
        </p:spPr>
        <p:txBody>
          <a:bodyPr/>
          <a:lstStyle>
            <a:lvl1pPr>
              <a:defRPr/>
            </a:lvl1pPr>
          </a:lstStyle>
          <a:p>
            <a:pPr>
              <a:defRPr/>
            </a:pPr>
            <a:fld id="{06F773E9-1D0F-6A46-9774-173F59CFE5F9}" type="slidenum">
              <a:rPr lang="en-US" altLang="en-US"/>
              <a:pPr>
                <a:defRPr/>
              </a:pPr>
              <a:t>‹#›</a:t>
            </a:fld>
            <a:endParaRPr lang="en-US" altLang="en-US"/>
          </a:p>
        </p:txBody>
      </p:sp>
    </p:spTree>
    <p:extLst>
      <p:ext uri="{BB962C8B-B14F-4D97-AF65-F5344CB8AC3E}">
        <p14:creationId xmlns:p14="http://schemas.microsoft.com/office/powerpoint/2010/main" val="83826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EDB4398-8502-090E-A73B-CB77180E4B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77BFCDB-6D41-A038-E9CF-4285B994C7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4E5CEBD-5BE0-1221-56B9-F87BD8825EC1}"/>
              </a:ext>
            </a:extLst>
          </p:cNvPr>
          <p:cNvSpPr>
            <a:spLocks noGrp="1" noChangeArrowheads="1"/>
          </p:cNvSpPr>
          <p:nvPr>
            <p:ph type="sldNum" sz="quarter" idx="12"/>
          </p:nvPr>
        </p:nvSpPr>
        <p:spPr>
          <a:ln/>
        </p:spPr>
        <p:txBody>
          <a:bodyPr/>
          <a:lstStyle>
            <a:lvl1pPr>
              <a:defRPr/>
            </a:lvl1pPr>
          </a:lstStyle>
          <a:p>
            <a:pPr>
              <a:defRPr/>
            </a:pPr>
            <a:fld id="{C14C868E-8D55-4845-8010-BC36844154FB}" type="slidenum">
              <a:rPr lang="en-US" altLang="en-US"/>
              <a:pPr>
                <a:defRPr/>
              </a:pPr>
              <a:t>‹#›</a:t>
            </a:fld>
            <a:endParaRPr lang="en-US" altLang="en-US"/>
          </a:p>
        </p:txBody>
      </p:sp>
    </p:spTree>
    <p:extLst>
      <p:ext uri="{BB962C8B-B14F-4D97-AF65-F5344CB8AC3E}">
        <p14:creationId xmlns:p14="http://schemas.microsoft.com/office/powerpoint/2010/main" val="2062302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2CC348D-3503-B2A5-F04D-93303040F06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23B26E1-AB21-0D8F-6B99-EDA4496529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8FEF2E6-E054-6361-81C9-C906CE70BDC9}"/>
              </a:ext>
            </a:extLst>
          </p:cNvPr>
          <p:cNvSpPr>
            <a:spLocks noGrp="1" noChangeArrowheads="1"/>
          </p:cNvSpPr>
          <p:nvPr>
            <p:ph type="sldNum" sz="quarter" idx="12"/>
          </p:nvPr>
        </p:nvSpPr>
        <p:spPr>
          <a:ln/>
        </p:spPr>
        <p:txBody>
          <a:bodyPr/>
          <a:lstStyle>
            <a:lvl1pPr>
              <a:defRPr/>
            </a:lvl1pPr>
          </a:lstStyle>
          <a:p>
            <a:pPr>
              <a:defRPr/>
            </a:pPr>
            <a:fld id="{F0E5ED0F-B601-6E4C-856C-63B9725062F8}" type="slidenum">
              <a:rPr lang="en-US" altLang="en-US"/>
              <a:pPr>
                <a:defRPr/>
              </a:pPr>
              <a:t>‹#›</a:t>
            </a:fld>
            <a:endParaRPr lang="en-US" altLang="en-US"/>
          </a:p>
        </p:txBody>
      </p:sp>
    </p:spTree>
    <p:extLst>
      <p:ext uri="{BB962C8B-B14F-4D97-AF65-F5344CB8AC3E}">
        <p14:creationId xmlns:p14="http://schemas.microsoft.com/office/powerpoint/2010/main" val="42732915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8644EB6-747C-2DB7-1E1B-F8639DC7D25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09BCA5A-0C61-86E4-E7F8-002474B18A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9835459-FA71-E3C7-300E-28DE6879209C}"/>
              </a:ext>
            </a:extLst>
          </p:cNvPr>
          <p:cNvSpPr>
            <a:spLocks noGrp="1" noChangeArrowheads="1"/>
          </p:cNvSpPr>
          <p:nvPr>
            <p:ph type="sldNum" sz="quarter" idx="12"/>
          </p:nvPr>
        </p:nvSpPr>
        <p:spPr>
          <a:ln/>
        </p:spPr>
        <p:txBody>
          <a:bodyPr/>
          <a:lstStyle>
            <a:lvl1pPr>
              <a:defRPr/>
            </a:lvl1pPr>
          </a:lstStyle>
          <a:p>
            <a:pPr>
              <a:defRPr/>
            </a:pPr>
            <a:fld id="{BE0A0723-BCF6-1141-BDDE-D4AFC73C7B51}" type="slidenum">
              <a:rPr lang="en-US" altLang="en-US"/>
              <a:pPr>
                <a:defRPr/>
              </a:pPr>
              <a:t>‹#›</a:t>
            </a:fld>
            <a:endParaRPr lang="en-US" altLang="en-US"/>
          </a:p>
        </p:txBody>
      </p:sp>
    </p:spTree>
    <p:extLst>
      <p:ext uri="{BB962C8B-B14F-4D97-AF65-F5344CB8AC3E}">
        <p14:creationId xmlns:p14="http://schemas.microsoft.com/office/powerpoint/2010/main" val="510687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p:cNvSpPr>
            <a:spLocks noGrp="1" noChangeArrowheads="1"/>
          </p:cNvSpPr>
          <p:nvPr>
            <p:ph type="dt" sz="half" idx="10"/>
          </p:nvPr>
        </p:nvSpPr>
        <p:spPr>
          <a:ln/>
        </p:spPr>
        <p:txBody>
          <a:bodyPr/>
          <a:lstStyle>
            <a:lvl1pPr>
              <a:defRPr/>
            </a:lvl1pPr>
          </a:lstStyle>
          <a:p>
            <a:pPr>
              <a:defRPr/>
            </a:pPr>
            <a:fld id="{107AF18F-F9A3-451B-8753-14B79CB3D707}" type="datetimeFigureOut">
              <a:rPr lang="en-US"/>
              <a:pPr>
                <a:defRPr/>
              </a:pPr>
              <a:t>10/30/25</a:t>
            </a:fld>
            <a:endParaRPr lang="en-US"/>
          </a:p>
        </p:txBody>
      </p:sp>
      <p:sp>
        <p:nvSpPr>
          <p:cNvPr id="8" name="Rectangle 28"/>
          <p:cNvSpPr>
            <a:spLocks noGrp="1" noChangeArrowheads="1"/>
          </p:cNvSpPr>
          <p:nvPr>
            <p:ph type="ftr" sz="quarter" idx="11"/>
          </p:nvPr>
        </p:nvSpPr>
        <p:spPr>
          <a:ln/>
        </p:spPr>
        <p:txBody>
          <a:bodyPr/>
          <a:lstStyle>
            <a:lvl1pPr>
              <a:defRPr/>
            </a:lvl1pPr>
          </a:lstStyle>
          <a:p>
            <a:pPr>
              <a:defRPr/>
            </a:pPr>
            <a:endParaRPr lang="en-US"/>
          </a:p>
        </p:txBody>
      </p:sp>
      <p:sp>
        <p:nvSpPr>
          <p:cNvPr id="9" name="Rectangle 29"/>
          <p:cNvSpPr>
            <a:spLocks noGrp="1" noChangeArrowheads="1"/>
          </p:cNvSpPr>
          <p:nvPr>
            <p:ph type="sldNum" sz="quarter" idx="12"/>
          </p:nvPr>
        </p:nvSpPr>
        <p:spPr>
          <a:ln/>
        </p:spPr>
        <p:txBody>
          <a:bodyPr/>
          <a:lstStyle>
            <a:lvl1pPr>
              <a:defRPr/>
            </a:lvl1pPr>
          </a:lstStyle>
          <a:p>
            <a:pPr>
              <a:defRPr/>
            </a:pPr>
            <a:fld id="{53A45D09-DE41-48C4-A57F-AA4C689F002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C0F9475-F8E4-8EB8-701D-079F7D69BFC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135616D-3495-5F46-6CD0-FEB670DF77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8A6559E-6556-E62C-8400-1DE007187A38}"/>
              </a:ext>
            </a:extLst>
          </p:cNvPr>
          <p:cNvSpPr>
            <a:spLocks noGrp="1" noChangeArrowheads="1"/>
          </p:cNvSpPr>
          <p:nvPr>
            <p:ph type="sldNum" sz="quarter" idx="12"/>
          </p:nvPr>
        </p:nvSpPr>
        <p:spPr>
          <a:ln/>
        </p:spPr>
        <p:txBody>
          <a:bodyPr/>
          <a:lstStyle>
            <a:lvl1pPr>
              <a:defRPr/>
            </a:lvl1pPr>
          </a:lstStyle>
          <a:p>
            <a:pPr>
              <a:defRPr/>
            </a:pPr>
            <a:fld id="{314BEFA7-46AA-194D-9794-6CEF5A2032B4}" type="slidenum">
              <a:rPr lang="en-US" altLang="en-US"/>
              <a:pPr>
                <a:defRPr/>
              </a:pPr>
              <a:t>‹#›</a:t>
            </a:fld>
            <a:endParaRPr lang="en-US" altLang="en-US"/>
          </a:p>
        </p:txBody>
      </p:sp>
    </p:spTree>
    <p:extLst>
      <p:ext uri="{BB962C8B-B14F-4D97-AF65-F5344CB8AC3E}">
        <p14:creationId xmlns:p14="http://schemas.microsoft.com/office/powerpoint/2010/main" val="6609800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6388478-EB9C-CD9B-81C8-A6923A02F2D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18ECB12-B09D-6958-9C8B-9961968EB6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2941B47-837C-00B1-C69F-BFFF421DCE05}"/>
              </a:ext>
            </a:extLst>
          </p:cNvPr>
          <p:cNvSpPr>
            <a:spLocks noGrp="1" noChangeArrowheads="1"/>
          </p:cNvSpPr>
          <p:nvPr>
            <p:ph type="sldNum" sz="quarter" idx="12"/>
          </p:nvPr>
        </p:nvSpPr>
        <p:spPr>
          <a:ln/>
        </p:spPr>
        <p:txBody>
          <a:bodyPr/>
          <a:lstStyle>
            <a:lvl1pPr>
              <a:defRPr/>
            </a:lvl1pPr>
          </a:lstStyle>
          <a:p>
            <a:pPr>
              <a:defRPr/>
            </a:pPr>
            <a:fld id="{8FCEBD66-C73A-604E-86BA-D1D38171939E}" type="slidenum">
              <a:rPr lang="en-US" altLang="en-US"/>
              <a:pPr>
                <a:defRPr/>
              </a:pPr>
              <a:t>‹#›</a:t>
            </a:fld>
            <a:endParaRPr lang="en-US" altLang="en-US"/>
          </a:p>
        </p:txBody>
      </p:sp>
    </p:spTree>
    <p:extLst>
      <p:ext uri="{BB962C8B-B14F-4D97-AF65-F5344CB8AC3E}">
        <p14:creationId xmlns:p14="http://schemas.microsoft.com/office/powerpoint/2010/main" val="4985908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E62CC01-0E56-237C-90C9-7302766E250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CFD4EED-122B-8AA0-C6EB-62E25084D2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2E93112-FF28-F31B-BD43-DF7FB1B1E6EF}"/>
              </a:ext>
            </a:extLst>
          </p:cNvPr>
          <p:cNvSpPr>
            <a:spLocks noGrp="1" noChangeArrowheads="1"/>
          </p:cNvSpPr>
          <p:nvPr>
            <p:ph type="sldNum" sz="quarter" idx="12"/>
          </p:nvPr>
        </p:nvSpPr>
        <p:spPr>
          <a:ln/>
        </p:spPr>
        <p:txBody>
          <a:bodyPr/>
          <a:lstStyle>
            <a:lvl1pPr>
              <a:defRPr/>
            </a:lvl1pPr>
          </a:lstStyle>
          <a:p>
            <a:pPr>
              <a:defRPr/>
            </a:pPr>
            <a:fld id="{7FB6A6C3-A083-C24B-B7C0-9679D3E7E8BD}" type="slidenum">
              <a:rPr lang="en-US" altLang="en-US"/>
              <a:pPr>
                <a:defRPr/>
              </a:pPr>
              <a:t>‹#›</a:t>
            </a:fld>
            <a:endParaRPr lang="en-US" altLang="en-US"/>
          </a:p>
        </p:txBody>
      </p:sp>
    </p:spTree>
    <p:extLst>
      <p:ext uri="{BB962C8B-B14F-4D97-AF65-F5344CB8AC3E}">
        <p14:creationId xmlns:p14="http://schemas.microsoft.com/office/powerpoint/2010/main" val="1004197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2C7583F-6D7E-3F82-8796-FE3D6724022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19C90C1-EE38-F069-ABA1-6B11253F06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F98B887-D7FE-E8D5-FBEB-2AEC0F11BB7F}"/>
              </a:ext>
            </a:extLst>
          </p:cNvPr>
          <p:cNvSpPr>
            <a:spLocks noGrp="1" noChangeArrowheads="1"/>
          </p:cNvSpPr>
          <p:nvPr>
            <p:ph type="sldNum" sz="quarter" idx="12"/>
          </p:nvPr>
        </p:nvSpPr>
        <p:spPr>
          <a:ln/>
        </p:spPr>
        <p:txBody>
          <a:bodyPr/>
          <a:lstStyle>
            <a:lvl1pPr>
              <a:defRPr/>
            </a:lvl1pPr>
          </a:lstStyle>
          <a:p>
            <a:pPr>
              <a:defRPr/>
            </a:pPr>
            <a:fld id="{77108E9F-20CD-FD4B-A531-9D668C9781ED}" type="slidenum">
              <a:rPr lang="en-US" altLang="en-US"/>
              <a:pPr>
                <a:defRPr/>
              </a:pPr>
              <a:t>‹#›</a:t>
            </a:fld>
            <a:endParaRPr lang="en-US" altLang="en-US"/>
          </a:p>
        </p:txBody>
      </p:sp>
    </p:spTree>
    <p:extLst>
      <p:ext uri="{BB962C8B-B14F-4D97-AF65-F5344CB8AC3E}">
        <p14:creationId xmlns:p14="http://schemas.microsoft.com/office/powerpoint/2010/main" val="18227023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9714579-8AA0-FEC7-69FB-23989BB33F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6D2097B-D8D0-3FF9-6E11-2DF25C46D5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B262C2-5F44-08BC-4961-CC4B656DC5B0}"/>
              </a:ext>
            </a:extLst>
          </p:cNvPr>
          <p:cNvSpPr>
            <a:spLocks noGrp="1" noChangeArrowheads="1"/>
          </p:cNvSpPr>
          <p:nvPr>
            <p:ph type="sldNum" sz="quarter" idx="12"/>
          </p:nvPr>
        </p:nvSpPr>
        <p:spPr>
          <a:ln/>
        </p:spPr>
        <p:txBody>
          <a:bodyPr/>
          <a:lstStyle>
            <a:lvl1pPr>
              <a:defRPr/>
            </a:lvl1pPr>
          </a:lstStyle>
          <a:p>
            <a:pPr>
              <a:defRPr/>
            </a:pPr>
            <a:fld id="{96B4D72F-8B50-1247-8F6A-F6C7A1774CDB}" type="slidenum">
              <a:rPr lang="en-US" altLang="en-US"/>
              <a:pPr>
                <a:defRPr/>
              </a:pPr>
              <a:t>‹#›</a:t>
            </a:fld>
            <a:endParaRPr lang="en-US" altLang="en-US"/>
          </a:p>
        </p:txBody>
      </p:sp>
    </p:spTree>
    <p:extLst>
      <p:ext uri="{BB962C8B-B14F-4D97-AF65-F5344CB8AC3E}">
        <p14:creationId xmlns:p14="http://schemas.microsoft.com/office/powerpoint/2010/main" val="18501684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E2A4A3E-E694-B9B3-EA56-FCFC4148C7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315823-7349-7D4D-836F-83F0F595DE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F5205EE-F409-989E-6A04-055B428A3E5F}"/>
              </a:ext>
            </a:extLst>
          </p:cNvPr>
          <p:cNvSpPr>
            <a:spLocks noGrp="1" noChangeArrowheads="1"/>
          </p:cNvSpPr>
          <p:nvPr>
            <p:ph type="sldNum" sz="quarter" idx="12"/>
          </p:nvPr>
        </p:nvSpPr>
        <p:spPr>
          <a:ln/>
        </p:spPr>
        <p:txBody>
          <a:bodyPr/>
          <a:lstStyle>
            <a:lvl1pPr>
              <a:defRPr/>
            </a:lvl1pPr>
          </a:lstStyle>
          <a:p>
            <a:pPr>
              <a:defRPr/>
            </a:pPr>
            <a:fld id="{91BD3FCB-6A9E-604C-A259-98476341A0B6}" type="slidenum">
              <a:rPr lang="en-US" altLang="en-US"/>
              <a:pPr>
                <a:defRPr/>
              </a:pPr>
              <a:t>‹#›</a:t>
            </a:fld>
            <a:endParaRPr lang="en-US" altLang="en-US"/>
          </a:p>
        </p:txBody>
      </p:sp>
    </p:spTree>
    <p:extLst>
      <p:ext uri="{BB962C8B-B14F-4D97-AF65-F5344CB8AC3E}">
        <p14:creationId xmlns:p14="http://schemas.microsoft.com/office/powerpoint/2010/main" val="108677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7"/>
          <p:cNvSpPr>
            <a:spLocks noGrp="1" noChangeArrowheads="1"/>
          </p:cNvSpPr>
          <p:nvPr>
            <p:ph type="dt" sz="half" idx="10"/>
          </p:nvPr>
        </p:nvSpPr>
        <p:spPr>
          <a:ln/>
        </p:spPr>
        <p:txBody>
          <a:bodyPr/>
          <a:lstStyle>
            <a:lvl1pPr>
              <a:defRPr/>
            </a:lvl1pPr>
          </a:lstStyle>
          <a:p>
            <a:pPr>
              <a:defRPr/>
            </a:pPr>
            <a:fld id="{A3BD139E-25D6-48C3-8F76-48949AC8B472}" type="datetimeFigureOut">
              <a:rPr lang="en-US"/>
              <a:pPr>
                <a:defRPr/>
              </a:pPr>
              <a:t>10/30/25</a:t>
            </a:fld>
            <a:endParaRPr lang="en-US"/>
          </a:p>
        </p:txBody>
      </p:sp>
      <p:sp>
        <p:nvSpPr>
          <p:cNvPr id="4" name="Rectangle 28"/>
          <p:cNvSpPr>
            <a:spLocks noGrp="1" noChangeArrowheads="1"/>
          </p:cNvSpPr>
          <p:nvPr>
            <p:ph type="ftr" sz="quarter" idx="11"/>
          </p:nvPr>
        </p:nvSpPr>
        <p:spPr>
          <a:ln/>
        </p:spPr>
        <p:txBody>
          <a:bodyPr/>
          <a:lstStyle>
            <a:lvl1pPr>
              <a:defRPr/>
            </a:lvl1pPr>
          </a:lstStyle>
          <a:p>
            <a:pPr>
              <a:defRPr/>
            </a:pPr>
            <a:endParaRPr lang="en-US"/>
          </a:p>
        </p:txBody>
      </p:sp>
      <p:sp>
        <p:nvSpPr>
          <p:cNvPr id="5" name="Rectangle 29"/>
          <p:cNvSpPr>
            <a:spLocks noGrp="1" noChangeArrowheads="1"/>
          </p:cNvSpPr>
          <p:nvPr>
            <p:ph type="sldNum" sz="quarter" idx="12"/>
          </p:nvPr>
        </p:nvSpPr>
        <p:spPr>
          <a:ln/>
        </p:spPr>
        <p:txBody>
          <a:bodyPr/>
          <a:lstStyle>
            <a:lvl1pPr>
              <a:defRPr/>
            </a:lvl1pPr>
          </a:lstStyle>
          <a:p>
            <a:pPr>
              <a:defRPr/>
            </a:pPr>
            <a:fld id="{32C7C9BA-FD50-4074-B197-C129A8E43E0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fld id="{CEED3A52-D989-43A6-A78F-536F22919C5B}" type="datetimeFigureOut">
              <a:rPr lang="en-US"/>
              <a:pPr>
                <a:defRPr/>
              </a:pPr>
              <a:t>10/30/25</a:t>
            </a:fld>
            <a:endParaRPr lang="en-US"/>
          </a:p>
        </p:txBody>
      </p:sp>
      <p:sp>
        <p:nvSpPr>
          <p:cNvPr id="3" name="Rectangle 28"/>
          <p:cNvSpPr>
            <a:spLocks noGrp="1" noChangeArrowheads="1"/>
          </p:cNvSpPr>
          <p:nvPr>
            <p:ph type="ftr" sz="quarter" idx="11"/>
          </p:nvPr>
        </p:nvSpPr>
        <p:spPr>
          <a:ln/>
        </p:spPr>
        <p:txBody>
          <a:bodyPr/>
          <a:lstStyle>
            <a:lvl1pPr>
              <a:defRPr/>
            </a:lvl1pPr>
          </a:lstStyle>
          <a:p>
            <a:pPr>
              <a:defRPr/>
            </a:pPr>
            <a:endParaRPr lang="en-US"/>
          </a:p>
        </p:txBody>
      </p:sp>
      <p:sp>
        <p:nvSpPr>
          <p:cNvPr id="4" name="Rectangle 29"/>
          <p:cNvSpPr>
            <a:spLocks noGrp="1" noChangeArrowheads="1"/>
          </p:cNvSpPr>
          <p:nvPr>
            <p:ph type="sldNum" sz="quarter" idx="12"/>
          </p:nvPr>
        </p:nvSpPr>
        <p:spPr>
          <a:ln/>
        </p:spPr>
        <p:txBody>
          <a:bodyPr/>
          <a:lstStyle>
            <a:lvl1pPr>
              <a:defRPr/>
            </a:lvl1pPr>
          </a:lstStyle>
          <a:p>
            <a:pPr>
              <a:defRPr/>
            </a:pPr>
            <a:fld id="{3C64BDD2-5BF7-4FBA-88CD-47ACFB7DF33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fld id="{F114F89D-C647-4831-84F5-3A41AB12AD63}" type="datetimeFigureOut">
              <a:rPr lang="en-US"/>
              <a:pPr>
                <a:defRPr/>
              </a:pPr>
              <a:t>10/30/25</a:t>
            </a:fld>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831A9E6E-30DC-4630-8AF6-33D9B67729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fld id="{3C17FC6D-1AE2-4A16-8B19-EBE7FC89F270}" type="datetimeFigureOut">
              <a:rPr lang="en-US"/>
              <a:pPr>
                <a:defRPr/>
              </a:pPr>
              <a:t>10/30/25</a:t>
            </a:fld>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D812B22A-E68D-4975-A87A-CB90E67E8C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6800" cy="6858001"/>
            <a:chOff x="0" y="-3"/>
            <a:chExt cx="672" cy="4320"/>
          </a:xfrm>
        </p:grpSpPr>
        <p:grpSp>
          <p:nvGrpSpPr>
            <p:cNvPr id="1032" name="Group 3"/>
            <p:cNvGrpSpPr>
              <a:grpSpLocks/>
            </p:cNvGrpSpPr>
            <p:nvPr/>
          </p:nvGrpSpPr>
          <p:grpSpPr bwMode="auto">
            <a:xfrm rot="16200000" flipH="1">
              <a:off x="-1815" y="1838"/>
              <a:ext cx="4320" cy="638"/>
              <a:chOff x="-2" y="1562"/>
              <a:chExt cx="5762" cy="638"/>
            </a:xfrm>
          </p:grpSpPr>
          <p:sp>
            <p:nvSpPr>
              <p:cNvPr id="68612" name="Freeform 4"/>
              <p:cNvSpPr>
                <a:spLocks/>
              </p:cNvSpPr>
              <p:nvPr/>
            </p:nvSpPr>
            <p:spPr bwMode="ltGray">
              <a:xfrm rot="-5400000">
                <a:off x="2542" y="-993"/>
                <a:ext cx="624" cy="5746"/>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prstTxWarp prst="textNoShape">
                  <a:avLst/>
                </a:prstTxWarp>
              </a:bodyPr>
              <a:lstStyle/>
              <a:p>
                <a:pPr>
                  <a:defRPr/>
                </a:pPr>
                <a:endParaRPr lang="en-US" sz="1800"/>
              </a:p>
            </p:txBody>
          </p:sp>
          <p:sp>
            <p:nvSpPr>
              <p:cNvPr id="68613" name="Freeform 5"/>
              <p:cNvSpPr>
                <a:spLocks/>
              </p:cNvSpPr>
              <p:nvPr/>
            </p:nvSpPr>
            <p:spPr bwMode="ltGray">
              <a:xfrm rot="-5400000">
                <a:off x="1299" y="1670"/>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prstTxWarp prst="textNoShape">
                  <a:avLst/>
                </a:prstTxWarp>
              </a:bodyPr>
              <a:lstStyle/>
              <a:p>
                <a:pPr>
                  <a:defRPr/>
                </a:pPr>
                <a:endParaRPr lang="en-US" sz="1800"/>
              </a:p>
            </p:txBody>
          </p:sp>
          <p:sp>
            <p:nvSpPr>
              <p:cNvPr id="68614" name="Freeform 6"/>
              <p:cNvSpPr>
                <a:spLocks/>
              </p:cNvSpPr>
              <p:nvPr/>
            </p:nvSpPr>
            <p:spPr bwMode="ltGray">
              <a:xfrm rot="-5400000">
                <a:off x="968" y="1669"/>
                <a:ext cx="624" cy="42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prstTxWarp prst="textNoShape">
                  <a:avLst/>
                </a:prstTxWarp>
              </a:bodyPr>
              <a:lstStyle/>
              <a:p>
                <a:pPr>
                  <a:defRPr/>
                </a:pPr>
                <a:endParaRPr lang="en-US" sz="1800"/>
              </a:p>
            </p:txBody>
          </p:sp>
          <p:sp>
            <p:nvSpPr>
              <p:cNvPr id="68615" name="Freeform 7"/>
              <p:cNvSpPr>
                <a:spLocks/>
              </p:cNvSpPr>
              <p:nvPr/>
            </p:nvSpPr>
            <p:spPr bwMode="ltGray">
              <a:xfrm rot="-5400000">
                <a:off x="-71" y="1753"/>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prstTxWarp prst="textNoShape">
                  <a:avLst/>
                </a:prstTxWarp>
              </a:bodyPr>
              <a:lstStyle/>
              <a:p>
                <a:pPr>
                  <a:defRPr/>
                </a:pPr>
                <a:endParaRPr lang="en-US" sz="1800"/>
              </a:p>
            </p:txBody>
          </p:sp>
          <p:sp>
            <p:nvSpPr>
              <p:cNvPr id="68616" name="Freeform 8"/>
              <p:cNvSpPr>
                <a:spLocks/>
              </p:cNvSpPr>
              <p:nvPr/>
            </p:nvSpPr>
            <p:spPr bwMode="ltGray">
              <a:xfrm rot="-5400000">
                <a:off x="640" y="1734"/>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prstTxWarp prst="textNoShape">
                  <a:avLst/>
                </a:prstTxWarp>
              </a:bodyPr>
              <a:lstStyle/>
              <a:p>
                <a:pPr>
                  <a:defRPr/>
                </a:pPr>
                <a:endParaRPr lang="en-US" sz="1800"/>
              </a:p>
            </p:txBody>
          </p:sp>
          <p:sp>
            <p:nvSpPr>
              <p:cNvPr id="68617" name="Freeform 9"/>
              <p:cNvSpPr>
                <a:spLocks/>
              </p:cNvSpPr>
              <p:nvPr/>
            </p:nvSpPr>
            <p:spPr bwMode="ltGray">
              <a:xfrm rot="-5400000">
                <a:off x="422" y="1701"/>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prstTxWarp prst="textNoShape">
                  <a:avLst/>
                </a:prstTxWarp>
              </a:bodyPr>
              <a:lstStyle/>
              <a:p>
                <a:pPr>
                  <a:defRPr/>
                </a:pPr>
                <a:endParaRPr lang="en-US" sz="1800"/>
              </a:p>
            </p:txBody>
          </p:sp>
          <p:sp>
            <p:nvSpPr>
              <p:cNvPr id="68618" name="Freeform 10"/>
              <p:cNvSpPr>
                <a:spLocks/>
              </p:cNvSpPr>
              <p:nvPr/>
            </p:nvSpPr>
            <p:spPr bwMode="ltGray">
              <a:xfrm rot="-5400000">
                <a:off x="132" y="1727"/>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prstTxWarp prst="textNoShape">
                  <a:avLst/>
                </a:prstTxWarp>
              </a:bodyPr>
              <a:lstStyle/>
              <a:p>
                <a:pPr>
                  <a:defRPr/>
                </a:pPr>
                <a:endParaRPr lang="en-US" sz="1800"/>
              </a:p>
            </p:txBody>
          </p:sp>
          <p:sp>
            <p:nvSpPr>
              <p:cNvPr id="68619" name="Freeform 11"/>
              <p:cNvSpPr>
                <a:spLocks/>
              </p:cNvSpPr>
              <p:nvPr/>
            </p:nvSpPr>
            <p:spPr bwMode="ltGray">
              <a:xfrm rot="-5400000">
                <a:off x="3187" y="1647"/>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prstTxWarp prst="textNoShape">
                  <a:avLst/>
                </a:prstTxWarp>
              </a:bodyPr>
              <a:lstStyle/>
              <a:p>
                <a:pPr>
                  <a:defRPr/>
                </a:pPr>
                <a:endParaRPr lang="en-US" sz="1800"/>
              </a:p>
            </p:txBody>
          </p:sp>
          <p:sp>
            <p:nvSpPr>
              <p:cNvPr id="68620" name="Freeform 12"/>
              <p:cNvSpPr>
                <a:spLocks/>
              </p:cNvSpPr>
              <p:nvPr/>
            </p:nvSpPr>
            <p:spPr bwMode="ltGray">
              <a:xfrm rot="-5400000">
                <a:off x="2870" y="165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prstTxWarp prst="textNoShape">
                  <a:avLst/>
                </a:prstTxWarp>
              </a:bodyPr>
              <a:lstStyle/>
              <a:p>
                <a:pPr>
                  <a:defRPr/>
                </a:pPr>
                <a:endParaRPr lang="en-US" sz="1800"/>
              </a:p>
            </p:txBody>
          </p:sp>
          <p:sp>
            <p:nvSpPr>
              <p:cNvPr id="68621" name="Freeform 13"/>
              <p:cNvSpPr>
                <a:spLocks/>
              </p:cNvSpPr>
              <p:nvPr/>
            </p:nvSpPr>
            <p:spPr bwMode="ltGray">
              <a:xfrm rot="-5400000">
                <a:off x="1817"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prstTxWarp prst="textNoShape">
                  <a:avLst/>
                </a:prstTxWarp>
              </a:bodyPr>
              <a:lstStyle/>
              <a:p>
                <a:pPr>
                  <a:defRPr/>
                </a:pPr>
                <a:endParaRPr lang="en-US" sz="1800"/>
              </a:p>
            </p:txBody>
          </p:sp>
          <p:sp>
            <p:nvSpPr>
              <p:cNvPr id="68622" name="Freeform 14"/>
              <p:cNvSpPr>
                <a:spLocks/>
              </p:cNvSpPr>
              <p:nvPr/>
            </p:nvSpPr>
            <p:spPr bwMode="ltGray">
              <a:xfrm rot="-5400000">
                <a:off x="2529" y="1720"/>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prstTxWarp prst="textNoShape">
                  <a:avLst/>
                </a:prstTxWarp>
              </a:bodyPr>
              <a:lstStyle/>
              <a:p>
                <a:pPr>
                  <a:defRPr/>
                </a:pPr>
                <a:endParaRPr lang="en-US" sz="1800"/>
              </a:p>
            </p:txBody>
          </p:sp>
          <p:sp>
            <p:nvSpPr>
              <p:cNvPr id="68623" name="Freeform 15"/>
              <p:cNvSpPr>
                <a:spLocks/>
              </p:cNvSpPr>
              <p:nvPr/>
            </p:nvSpPr>
            <p:spPr bwMode="ltGray">
              <a:xfrm rot="-5400000">
                <a:off x="2318"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prstTxWarp prst="textNoShape">
                  <a:avLst/>
                </a:prstTxWarp>
              </a:bodyPr>
              <a:lstStyle/>
              <a:p>
                <a:pPr>
                  <a:defRPr/>
                </a:pPr>
                <a:endParaRPr lang="en-US" sz="1800"/>
              </a:p>
            </p:txBody>
          </p:sp>
          <p:sp>
            <p:nvSpPr>
              <p:cNvPr id="68624" name="Freeform 16"/>
              <p:cNvSpPr>
                <a:spLocks/>
              </p:cNvSpPr>
              <p:nvPr/>
            </p:nvSpPr>
            <p:spPr bwMode="ltGray">
              <a:xfrm rot="-5400000">
                <a:off x="2019"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prstTxWarp prst="textNoShape">
                  <a:avLst/>
                </a:prstTxWarp>
              </a:bodyPr>
              <a:lstStyle/>
              <a:p>
                <a:pPr>
                  <a:defRPr/>
                </a:pPr>
                <a:endParaRPr lang="en-US" sz="1800"/>
              </a:p>
            </p:txBody>
          </p:sp>
          <p:sp>
            <p:nvSpPr>
              <p:cNvPr id="68625" name="Freeform 17"/>
              <p:cNvSpPr>
                <a:spLocks/>
              </p:cNvSpPr>
              <p:nvPr/>
            </p:nvSpPr>
            <p:spPr bwMode="ltGray">
              <a:xfrm rot="-5400000">
                <a:off x="4055" y="1652"/>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prstTxWarp prst="textNoShape">
                  <a:avLst/>
                </a:prstTxWarp>
              </a:bodyPr>
              <a:lstStyle/>
              <a:p>
                <a:pPr>
                  <a:defRPr/>
                </a:pPr>
                <a:endParaRPr lang="en-US" sz="1800"/>
              </a:p>
            </p:txBody>
          </p:sp>
          <p:sp>
            <p:nvSpPr>
              <p:cNvPr id="68626" name="Freeform 18"/>
              <p:cNvSpPr>
                <a:spLocks/>
              </p:cNvSpPr>
              <p:nvPr/>
            </p:nvSpPr>
            <p:spPr bwMode="ltGray">
              <a:xfrm rot="-5400000">
                <a:off x="3701" y="1659"/>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prstTxWarp prst="textNoShape">
                  <a:avLst/>
                </a:prstTxWarp>
              </a:bodyPr>
              <a:lstStyle/>
              <a:p>
                <a:pPr>
                  <a:defRPr/>
                </a:pPr>
                <a:endParaRPr lang="en-US" sz="1800"/>
              </a:p>
            </p:txBody>
          </p:sp>
          <p:sp>
            <p:nvSpPr>
              <p:cNvPr id="68627" name="Freeform 19"/>
              <p:cNvSpPr>
                <a:spLocks/>
              </p:cNvSpPr>
              <p:nvPr/>
            </p:nvSpPr>
            <p:spPr bwMode="ltGray">
              <a:xfrm rot="-5400000">
                <a:off x="4548" y="1738"/>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prstTxWarp prst="textNoShape">
                  <a:avLst/>
                </a:prstTxWarp>
              </a:bodyPr>
              <a:lstStyle/>
              <a:p>
                <a:pPr>
                  <a:defRPr/>
                </a:pPr>
                <a:endParaRPr lang="en-US" sz="1800"/>
              </a:p>
            </p:txBody>
          </p:sp>
          <p:sp>
            <p:nvSpPr>
              <p:cNvPr id="68628" name="Freeform 20"/>
              <p:cNvSpPr>
                <a:spLocks/>
              </p:cNvSpPr>
              <p:nvPr/>
            </p:nvSpPr>
            <p:spPr bwMode="ltGray">
              <a:xfrm>
                <a:off x="5469" y="1553"/>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prstTxWarp prst="textNoShape">
                  <a:avLst/>
                </a:prstTxWarp>
              </a:bodyPr>
              <a:lstStyle/>
              <a:p>
                <a:pPr>
                  <a:defRPr/>
                </a:pPr>
                <a:endParaRPr lang="en-US" sz="1800"/>
              </a:p>
            </p:txBody>
          </p:sp>
          <p:sp>
            <p:nvSpPr>
              <p:cNvPr id="68629" name="Freeform 21"/>
              <p:cNvSpPr>
                <a:spLocks/>
              </p:cNvSpPr>
              <p:nvPr/>
            </p:nvSpPr>
            <p:spPr bwMode="ltGray">
              <a:xfrm rot="-5400000">
                <a:off x="5067" y="1677"/>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prstTxWarp prst="textNoShape">
                  <a:avLst/>
                </a:prstTxWarp>
              </a:bodyPr>
              <a:lstStyle/>
              <a:p>
                <a:pPr>
                  <a:defRPr/>
                </a:pPr>
                <a:endParaRPr lang="en-US" sz="1800"/>
              </a:p>
            </p:txBody>
          </p:sp>
          <p:sp>
            <p:nvSpPr>
              <p:cNvPr id="68630" name="Freeform 22"/>
              <p:cNvSpPr>
                <a:spLocks/>
              </p:cNvSpPr>
              <p:nvPr/>
            </p:nvSpPr>
            <p:spPr bwMode="ltGray">
              <a:xfrm rot="-5400000">
                <a:off x="4772" y="1703"/>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prstTxWarp prst="textNoShape">
                  <a:avLst/>
                </a:prstTxWarp>
              </a:bodyPr>
              <a:lstStyle/>
              <a:p>
                <a:pPr>
                  <a:defRPr/>
                </a:pPr>
                <a:endParaRPr lang="en-US" sz="1800"/>
              </a:p>
            </p:txBody>
          </p:sp>
        </p:grpSp>
        <p:sp>
          <p:nvSpPr>
            <p:cNvPr id="68631"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chemeClr val="bg1">
                    <a:gamma/>
                    <a:shade val="46275"/>
                    <a:invGamma/>
                  </a:schemeClr>
                </a:gs>
              </a:gsLst>
              <a:lin ang="0" scaled="1"/>
            </a:gradFill>
            <a:ln w="9525" cap="flat">
              <a:noFill/>
              <a:prstDash val="solid"/>
              <a:miter lim="800000"/>
              <a:headEnd type="none" w="med" len="med"/>
              <a:tailEnd type="none" w="med" len="med"/>
            </a:ln>
            <a:effectLst/>
          </p:spPr>
          <p:txBody>
            <a:bodyPr wrap="none" anchor="ctr">
              <a:prstTxWarp prst="textNoShape">
                <a:avLst/>
              </a:prstTxWarp>
            </a:bodyPr>
            <a:lstStyle/>
            <a:p>
              <a:pPr>
                <a:defRPr/>
              </a:pPr>
              <a:endParaRPr lang="en-US" sz="1800"/>
            </a:p>
          </p:txBody>
        </p:sp>
        <p:sp>
          <p:nvSpPr>
            <p:cNvPr id="68632" name="Freeform 24"/>
            <p:cNvSpPr>
              <a:spLocks/>
            </p:cNvSpPr>
            <p:nvPr/>
          </p:nvSpPr>
          <p:spPr bwMode="ltGray">
            <a:xfrm rot="16200000" flipH="1">
              <a:off x="-1582"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chemeClr val="bg1">
                    <a:gamma/>
                    <a:shade val="46275"/>
                    <a:invGamma/>
                  </a:schemeClr>
                </a:gs>
                <a:gs pos="100000">
                  <a:schemeClr val="bg1"/>
                </a:gs>
              </a:gsLst>
              <a:lin ang="0" scaled="1"/>
            </a:gradFill>
            <a:ln w="9525" cap="flat">
              <a:noFill/>
              <a:prstDash val="solid"/>
              <a:miter lim="800000"/>
              <a:headEnd type="none" w="med" len="med"/>
              <a:tailEnd type="none" w="med" len="med"/>
            </a:ln>
            <a:effectLst/>
          </p:spPr>
          <p:txBody>
            <a:bodyPr wrap="none" anchor="ctr">
              <a:prstTxWarp prst="textNoShape">
                <a:avLst/>
              </a:prstTxWarp>
            </a:bodyPr>
            <a:lstStyle/>
            <a:p>
              <a:pPr>
                <a:defRPr/>
              </a:pPr>
              <a:endParaRPr lang="en-US" sz="1800"/>
            </a:p>
          </p:txBody>
        </p:sp>
      </p:grpSp>
      <p:sp>
        <p:nvSpPr>
          <p:cNvPr id="1027" name="Rectangle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635"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pPr>
              <a:defRPr/>
            </a:pPr>
            <a:fld id="{6AF62438-2F6F-48D1-B0FA-D56CFEC8540D}" type="datetimeFigureOut">
              <a:rPr lang="en-US"/>
              <a:pPr>
                <a:defRPr/>
              </a:pPr>
              <a:t>10/30/25</a:t>
            </a:fld>
            <a:endParaRPr lang="en-US"/>
          </a:p>
        </p:txBody>
      </p:sp>
      <p:sp>
        <p:nvSpPr>
          <p:cNvPr id="68636" name="Rectangle 28"/>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a:defRPr/>
            </a:pPr>
            <a:endParaRPr lang="en-US"/>
          </a:p>
        </p:txBody>
      </p:sp>
      <p:sp>
        <p:nvSpPr>
          <p:cNvPr id="68637" name="Rectangle 29"/>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pPr>
              <a:defRPr/>
            </a:pPr>
            <a:fld id="{FF232B63-035F-4073-ACC3-9F35768294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689" r:id="rId2"/>
    <p:sldLayoutId id="2147483688" r:id="rId3"/>
    <p:sldLayoutId id="2147483687" r:id="rId4"/>
    <p:sldLayoutId id="2147483686" r:id="rId5"/>
    <p:sldLayoutId id="2147483685" r:id="rId6"/>
    <p:sldLayoutId id="2147483684" r:id="rId7"/>
    <p:sldLayoutId id="2147483683" r:id="rId8"/>
    <p:sldLayoutId id="2147483682" r:id="rId9"/>
    <p:sldLayoutId id="2147483681" r:id="rId10"/>
    <p:sldLayoutId id="2147483680"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72" charset="-128"/>
          <a:cs typeface="ＭＳ Ｐゴシック" pitchFamily="-72" charset="-128"/>
        </a:defRPr>
      </a:lvl1pPr>
      <a:lvl2pPr algn="l" rtl="0" eaLnBrk="0" fontAlgn="base" hangingPunct="0">
        <a:spcBef>
          <a:spcPct val="0"/>
        </a:spcBef>
        <a:spcAft>
          <a:spcPct val="0"/>
        </a:spcAft>
        <a:defRPr sz="4400">
          <a:solidFill>
            <a:schemeClr val="tx2"/>
          </a:solidFill>
          <a:latin typeface="Times New Roman" pitchFamily="-72" charset="0"/>
          <a:ea typeface="ＭＳ Ｐゴシック" pitchFamily="-72" charset="-128"/>
          <a:cs typeface="ＭＳ Ｐゴシック" pitchFamily="-72" charset="-128"/>
        </a:defRPr>
      </a:lvl2pPr>
      <a:lvl3pPr algn="l" rtl="0" eaLnBrk="0" fontAlgn="base" hangingPunct="0">
        <a:spcBef>
          <a:spcPct val="0"/>
        </a:spcBef>
        <a:spcAft>
          <a:spcPct val="0"/>
        </a:spcAft>
        <a:defRPr sz="4400">
          <a:solidFill>
            <a:schemeClr val="tx2"/>
          </a:solidFill>
          <a:latin typeface="Times New Roman" pitchFamily="-72" charset="0"/>
          <a:ea typeface="ＭＳ Ｐゴシック" pitchFamily="-72" charset="-128"/>
          <a:cs typeface="ＭＳ Ｐゴシック" pitchFamily="-72" charset="-128"/>
        </a:defRPr>
      </a:lvl3pPr>
      <a:lvl4pPr algn="l" rtl="0" eaLnBrk="0" fontAlgn="base" hangingPunct="0">
        <a:spcBef>
          <a:spcPct val="0"/>
        </a:spcBef>
        <a:spcAft>
          <a:spcPct val="0"/>
        </a:spcAft>
        <a:defRPr sz="4400">
          <a:solidFill>
            <a:schemeClr val="tx2"/>
          </a:solidFill>
          <a:latin typeface="Times New Roman" pitchFamily="-72" charset="0"/>
          <a:ea typeface="ＭＳ Ｐゴシック" pitchFamily="-72" charset="-128"/>
          <a:cs typeface="ＭＳ Ｐゴシック" pitchFamily="-72" charset="-128"/>
        </a:defRPr>
      </a:lvl4pPr>
      <a:lvl5pPr algn="l" rtl="0" eaLnBrk="0" fontAlgn="base" hangingPunct="0">
        <a:spcBef>
          <a:spcPct val="0"/>
        </a:spcBef>
        <a:spcAft>
          <a:spcPct val="0"/>
        </a:spcAft>
        <a:defRPr sz="4400">
          <a:solidFill>
            <a:schemeClr val="tx2"/>
          </a:solidFill>
          <a:latin typeface="Times New Roman" pitchFamily="-72" charset="0"/>
          <a:ea typeface="ＭＳ Ｐゴシック" pitchFamily="-72" charset="-128"/>
          <a:cs typeface="ＭＳ Ｐゴシック" pitchFamily="-72" charset="-128"/>
        </a:defRPr>
      </a:lvl5pPr>
      <a:lvl6pPr marL="457200" algn="l" rtl="0" fontAlgn="base">
        <a:spcBef>
          <a:spcPct val="0"/>
        </a:spcBef>
        <a:spcAft>
          <a:spcPct val="0"/>
        </a:spcAft>
        <a:defRPr sz="4400">
          <a:solidFill>
            <a:schemeClr val="tx2"/>
          </a:solidFill>
          <a:latin typeface="Times New Roman" pitchFamily="-72" charset="0"/>
        </a:defRPr>
      </a:lvl6pPr>
      <a:lvl7pPr marL="914400" algn="l" rtl="0" fontAlgn="base">
        <a:spcBef>
          <a:spcPct val="0"/>
        </a:spcBef>
        <a:spcAft>
          <a:spcPct val="0"/>
        </a:spcAft>
        <a:defRPr sz="4400">
          <a:solidFill>
            <a:schemeClr val="tx2"/>
          </a:solidFill>
          <a:latin typeface="Times New Roman" pitchFamily="-72" charset="0"/>
        </a:defRPr>
      </a:lvl7pPr>
      <a:lvl8pPr marL="1371600" algn="l" rtl="0" fontAlgn="base">
        <a:spcBef>
          <a:spcPct val="0"/>
        </a:spcBef>
        <a:spcAft>
          <a:spcPct val="0"/>
        </a:spcAft>
        <a:defRPr sz="4400">
          <a:solidFill>
            <a:schemeClr val="tx2"/>
          </a:solidFill>
          <a:latin typeface="Times New Roman" pitchFamily="-72" charset="0"/>
        </a:defRPr>
      </a:lvl8pPr>
      <a:lvl9pPr marL="1828800" algn="l" rtl="0" fontAlgn="base">
        <a:spcBef>
          <a:spcPct val="0"/>
        </a:spcBef>
        <a:spcAft>
          <a:spcPct val="0"/>
        </a:spcAft>
        <a:defRPr sz="4400">
          <a:solidFill>
            <a:schemeClr val="tx2"/>
          </a:solidFill>
          <a:latin typeface="Times New Roman" pitchFamily="-72"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72" charset="2"/>
        <a:buChar char="n"/>
        <a:defRPr sz="3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7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7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7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7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7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7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7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7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ea typeface="+mn-ea"/>
                <a:cs typeface="+mn-cs"/>
              </a:defRPr>
            </a:lvl1pPr>
          </a:lstStyle>
          <a:p>
            <a:pPr>
              <a:defRPr/>
            </a:pPr>
            <a:fld id="{ABAE4FCE-F230-4F97-AE9F-E2C192C4AF81}" type="datetimeFigureOut">
              <a:rPr lang="en-US"/>
              <a:pPr>
                <a:defRPr/>
              </a:pPr>
              <a:t>10/30/25</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mn-ea"/>
                <a:cs typeface="+mn-cs"/>
              </a:defRPr>
            </a:lvl1pPr>
          </a:lstStyle>
          <a:p>
            <a:pPr>
              <a:defRPr/>
            </a:pPr>
            <a:fld id="{B878F68B-FC11-41F0-BBB2-75E850DD26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 id="2147483694" r:id="rId7"/>
    <p:sldLayoutId id="2147483693" r:id="rId8"/>
    <p:sldLayoutId id="2147483692" r:id="rId9"/>
    <p:sldLayoutId id="2147483691" r:id="rId10"/>
    <p:sldLayoutId id="21474836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72" charset="0"/>
          <a:ea typeface="Osaka" pitchFamily="-72" charset="-128"/>
          <a:cs typeface="Osaka" pitchFamily="-72" charset="-128"/>
        </a:defRPr>
      </a:lvl2pPr>
      <a:lvl3pPr algn="ctr" rtl="0" eaLnBrk="0" fontAlgn="base" hangingPunct="0">
        <a:spcBef>
          <a:spcPct val="0"/>
        </a:spcBef>
        <a:spcAft>
          <a:spcPct val="0"/>
        </a:spcAft>
        <a:defRPr sz="4400">
          <a:solidFill>
            <a:schemeClr val="tx2"/>
          </a:solidFill>
          <a:latin typeface="Arial" pitchFamily="-72" charset="0"/>
          <a:ea typeface="Osaka" pitchFamily="-72" charset="-128"/>
          <a:cs typeface="Osaka" pitchFamily="-72" charset="-128"/>
        </a:defRPr>
      </a:lvl3pPr>
      <a:lvl4pPr algn="ctr" rtl="0" eaLnBrk="0" fontAlgn="base" hangingPunct="0">
        <a:spcBef>
          <a:spcPct val="0"/>
        </a:spcBef>
        <a:spcAft>
          <a:spcPct val="0"/>
        </a:spcAft>
        <a:defRPr sz="4400">
          <a:solidFill>
            <a:schemeClr val="tx2"/>
          </a:solidFill>
          <a:latin typeface="Arial" pitchFamily="-72" charset="0"/>
          <a:ea typeface="Osaka" pitchFamily="-72" charset="-128"/>
          <a:cs typeface="Osaka" pitchFamily="-72" charset="-128"/>
        </a:defRPr>
      </a:lvl4pPr>
      <a:lvl5pPr algn="ctr" rtl="0" eaLnBrk="0" fontAlgn="base" hangingPunct="0">
        <a:spcBef>
          <a:spcPct val="0"/>
        </a:spcBef>
        <a:spcAft>
          <a:spcPct val="0"/>
        </a:spcAft>
        <a:defRPr sz="4400">
          <a:solidFill>
            <a:schemeClr val="tx2"/>
          </a:solidFill>
          <a:latin typeface="Arial" pitchFamily="-72" charset="0"/>
          <a:ea typeface="Osaka" pitchFamily="-72" charset="-128"/>
          <a:cs typeface="Osaka" pitchFamily="-72" charset="-128"/>
        </a:defRPr>
      </a:lvl5pPr>
      <a:lvl6pPr marL="457200" algn="ctr" rtl="0" fontAlgn="base">
        <a:spcBef>
          <a:spcPct val="0"/>
        </a:spcBef>
        <a:spcAft>
          <a:spcPct val="0"/>
        </a:spcAft>
        <a:defRPr sz="4400">
          <a:solidFill>
            <a:schemeClr val="tx2"/>
          </a:solidFill>
          <a:latin typeface="Arial" pitchFamily="-72" charset="0"/>
          <a:ea typeface="Osaka" pitchFamily="-72" charset="-128"/>
          <a:cs typeface="Osaka" pitchFamily="-72" charset="-128"/>
        </a:defRPr>
      </a:lvl6pPr>
      <a:lvl7pPr marL="914400" algn="ctr" rtl="0" fontAlgn="base">
        <a:spcBef>
          <a:spcPct val="0"/>
        </a:spcBef>
        <a:spcAft>
          <a:spcPct val="0"/>
        </a:spcAft>
        <a:defRPr sz="4400">
          <a:solidFill>
            <a:schemeClr val="tx2"/>
          </a:solidFill>
          <a:latin typeface="Arial" pitchFamily="-72" charset="0"/>
          <a:ea typeface="Osaka" pitchFamily="-72" charset="-128"/>
          <a:cs typeface="Osaka" pitchFamily="-72" charset="-128"/>
        </a:defRPr>
      </a:lvl7pPr>
      <a:lvl8pPr marL="1371600" algn="ctr" rtl="0" fontAlgn="base">
        <a:spcBef>
          <a:spcPct val="0"/>
        </a:spcBef>
        <a:spcAft>
          <a:spcPct val="0"/>
        </a:spcAft>
        <a:defRPr sz="4400">
          <a:solidFill>
            <a:schemeClr val="tx2"/>
          </a:solidFill>
          <a:latin typeface="Arial" pitchFamily="-72" charset="0"/>
          <a:ea typeface="Osaka" pitchFamily="-72" charset="-128"/>
          <a:cs typeface="Osaka" pitchFamily="-72" charset="-128"/>
        </a:defRPr>
      </a:lvl8pPr>
      <a:lvl9pPr marL="1828800" algn="ctr" rtl="0" fontAlgn="base">
        <a:spcBef>
          <a:spcPct val="0"/>
        </a:spcBef>
        <a:spcAft>
          <a:spcPct val="0"/>
        </a:spcAft>
        <a:defRPr sz="4400">
          <a:solidFill>
            <a:schemeClr val="tx2"/>
          </a:solidFill>
          <a:latin typeface="Arial" pitchFamily="-72" charset="0"/>
          <a:ea typeface="Osaka" pitchFamily="-72" charset="-128"/>
          <a:cs typeface="Osaka" pitchFamily="-7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ea typeface="+mn-ea"/>
                <a:cs typeface="+mn-cs"/>
              </a:defRPr>
            </a:lvl1pPr>
          </a:lstStyle>
          <a:p>
            <a:pPr>
              <a:defRPr/>
            </a:pPr>
            <a:fld id="{DFD27157-C1AB-418A-939A-2A27CD0DEC23}" type="datetimeFigureOut">
              <a:rPr lang="en-US"/>
              <a:pPr>
                <a:defRPr/>
              </a:pPr>
              <a:t>10/30/25</a:t>
            </a:fld>
            <a:endParaRPr lang="en-US"/>
          </a:p>
        </p:txBody>
      </p:sp>
      <p:sp>
        <p:nvSpPr>
          <p:cNvPr id="809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mn-ea"/>
                <a:cs typeface="+mn-cs"/>
              </a:defRPr>
            </a:lvl1pPr>
          </a:lstStyle>
          <a:p>
            <a:pPr>
              <a:defRPr/>
            </a:pPr>
            <a:endParaRPr lang="en-US"/>
          </a:p>
        </p:txBody>
      </p:sp>
      <p:sp>
        <p:nvSpPr>
          <p:cNvPr id="809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mn-ea"/>
                <a:cs typeface="+mn-cs"/>
              </a:defRPr>
            </a:lvl1pPr>
          </a:lstStyle>
          <a:p>
            <a:pPr>
              <a:defRPr/>
            </a:pPr>
            <a:fld id="{4F57F1C0-2E2E-4AFB-AC36-122206210723}" type="slidenum">
              <a:rPr lang="en-US"/>
              <a:pPr>
                <a:defRPr/>
              </a:pPr>
              <a:t>‹#›</a:t>
            </a:fld>
            <a:endParaRPr lang="en-US"/>
          </a:p>
        </p:txBody>
      </p:sp>
    </p:spTree>
    <p:extLst>
      <p:ext uri="{BB962C8B-B14F-4D97-AF65-F5344CB8AC3E}">
        <p14:creationId xmlns:p14="http://schemas.microsoft.com/office/powerpoint/2010/main" val="293196068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72" charset="0"/>
          <a:ea typeface="Osaka" pitchFamily="-72" charset="-128"/>
          <a:cs typeface="Osaka" pitchFamily="-72" charset="-128"/>
        </a:defRPr>
      </a:lvl2pPr>
      <a:lvl3pPr algn="ctr" rtl="0" eaLnBrk="0" fontAlgn="base" hangingPunct="0">
        <a:spcBef>
          <a:spcPct val="0"/>
        </a:spcBef>
        <a:spcAft>
          <a:spcPct val="0"/>
        </a:spcAft>
        <a:defRPr sz="4400">
          <a:solidFill>
            <a:schemeClr val="tx2"/>
          </a:solidFill>
          <a:latin typeface="Arial" pitchFamily="-72" charset="0"/>
          <a:ea typeface="Osaka" pitchFamily="-72" charset="-128"/>
          <a:cs typeface="Osaka" pitchFamily="-72" charset="-128"/>
        </a:defRPr>
      </a:lvl3pPr>
      <a:lvl4pPr algn="ctr" rtl="0" eaLnBrk="0" fontAlgn="base" hangingPunct="0">
        <a:spcBef>
          <a:spcPct val="0"/>
        </a:spcBef>
        <a:spcAft>
          <a:spcPct val="0"/>
        </a:spcAft>
        <a:defRPr sz="4400">
          <a:solidFill>
            <a:schemeClr val="tx2"/>
          </a:solidFill>
          <a:latin typeface="Arial" pitchFamily="-72" charset="0"/>
          <a:ea typeface="Osaka" pitchFamily="-72" charset="-128"/>
          <a:cs typeface="Osaka" pitchFamily="-72" charset="-128"/>
        </a:defRPr>
      </a:lvl4pPr>
      <a:lvl5pPr algn="ctr" rtl="0" eaLnBrk="0" fontAlgn="base" hangingPunct="0">
        <a:spcBef>
          <a:spcPct val="0"/>
        </a:spcBef>
        <a:spcAft>
          <a:spcPct val="0"/>
        </a:spcAft>
        <a:defRPr sz="4400">
          <a:solidFill>
            <a:schemeClr val="tx2"/>
          </a:solidFill>
          <a:latin typeface="Arial" pitchFamily="-72" charset="0"/>
          <a:ea typeface="Osaka" pitchFamily="-72" charset="-128"/>
          <a:cs typeface="Osaka" pitchFamily="-72" charset="-128"/>
        </a:defRPr>
      </a:lvl5pPr>
      <a:lvl6pPr marL="457200" algn="ctr" rtl="0" fontAlgn="base">
        <a:spcBef>
          <a:spcPct val="0"/>
        </a:spcBef>
        <a:spcAft>
          <a:spcPct val="0"/>
        </a:spcAft>
        <a:defRPr sz="4400">
          <a:solidFill>
            <a:schemeClr val="tx2"/>
          </a:solidFill>
          <a:latin typeface="Arial" pitchFamily="-72" charset="0"/>
          <a:ea typeface="Osaka" pitchFamily="-72" charset="-128"/>
          <a:cs typeface="Osaka" pitchFamily="-72" charset="-128"/>
        </a:defRPr>
      </a:lvl6pPr>
      <a:lvl7pPr marL="914400" algn="ctr" rtl="0" fontAlgn="base">
        <a:spcBef>
          <a:spcPct val="0"/>
        </a:spcBef>
        <a:spcAft>
          <a:spcPct val="0"/>
        </a:spcAft>
        <a:defRPr sz="4400">
          <a:solidFill>
            <a:schemeClr val="tx2"/>
          </a:solidFill>
          <a:latin typeface="Arial" pitchFamily="-72" charset="0"/>
          <a:ea typeface="Osaka" pitchFamily="-72" charset="-128"/>
          <a:cs typeface="Osaka" pitchFamily="-72" charset="-128"/>
        </a:defRPr>
      </a:lvl7pPr>
      <a:lvl8pPr marL="1371600" algn="ctr" rtl="0" fontAlgn="base">
        <a:spcBef>
          <a:spcPct val="0"/>
        </a:spcBef>
        <a:spcAft>
          <a:spcPct val="0"/>
        </a:spcAft>
        <a:defRPr sz="4400">
          <a:solidFill>
            <a:schemeClr val="tx2"/>
          </a:solidFill>
          <a:latin typeface="Arial" pitchFamily="-72" charset="0"/>
          <a:ea typeface="Osaka" pitchFamily="-72" charset="-128"/>
          <a:cs typeface="Osaka" pitchFamily="-72" charset="-128"/>
        </a:defRPr>
      </a:lvl8pPr>
      <a:lvl9pPr marL="1828800" algn="ctr" rtl="0" fontAlgn="base">
        <a:spcBef>
          <a:spcPct val="0"/>
        </a:spcBef>
        <a:spcAft>
          <a:spcPct val="0"/>
        </a:spcAft>
        <a:defRPr sz="4400">
          <a:solidFill>
            <a:schemeClr val="tx2"/>
          </a:solidFill>
          <a:latin typeface="Arial" pitchFamily="-72" charset="0"/>
          <a:ea typeface="Osaka" pitchFamily="-72" charset="-128"/>
          <a:cs typeface="Osaka" pitchFamily="-7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ea typeface="+mn-ea"/>
                <a:cs typeface="+mn-cs"/>
              </a:defRPr>
            </a:lvl1pPr>
          </a:lstStyle>
          <a:p>
            <a:pPr>
              <a:defRPr/>
            </a:pPr>
            <a:fld id="{F4BE780B-F7FD-4AE8-A9E9-6D3216698B8E}" type="datetimeFigureOut">
              <a:rPr lang="en-US"/>
              <a:pPr>
                <a:defRPr/>
              </a:pPr>
              <a:t>10/30/25</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mn-ea"/>
                <a:cs typeface="+mn-cs"/>
              </a:defRPr>
            </a:lvl1pPr>
          </a:lstStyle>
          <a:p>
            <a:pPr>
              <a:defRPr/>
            </a:pPr>
            <a:fld id="{F9CA6C18-400A-459B-AB7B-6D0303AB1DD3}" type="slidenum">
              <a:rPr lang="en-US"/>
              <a:pPr>
                <a:defRPr/>
              </a:pPr>
              <a:t>‹#›</a:t>
            </a:fld>
            <a:endParaRPr lang="en-US"/>
          </a:p>
        </p:txBody>
      </p:sp>
    </p:spTree>
    <p:extLst>
      <p:ext uri="{BB962C8B-B14F-4D97-AF65-F5344CB8AC3E}">
        <p14:creationId xmlns:p14="http://schemas.microsoft.com/office/powerpoint/2010/main" val="189032487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72" charset="0"/>
          <a:ea typeface="Osaka" pitchFamily="-72" charset="-128"/>
          <a:cs typeface="Osaka" pitchFamily="-72" charset="-128"/>
        </a:defRPr>
      </a:lvl2pPr>
      <a:lvl3pPr algn="ctr" rtl="0" eaLnBrk="0" fontAlgn="base" hangingPunct="0">
        <a:spcBef>
          <a:spcPct val="0"/>
        </a:spcBef>
        <a:spcAft>
          <a:spcPct val="0"/>
        </a:spcAft>
        <a:defRPr sz="4400">
          <a:solidFill>
            <a:schemeClr val="tx2"/>
          </a:solidFill>
          <a:latin typeface="Arial" pitchFamily="-72" charset="0"/>
          <a:ea typeface="Osaka" pitchFamily="-72" charset="-128"/>
          <a:cs typeface="Osaka" pitchFamily="-72" charset="-128"/>
        </a:defRPr>
      </a:lvl3pPr>
      <a:lvl4pPr algn="ctr" rtl="0" eaLnBrk="0" fontAlgn="base" hangingPunct="0">
        <a:spcBef>
          <a:spcPct val="0"/>
        </a:spcBef>
        <a:spcAft>
          <a:spcPct val="0"/>
        </a:spcAft>
        <a:defRPr sz="4400">
          <a:solidFill>
            <a:schemeClr val="tx2"/>
          </a:solidFill>
          <a:latin typeface="Arial" pitchFamily="-72" charset="0"/>
          <a:ea typeface="Osaka" pitchFamily="-72" charset="-128"/>
          <a:cs typeface="Osaka" pitchFamily="-72" charset="-128"/>
        </a:defRPr>
      </a:lvl4pPr>
      <a:lvl5pPr algn="ctr" rtl="0" eaLnBrk="0" fontAlgn="base" hangingPunct="0">
        <a:spcBef>
          <a:spcPct val="0"/>
        </a:spcBef>
        <a:spcAft>
          <a:spcPct val="0"/>
        </a:spcAft>
        <a:defRPr sz="4400">
          <a:solidFill>
            <a:schemeClr val="tx2"/>
          </a:solidFill>
          <a:latin typeface="Arial" pitchFamily="-72" charset="0"/>
          <a:ea typeface="Osaka" pitchFamily="-72" charset="-128"/>
          <a:cs typeface="Osaka" pitchFamily="-72" charset="-128"/>
        </a:defRPr>
      </a:lvl5pPr>
      <a:lvl6pPr marL="457200" algn="ctr" rtl="0" fontAlgn="base">
        <a:spcBef>
          <a:spcPct val="0"/>
        </a:spcBef>
        <a:spcAft>
          <a:spcPct val="0"/>
        </a:spcAft>
        <a:defRPr sz="4400">
          <a:solidFill>
            <a:schemeClr val="tx2"/>
          </a:solidFill>
          <a:latin typeface="Arial" pitchFamily="-72" charset="0"/>
          <a:ea typeface="Osaka" pitchFamily="-72" charset="-128"/>
          <a:cs typeface="Osaka" pitchFamily="-72" charset="-128"/>
        </a:defRPr>
      </a:lvl6pPr>
      <a:lvl7pPr marL="914400" algn="ctr" rtl="0" fontAlgn="base">
        <a:spcBef>
          <a:spcPct val="0"/>
        </a:spcBef>
        <a:spcAft>
          <a:spcPct val="0"/>
        </a:spcAft>
        <a:defRPr sz="4400">
          <a:solidFill>
            <a:schemeClr val="tx2"/>
          </a:solidFill>
          <a:latin typeface="Arial" pitchFamily="-72" charset="0"/>
          <a:ea typeface="Osaka" pitchFamily="-72" charset="-128"/>
          <a:cs typeface="Osaka" pitchFamily="-72" charset="-128"/>
        </a:defRPr>
      </a:lvl7pPr>
      <a:lvl8pPr marL="1371600" algn="ctr" rtl="0" fontAlgn="base">
        <a:spcBef>
          <a:spcPct val="0"/>
        </a:spcBef>
        <a:spcAft>
          <a:spcPct val="0"/>
        </a:spcAft>
        <a:defRPr sz="4400">
          <a:solidFill>
            <a:schemeClr val="tx2"/>
          </a:solidFill>
          <a:latin typeface="Arial" pitchFamily="-72" charset="0"/>
          <a:ea typeface="Osaka" pitchFamily="-72" charset="-128"/>
          <a:cs typeface="Osaka" pitchFamily="-72" charset="-128"/>
        </a:defRPr>
      </a:lvl8pPr>
      <a:lvl9pPr marL="1828800" algn="ctr" rtl="0" fontAlgn="base">
        <a:spcBef>
          <a:spcPct val="0"/>
        </a:spcBef>
        <a:spcAft>
          <a:spcPct val="0"/>
        </a:spcAft>
        <a:defRPr sz="4400">
          <a:solidFill>
            <a:schemeClr val="tx2"/>
          </a:solidFill>
          <a:latin typeface="Arial" pitchFamily="-72" charset="0"/>
          <a:ea typeface="Osaka" pitchFamily="-72" charset="-128"/>
          <a:cs typeface="Osaka" pitchFamily="-7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CC1C765-02AA-7B0C-AB51-524A6AB8F26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07C6D33F-04CF-B0BE-AD10-42656BEC63B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0836" name="Rectangle 4">
            <a:extLst>
              <a:ext uri="{FF2B5EF4-FFF2-40B4-BE49-F238E27FC236}">
                <a16:creationId xmlns:a16="http://schemas.microsoft.com/office/drawing/2014/main" id="{0F376D1D-57F1-3AC5-B0EA-5A3FC86F87CE}"/>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120837" name="Rectangle 5">
            <a:extLst>
              <a:ext uri="{FF2B5EF4-FFF2-40B4-BE49-F238E27FC236}">
                <a16:creationId xmlns:a16="http://schemas.microsoft.com/office/drawing/2014/main" id="{225E6F85-FA2B-65D8-AA4E-3930002B20A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120838" name="Rectangle 6">
            <a:extLst>
              <a:ext uri="{FF2B5EF4-FFF2-40B4-BE49-F238E27FC236}">
                <a16:creationId xmlns:a16="http://schemas.microsoft.com/office/drawing/2014/main" id="{9D776C48-0F19-0D1B-8775-2B98C3523E4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anose="020B0604020202020204" pitchFamily="34" charset="0"/>
                <a:ea typeface="Osaka" panose="020B0600000000000000" pitchFamily="34" charset="-128"/>
              </a:defRPr>
            </a:lvl1pPr>
          </a:lstStyle>
          <a:p>
            <a:pPr>
              <a:defRPr/>
            </a:pPr>
            <a:fld id="{46A82915-D348-8A42-B0C0-8DE9A660CC57}" type="slidenum">
              <a:rPr lang="en-US" altLang="en-US"/>
              <a:pPr>
                <a:defRPr/>
              </a:pPr>
              <a:t>‹#›</a:t>
            </a:fld>
            <a:endParaRPr lang="en-US" altLang="en-US"/>
          </a:p>
        </p:txBody>
      </p:sp>
    </p:spTree>
    <p:extLst>
      <p:ext uri="{BB962C8B-B14F-4D97-AF65-F5344CB8AC3E}">
        <p14:creationId xmlns:p14="http://schemas.microsoft.com/office/powerpoint/2010/main" val="300930749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4" charset="0"/>
          <a:ea typeface="Osaka" pitchFamily="4" charset="-128"/>
          <a:cs typeface="Osaka" pitchFamily="4" charset="-128"/>
        </a:defRPr>
      </a:lvl2pPr>
      <a:lvl3pPr algn="ctr" rtl="0" eaLnBrk="0" fontAlgn="base" hangingPunct="0">
        <a:spcBef>
          <a:spcPct val="0"/>
        </a:spcBef>
        <a:spcAft>
          <a:spcPct val="0"/>
        </a:spcAft>
        <a:defRPr sz="4400">
          <a:solidFill>
            <a:schemeClr val="tx2"/>
          </a:solidFill>
          <a:latin typeface="Arial" pitchFamily="4" charset="0"/>
          <a:ea typeface="Osaka" pitchFamily="4" charset="-128"/>
          <a:cs typeface="Osaka" pitchFamily="4" charset="-128"/>
        </a:defRPr>
      </a:lvl3pPr>
      <a:lvl4pPr algn="ctr" rtl="0" eaLnBrk="0" fontAlgn="base" hangingPunct="0">
        <a:spcBef>
          <a:spcPct val="0"/>
        </a:spcBef>
        <a:spcAft>
          <a:spcPct val="0"/>
        </a:spcAft>
        <a:defRPr sz="4400">
          <a:solidFill>
            <a:schemeClr val="tx2"/>
          </a:solidFill>
          <a:latin typeface="Arial" pitchFamily="4" charset="0"/>
          <a:ea typeface="Osaka" pitchFamily="4" charset="-128"/>
          <a:cs typeface="Osaka" pitchFamily="4" charset="-128"/>
        </a:defRPr>
      </a:lvl4pPr>
      <a:lvl5pPr algn="ctr" rtl="0" eaLnBrk="0" fontAlgn="base" hangingPunct="0">
        <a:spcBef>
          <a:spcPct val="0"/>
        </a:spcBef>
        <a:spcAft>
          <a:spcPct val="0"/>
        </a:spcAft>
        <a:defRPr sz="4400">
          <a:solidFill>
            <a:schemeClr val="tx2"/>
          </a:solidFill>
          <a:latin typeface="Arial" pitchFamily="4" charset="0"/>
          <a:ea typeface="Osaka" pitchFamily="4" charset="-128"/>
          <a:cs typeface="Osaka" pitchFamily="4" charset="-128"/>
        </a:defRPr>
      </a:lvl5pPr>
      <a:lvl6pPr marL="457200" algn="ctr" rtl="0" fontAlgn="base">
        <a:spcBef>
          <a:spcPct val="0"/>
        </a:spcBef>
        <a:spcAft>
          <a:spcPct val="0"/>
        </a:spcAft>
        <a:defRPr sz="4400">
          <a:solidFill>
            <a:schemeClr val="tx2"/>
          </a:solidFill>
          <a:latin typeface="Arial" pitchFamily="4" charset="0"/>
          <a:ea typeface="Osaka" pitchFamily="4" charset="-128"/>
          <a:cs typeface="Osaka" pitchFamily="4" charset="-128"/>
        </a:defRPr>
      </a:lvl6pPr>
      <a:lvl7pPr marL="914400" algn="ctr" rtl="0" fontAlgn="base">
        <a:spcBef>
          <a:spcPct val="0"/>
        </a:spcBef>
        <a:spcAft>
          <a:spcPct val="0"/>
        </a:spcAft>
        <a:defRPr sz="4400">
          <a:solidFill>
            <a:schemeClr val="tx2"/>
          </a:solidFill>
          <a:latin typeface="Arial" pitchFamily="4" charset="0"/>
          <a:ea typeface="Osaka" pitchFamily="4" charset="-128"/>
          <a:cs typeface="Osaka" pitchFamily="4" charset="-128"/>
        </a:defRPr>
      </a:lvl7pPr>
      <a:lvl8pPr marL="1371600" algn="ctr" rtl="0" fontAlgn="base">
        <a:spcBef>
          <a:spcPct val="0"/>
        </a:spcBef>
        <a:spcAft>
          <a:spcPct val="0"/>
        </a:spcAft>
        <a:defRPr sz="4400">
          <a:solidFill>
            <a:schemeClr val="tx2"/>
          </a:solidFill>
          <a:latin typeface="Arial" pitchFamily="4" charset="0"/>
          <a:ea typeface="Osaka" pitchFamily="4" charset="-128"/>
          <a:cs typeface="Osaka" pitchFamily="4" charset="-128"/>
        </a:defRPr>
      </a:lvl8pPr>
      <a:lvl9pPr marL="1828800" algn="ctr" rtl="0" fontAlgn="base">
        <a:spcBef>
          <a:spcPct val="0"/>
        </a:spcBef>
        <a:spcAft>
          <a:spcPct val="0"/>
        </a:spcAft>
        <a:defRPr sz="4400">
          <a:solidFill>
            <a:schemeClr val="tx2"/>
          </a:solidFill>
          <a:latin typeface="Arial" pitchFamily="4" charset="0"/>
          <a:ea typeface="Osaka" pitchFamily="4" charset="-128"/>
          <a:cs typeface="Osaka" pitchFamily="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4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40.xml"/><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0.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40.xml"/><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0.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0.xml"/><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40.xml"/><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40.xml"/><Relationship Id="rId4"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9.jpeg"/><Relationship Id="rId2" Type="http://schemas.openxmlformats.org/officeDocument/2006/relationships/image" Target="../media/image27.jpeg"/><Relationship Id="rId1" Type="http://schemas.openxmlformats.org/officeDocument/2006/relationships/slideLayout" Target="../slideLayouts/slideLayout4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9.jpeg"/><Relationship Id="rId1" Type="http://schemas.openxmlformats.org/officeDocument/2006/relationships/slideLayout" Target="../slideLayouts/slideLayout46.xml"/><Relationship Id="rId4" Type="http://schemas.openxmlformats.org/officeDocument/2006/relationships/image" Target="../media/image26.jpeg"/></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51.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51.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51.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51.xml"/></Relationships>
</file>

<file path=ppt/slides/_rels/slide6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51.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51.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51.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29.xml"/><Relationship Id="rId4" Type="http://schemas.openxmlformats.org/officeDocument/2006/relationships/image" Target="../media/image36.jpeg"/></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0.xml"/><Relationship Id="rId1" Type="http://schemas.openxmlformats.org/officeDocument/2006/relationships/slideLayout" Target="../slideLayouts/slideLayout29.xml"/><Relationship Id="rId4" Type="http://schemas.openxmlformats.org/officeDocument/2006/relationships/image" Target="../media/image42.jpeg"/></Relationships>
</file>

<file path=ppt/slides/_rels/slide7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1.xml"/><Relationship Id="rId1" Type="http://schemas.openxmlformats.org/officeDocument/2006/relationships/slideLayout" Target="../slideLayouts/slideLayout29.xml"/><Relationship Id="rId4" Type="http://schemas.openxmlformats.org/officeDocument/2006/relationships/image" Target="../media/image42.jpeg"/></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5.xml"/><Relationship Id="rId1" Type="http://schemas.openxmlformats.org/officeDocument/2006/relationships/slideLayout" Target="../slideLayouts/slideLayout29.xml"/><Relationship Id="rId4" Type="http://schemas.openxmlformats.org/officeDocument/2006/relationships/image" Target="../media/image4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8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6.xml"/><Relationship Id="rId1" Type="http://schemas.openxmlformats.org/officeDocument/2006/relationships/slideLayout" Target="../slideLayouts/slideLayout29.xml"/><Relationship Id="rId4" Type="http://schemas.openxmlformats.org/officeDocument/2006/relationships/image" Target="../media/image42.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53B1-1F86-3C5C-6274-CB8EF8DA1B01}"/>
              </a:ext>
            </a:extLst>
          </p:cNvPr>
          <p:cNvSpPr>
            <a:spLocks noGrp="1"/>
          </p:cNvSpPr>
          <p:nvPr>
            <p:ph type="ctrTitle" idx="4294967295"/>
          </p:nvPr>
        </p:nvSpPr>
        <p:spPr>
          <a:xfrm>
            <a:off x="1371600" y="1501775"/>
            <a:ext cx="7772400" cy="1927225"/>
          </a:xfrm>
        </p:spPr>
        <p:txBody>
          <a:bodyPr>
            <a:normAutofit/>
          </a:bodyPr>
          <a:lstStyle/>
          <a:p>
            <a:pPr algn="ctr" eaLnBrk="1" hangingPunct="1">
              <a:defRPr/>
            </a:pPr>
            <a:r>
              <a:rPr lang="en-US" sz="2800" dirty="0">
                <a:latin typeface="Palatino"/>
                <a:cs typeface="Palatino"/>
              </a:rPr>
              <a:t>90a Kinesiology Quiz</a:t>
            </a:r>
            <a:br>
              <a:rPr lang="en-US" sz="2800" dirty="0">
                <a:latin typeface="Palatino"/>
                <a:ea typeface="+mj-ea"/>
                <a:cs typeface="Palatino"/>
              </a:rPr>
            </a:br>
            <a:endParaRPr lang="en-US" sz="2800" dirty="0">
              <a:latin typeface="Palatino"/>
              <a:ea typeface="+mj-ea"/>
              <a:cs typeface="Palatin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ctrTitle" idx="4294967295"/>
          </p:nvPr>
        </p:nvSpPr>
        <p:spPr>
          <a:xfrm>
            <a:off x="152400" y="0"/>
            <a:ext cx="4953000" cy="4876800"/>
          </a:xfrm>
        </p:spPr>
        <p:txBody>
          <a:bodyPr anchor="t"/>
          <a:lstStyle/>
          <a:p>
            <a:pPr algn="l" eaLnBrk="1" hangingPunct="1">
              <a:defRPr/>
            </a:pPr>
            <a:r>
              <a:rPr lang="en-US" sz="2400">
                <a:solidFill>
                  <a:schemeClr val="tx1"/>
                </a:solidFill>
                <a:latin typeface="Palatino" pitchFamily="-72" charset="0"/>
              </a:rPr>
              <a:t>Spinalis, </a:t>
            </a:r>
            <a:r>
              <a:rPr lang="en-US" sz="1600">
                <a:solidFill>
                  <a:schemeClr val="tx1"/>
                </a:solidFill>
                <a:latin typeface="Palatino" pitchFamily="-72" charset="0"/>
              </a:rPr>
              <a:t>page 197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r>
              <a:rPr lang="en-US" sz="1600" i="1">
                <a:solidFill>
                  <a:schemeClr val="tx1"/>
                </a:solidFill>
                <a:latin typeface="Palatino" pitchFamily="-72" charset="0"/>
              </a:rPr>
              <a:t>Unilaterally</a:t>
            </a:r>
            <a:r>
              <a:rPr lang="en-US" sz="1600">
                <a:solidFill>
                  <a:schemeClr val="tx1"/>
                </a:solidFill>
                <a:latin typeface="Palatino" pitchFamily="-72" charset="0"/>
              </a:rPr>
              <a:t>:</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Laterally flex</a:t>
            </a:r>
            <a:r>
              <a:rPr lang="en-US" sz="1600">
                <a:solidFill>
                  <a:schemeClr val="tx1"/>
                </a:solidFill>
                <a:latin typeface="Palatino" pitchFamily="-72" charset="0"/>
              </a:rPr>
              <a:t> vertebral column to the same side</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a:t>
            </a:r>
            <a:r>
              <a:rPr lang="en-US" sz="1600" i="1">
                <a:solidFill>
                  <a:schemeClr val="tx1"/>
                </a:solidFill>
                <a:latin typeface="Palatino" pitchFamily="-72" charset="0"/>
              </a:rPr>
              <a:t>Bilaterally</a:t>
            </a:r>
            <a:r>
              <a:rPr lang="en-US" sz="1600">
                <a:solidFill>
                  <a:schemeClr val="tx1"/>
                </a:solidFill>
                <a:latin typeface="Palatino" pitchFamily="-72" charset="0"/>
              </a:rPr>
              <a:t>:</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Extend</a:t>
            </a:r>
            <a:r>
              <a:rPr lang="en-US" sz="1600">
                <a:solidFill>
                  <a:schemeClr val="tx1"/>
                </a:solidFill>
                <a:latin typeface="Palatino" pitchFamily="-72" charset="0"/>
              </a:rPr>
              <a:t> the vertebral column </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O   Spinous processes of:</a:t>
            </a:r>
            <a:br>
              <a:rPr lang="en-US" sz="1600">
                <a:solidFill>
                  <a:schemeClr val="tx1"/>
                </a:solidFill>
                <a:latin typeface="Palatino" pitchFamily="-72" charset="0"/>
              </a:rPr>
            </a:br>
            <a:r>
              <a:rPr lang="en-US" sz="1600">
                <a:solidFill>
                  <a:schemeClr val="tx1"/>
                </a:solidFill>
                <a:latin typeface="Palatino" pitchFamily="-72" charset="0"/>
              </a:rPr>
              <a:t>	C7 vertebrae	</a:t>
            </a:r>
            <a:br>
              <a:rPr lang="en-US" sz="1600">
                <a:solidFill>
                  <a:schemeClr val="tx1"/>
                </a:solidFill>
                <a:latin typeface="Palatino" pitchFamily="-72" charset="0"/>
              </a:rPr>
            </a:br>
            <a:r>
              <a:rPr lang="en-US" sz="1600">
                <a:solidFill>
                  <a:schemeClr val="tx1"/>
                </a:solidFill>
                <a:latin typeface="Palatino" pitchFamily="-72" charset="0"/>
              </a:rPr>
              <a:t>	Upper lumbar vertebrae	</a:t>
            </a:r>
            <a:br>
              <a:rPr lang="en-US" sz="1600">
                <a:solidFill>
                  <a:schemeClr val="tx1"/>
                </a:solidFill>
                <a:latin typeface="Palatino" pitchFamily="-72" charset="0"/>
              </a:rPr>
            </a:br>
            <a:r>
              <a:rPr lang="en-US" sz="1600">
                <a:solidFill>
                  <a:schemeClr val="tx1"/>
                </a:solidFill>
                <a:latin typeface="Palatino" pitchFamily="-72" charset="0"/>
              </a:rPr>
              <a:t>	Lower thoracic vertebrae </a:t>
            </a:r>
            <a:br>
              <a:rPr lang="en-US" sz="1600">
                <a:solidFill>
                  <a:schemeClr val="tx1"/>
                </a:solidFill>
                <a:latin typeface="Palatino" pitchFamily="-72" charset="0"/>
              </a:rPr>
            </a:br>
            <a:r>
              <a:rPr lang="en-US" sz="1600">
                <a:solidFill>
                  <a:schemeClr val="tx1"/>
                </a:solidFill>
                <a:latin typeface="Palatino" pitchFamily="-72" charset="0"/>
              </a:rPr>
              <a:t>      Ligamentum nuchae</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Spinous processes of:</a:t>
            </a:r>
            <a:br>
              <a:rPr lang="en-US" sz="1600">
                <a:solidFill>
                  <a:schemeClr val="tx1"/>
                </a:solidFill>
                <a:latin typeface="Palatino" pitchFamily="-72" charset="0"/>
              </a:rPr>
            </a:br>
            <a:r>
              <a:rPr lang="en-US" sz="1600">
                <a:solidFill>
                  <a:schemeClr val="tx1"/>
                </a:solidFill>
                <a:latin typeface="Palatino" pitchFamily="-72" charset="0"/>
              </a:rPr>
              <a:t>	Upper thoracic vertebrae</a:t>
            </a:r>
            <a:br>
              <a:rPr lang="en-US" sz="1600">
                <a:solidFill>
                  <a:schemeClr val="tx1"/>
                </a:solidFill>
                <a:latin typeface="Palatino" pitchFamily="-72" charset="0"/>
              </a:rPr>
            </a:br>
            <a:r>
              <a:rPr lang="en-US" sz="1600">
                <a:solidFill>
                  <a:schemeClr val="tx1"/>
                </a:solidFill>
                <a:latin typeface="Palatino" pitchFamily="-72" charset="0"/>
              </a:rPr>
              <a:t>	Cervical vertebrae</a:t>
            </a:r>
            <a:br>
              <a:rPr lang="en-US" sz="1600">
                <a:solidFill>
                  <a:schemeClr val="tx1"/>
                </a:solidFill>
                <a:latin typeface="Palatino" pitchFamily="-72" charset="0"/>
              </a:rPr>
            </a:br>
            <a:endParaRPr lang="en-US" sz="1600">
              <a:solidFill>
                <a:schemeClr val="tx1"/>
              </a:solidFill>
              <a:latin typeface="Palatino" pitchFamily="-72" charset="0"/>
            </a:endParaRPr>
          </a:p>
        </p:txBody>
      </p:sp>
      <p:sp>
        <p:nvSpPr>
          <p:cNvPr id="37890" name="AutoShape 3"/>
          <p:cNvSpPr>
            <a:spLocks noChangeArrowheads="1"/>
          </p:cNvSpPr>
          <p:nvPr/>
        </p:nvSpPr>
        <p:spPr bwMode="auto">
          <a:xfrm>
            <a:off x="152400" y="21336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1800">
                <a:solidFill>
                  <a:srgbClr val="FF8000"/>
                </a:solidFill>
                <a:latin typeface="Palatino" pitchFamily="-72" charset="0"/>
              </a:rPr>
              <a:t>O</a:t>
            </a:r>
          </a:p>
        </p:txBody>
      </p:sp>
      <p:sp>
        <p:nvSpPr>
          <p:cNvPr id="37891"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1800">
                <a:solidFill>
                  <a:srgbClr val="FF8000"/>
                </a:solidFill>
                <a:latin typeface="Palatino" pitchFamily="-72" charset="0"/>
              </a:rPr>
              <a:t>A</a:t>
            </a:r>
          </a:p>
        </p:txBody>
      </p:sp>
      <p:sp>
        <p:nvSpPr>
          <p:cNvPr id="37892" name="AutoShape 5"/>
          <p:cNvSpPr>
            <a:spLocks noChangeArrowheads="1"/>
          </p:cNvSpPr>
          <p:nvPr/>
        </p:nvSpPr>
        <p:spPr bwMode="auto">
          <a:xfrm>
            <a:off x="152400" y="38862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1800">
                <a:solidFill>
                  <a:srgbClr val="FF8000"/>
                </a:solidFill>
                <a:latin typeface="Palatino" pitchFamily="-72" charset="0"/>
              </a:rPr>
              <a:t>I</a:t>
            </a:r>
          </a:p>
        </p:txBody>
      </p:sp>
      <p:sp>
        <p:nvSpPr>
          <p:cNvPr id="37893" name="Rectangle 7"/>
          <p:cNvSpPr>
            <a:spLocks noChangeArrowheads="1"/>
          </p:cNvSpPr>
          <p:nvPr/>
        </p:nvSpPr>
        <p:spPr bwMode="auto">
          <a:xfrm>
            <a:off x="609600" y="914400"/>
            <a:ext cx="4495800" cy="3048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endParaRPr lang="en-US" sz="1800"/>
          </a:p>
        </p:txBody>
      </p:sp>
      <p:sp>
        <p:nvSpPr>
          <p:cNvPr id="37894" name="Text Box 5"/>
          <p:cNvSpPr txBox="1">
            <a:spLocks noChangeArrowheads="1"/>
          </p:cNvSpPr>
          <p:nvPr/>
        </p:nvSpPr>
        <p:spPr bwMode="auto">
          <a:xfrm>
            <a:off x="6172200" y="5715000"/>
            <a:ext cx="1905000" cy="274638"/>
          </a:xfrm>
          <a:prstGeom prst="rect">
            <a:avLst/>
          </a:prstGeom>
          <a:noFill/>
          <a:ln w="9525">
            <a:noFill/>
            <a:miter lim="800000"/>
            <a:headEnd/>
            <a:tailEnd/>
          </a:ln>
        </p:spPr>
        <p:txBody>
          <a:bodyPr>
            <a:prstTxWarp prst="textNoShape">
              <a:avLst/>
            </a:prstTxWarp>
            <a:spAutoFit/>
          </a:bodyPr>
          <a:lstStyle/>
          <a:p>
            <a:pPr algn="ctr" eaLnBrk="0" hangingPunct="0"/>
            <a:r>
              <a:rPr lang="en-US" sz="1200">
                <a:latin typeface="Palatino" pitchFamily="-72" charset="0"/>
              </a:rPr>
              <a:t>Posterior View</a:t>
            </a:r>
            <a:endParaRPr lang="en-US" sz="1600">
              <a:latin typeface="Palatino" pitchFamily="-72" charset="0"/>
            </a:endParaRPr>
          </a:p>
        </p:txBody>
      </p:sp>
      <p:pic>
        <p:nvPicPr>
          <p:cNvPr id="37895" name="Picture 11" descr="ST4"/>
          <p:cNvPicPr>
            <a:picLocks noChangeAspect="1" noChangeArrowheads="1"/>
          </p:cNvPicPr>
          <p:nvPr/>
        </p:nvPicPr>
        <p:blipFill>
          <a:blip r:embed="rId3"/>
          <a:srcRect/>
          <a:stretch>
            <a:fillRect/>
          </a:stretch>
        </p:blipFill>
        <p:spPr bwMode="auto">
          <a:xfrm>
            <a:off x="6211888" y="838200"/>
            <a:ext cx="1789112" cy="4876800"/>
          </a:xfrm>
          <a:prstGeom prst="rect">
            <a:avLst/>
          </a:prstGeom>
          <a:noFill/>
          <a:ln w="9525">
            <a:noFill/>
            <a:miter lim="800000"/>
            <a:headEnd/>
            <a:tailEnd/>
          </a:ln>
        </p:spPr>
      </p:pic>
      <p:pic>
        <p:nvPicPr>
          <p:cNvPr id="37896" name="Picture 12" descr="NavLateralFlexionofSpine-1"/>
          <p:cNvPicPr>
            <a:picLocks noChangeAspect="1" noChangeArrowheads="1"/>
          </p:cNvPicPr>
          <p:nvPr/>
        </p:nvPicPr>
        <p:blipFill>
          <a:blip r:embed="rId4"/>
          <a:srcRect/>
          <a:stretch>
            <a:fillRect/>
          </a:stretch>
        </p:blipFill>
        <p:spPr bwMode="auto">
          <a:xfrm>
            <a:off x="3365500" y="4572000"/>
            <a:ext cx="2044700" cy="18970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ctrTitle" idx="4294967295"/>
          </p:nvPr>
        </p:nvSpPr>
        <p:spPr>
          <a:xfrm>
            <a:off x="152400" y="0"/>
            <a:ext cx="4953000" cy="4876800"/>
          </a:xfrm>
        </p:spPr>
        <p:txBody>
          <a:bodyPr anchor="t"/>
          <a:lstStyle/>
          <a:p>
            <a:pPr algn="l" eaLnBrk="1" hangingPunct="1">
              <a:defRPr/>
            </a:pPr>
            <a:r>
              <a:rPr lang="en-US" sz="2400">
                <a:solidFill>
                  <a:schemeClr val="tx1"/>
                </a:solidFill>
                <a:latin typeface="Palatino" pitchFamily="-72" charset="0"/>
              </a:rPr>
              <a:t>Spinalis, </a:t>
            </a:r>
            <a:r>
              <a:rPr lang="en-US" sz="1600">
                <a:solidFill>
                  <a:schemeClr val="tx1"/>
                </a:solidFill>
                <a:latin typeface="Palatino" pitchFamily="-72" charset="0"/>
              </a:rPr>
              <a:t>page 197</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a:t>
            </a:r>
            <a:r>
              <a:rPr lang="en-US" sz="1600" i="1">
                <a:solidFill>
                  <a:schemeClr val="tx1"/>
                </a:solidFill>
                <a:latin typeface="Palatino" pitchFamily="-72" charset="0"/>
              </a:rPr>
              <a:t>Unilaterally</a:t>
            </a:r>
            <a:r>
              <a:rPr lang="en-US" sz="1600">
                <a:solidFill>
                  <a:schemeClr val="tx1"/>
                </a:solidFill>
                <a:latin typeface="Palatino" pitchFamily="-72" charset="0"/>
              </a:rPr>
              <a:t>:</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Laterally flex</a:t>
            </a:r>
            <a:r>
              <a:rPr lang="en-US" sz="1600">
                <a:solidFill>
                  <a:schemeClr val="tx1"/>
                </a:solidFill>
                <a:latin typeface="Palatino" pitchFamily="-72" charset="0"/>
              </a:rPr>
              <a:t> vertebral column to the same side</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a:t>
            </a:r>
            <a:r>
              <a:rPr lang="en-US" sz="1600" i="1">
                <a:solidFill>
                  <a:schemeClr val="tx1"/>
                </a:solidFill>
                <a:latin typeface="Palatino" pitchFamily="-72" charset="0"/>
              </a:rPr>
              <a:t>Bilaterally</a:t>
            </a:r>
            <a:r>
              <a:rPr lang="en-US" sz="1600">
                <a:solidFill>
                  <a:schemeClr val="tx1"/>
                </a:solidFill>
                <a:latin typeface="Palatino" pitchFamily="-72" charset="0"/>
              </a:rPr>
              <a:t>:</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Extend</a:t>
            </a:r>
            <a:r>
              <a:rPr lang="en-US" sz="1600">
                <a:solidFill>
                  <a:schemeClr val="tx1"/>
                </a:solidFill>
                <a:latin typeface="Palatino" pitchFamily="-72" charset="0"/>
              </a:rPr>
              <a:t> the vertebral column </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O   Spinous processes of:</a:t>
            </a:r>
            <a:br>
              <a:rPr lang="en-US" sz="1600">
                <a:solidFill>
                  <a:schemeClr val="tx1"/>
                </a:solidFill>
                <a:latin typeface="Palatino" pitchFamily="-72" charset="0"/>
              </a:rPr>
            </a:br>
            <a:r>
              <a:rPr lang="en-US" sz="1600">
                <a:solidFill>
                  <a:schemeClr val="tx1"/>
                </a:solidFill>
                <a:latin typeface="Palatino" pitchFamily="-72" charset="0"/>
              </a:rPr>
              <a:t>	C7 vertebrae	</a:t>
            </a:r>
            <a:br>
              <a:rPr lang="en-US" sz="1600">
                <a:solidFill>
                  <a:schemeClr val="tx1"/>
                </a:solidFill>
                <a:latin typeface="Palatino" pitchFamily="-72" charset="0"/>
              </a:rPr>
            </a:br>
            <a:r>
              <a:rPr lang="en-US" sz="1600">
                <a:solidFill>
                  <a:schemeClr val="tx1"/>
                </a:solidFill>
                <a:latin typeface="Palatino" pitchFamily="-72" charset="0"/>
              </a:rPr>
              <a:t>	Upper lumbar vertebrae	</a:t>
            </a:r>
            <a:br>
              <a:rPr lang="en-US" sz="1600">
                <a:solidFill>
                  <a:schemeClr val="tx1"/>
                </a:solidFill>
                <a:latin typeface="Palatino" pitchFamily="-72" charset="0"/>
              </a:rPr>
            </a:br>
            <a:r>
              <a:rPr lang="en-US" sz="1600">
                <a:solidFill>
                  <a:schemeClr val="tx1"/>
                </a:solidFill>
                <a:latin typeface="Palatino" pitchFamily="-72" charset="0"/>
              </a:rPr>
              <a:t>	Lower thoracic vertebrae </a:t>
            </a:r>
            <a:br>
              <a:rPr lang="en-US" sz="1600">
                <a:solidFill>
                  <a:schemeClr val="tx1"/>
                </a:solidFill>
                <a:latin typeface="Palatino" pitchFamily="-72" charset="0"/>
              </a:rPr>
            </a:br>
            <a:r>
              <a:rPr lang="en-US" sz="1600">
                <a:solidFill>
                  <a:schemeClr val="tx1"/>
                </a:solidFill>
                <a:latin typeface="Palatino" pitchFamily="-72" charset="0"/>
              </a:rPr>
              <a:t>      Ligamentum nuchae</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Spinous processes of:</a:t>
            </a:r>
            <a:br>
              <a:rPr lang="en-US" sz="1600">
                <a:solidFill>
                  <a:schemeClr val="tx1"/>
                </a:solidFill>
                <a:latin typeface="Palatino" pitchFamily="-72" charset="0"/>
              </a:rPr>
            </a:br>
            <a:r>
              <a:rPr lang="en-US" sz="1600">
                <a:solidFill>
                  <a:schemeClr val="tx1"/>
                </a:solidFill>
                <a:latin typeface="Palatino" pitchFamily="-72" charset="0"/>
              </a:rPr>
              <a:t>	Upper thoracic vertebrae</a:t>
            </a:r>
            <a:br>
              <a:rPr lang="en-US" sz="1600">
                <a:solidFill>
                  <a:schemeClr val="tx1"/>
                </a:solidFill>
                <a:latin typeface="Palatino" pitchFamily="-72" charset="0"/>
              </a:rPr>
            </a:br>
            <a:r>
              <a:rPr lang="en-US" sz="1600">
                <a:solidFill>
                  <a:schemeClr val="tx1"/>
                </a:solidFill>
                <a:latin typeface="Palatino" pitchFamily="-72" charset="0"/>
              </a:rPr>
              <a:t>	Cervical vertebrae</a:t>
            </a:r>
            <a:br>
              <a:rPr lang="en-US" sz="1600">
                <a:solidFill>
                  <a:schemeClr val="tx1"/>
                </a:solidFill>
                <a:latin typeface="Palatino" pitchFamily="-72" charset="0"/>
              </a:rPr>
            </a:br>
            <a:endParaRPr lang="en-US" sz="1600">
              <a:solidFill>
                <a:schemeClr val="tx1"/>
              </a:solidFill>
              <a:latin typeface="Palatino" pitchFamily="-72" charset="0"/>
            </a:endParaRPr>
          </a:p>
        </p:txBody>
      </p:sp>
      <p:sp>
        <p:nvSpPr>
          <p:cNvPr id="39938" name="AutoShape 3"/>
          <p:cNvSpPr>
            <a:spLocks noChangeArrowheads="1"/>
          </p:cNvSpPr>
          <p:nvPr/>
        </p:nvSpPr>
        <p:spPr bwMode="auto">
          <a:xfrm>
            <a:off x="152400" y="21336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1800">
                <a:solidFill>
                  <a:srgbClr val="FF8000"/>
                </a:solidFill>
                <a:latin typeface="Palatino" pitchFamily="-72" charset="0"/>
              </a:rPr>
              <a:t>O</a:t>
            </a:r>
          </a:p>
        </p:txBody>
      </p:sp>
      <p:sp>
        <p:nvSpPr>
          <p:cNvPr id="39939"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1800">
                <a:solidFill>
                  <a:srgbClr val="FF8000"/>
                </a:solidFill>
                <a:latin typeface="Palatino" pitchFamily="-72" charset="0"/>
              </a:rPr>
              <a:t>A</a:t>
            </a:r>
          </a:p>
        </p:txBody>
      </p:sp>
      <p:sp>
        <p:nvSpPr>
          <p:cNvPr id="39940" name="AutoShape 5"/>
          <p:cNvSpPr>
            <a:spLocks noChangeArrowheads="1"/>
          </p:cNvSpPr>
          <p:nvPr/>
        </p:nvSpPr>
        <p:spPr bwMode="auto">
          <a:xfrm>
            <a:off x="152400" y="38862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1800">
                <a:solidFill>
                  <a:srgbClr val="FF8000"/>
                </a:solidFill>
                <a:latin typeface="Palatino" pitchFamily="-72" charset="0"/>
              </a:rPr>
              <a:t>I</a:t>
            </a:r>
          </a:p>
        </p:txBody>
      </p:sp>
      <p:sp>
        <p:nvSpPr>
          <p:cNvPr id="39941" name="Rectangle 7"/>
          <p:cNvSpPr>
            <a:spLocks noChangeArrowheads="1"/>
          </p:cNvSpPr>
          <p:nvPr/>
        </p:nvSpPr>
        <p:spPr bwMode="auto">
          <a:xfrm>
            <a:off x="609600" y="1600200"/>
            <a:ext cx="2743200" cy="3048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endParaRPr lang="en-US" sz="1800"/>
          </a:p>
        </p:txBody>
      </p:sp>
      <p:sp>
        <p:nvSpPr>
          <p:cNvPr id="39942" name="Text Box 5"/>
          <p:cNvSpPr txBox="1">
            <a:spLocks noChangeArrowheads="1"/>
          </p:cNvSpPr>
          <p:nvPr/>
        </p:nvSpPr>
        <p:spPr bwMode="auto">
          <a:xfrm>
            <a:off x="6172200" y="5715000"/>
            <a:ext cx="1905000" cy="274638"/>
          </a:xfrm>
          <a:prstGeom prst="rect">
            <a:avLst/>
          </a:prstGeom>
          <a:noFill/>
          <a:ln w="9525">
            <a:noFill/>
            <a:miter lim="800000"/>
            <a:headEnd/>
            <a:tailEnd/>
          </a:ln>
        </p:spPr>
        <p:txBody>
          <a:bodyPr>
            <a:prstTxWarp prst="textNoShape">
              <a:avLst/>
            </a:prstTxWarp>
            <a:spAutoFit/>
          </a:bodyPr>
          <a:lstStyle/>
          <a:p>
            <a:pPr algn="ctr" eaLnBrk="0" hangingPunct="0"/>
            <a:r>
              <a:rPr lang="en-US" sz="1200">
                <a:latin typeface="Palatino" pitchFamily="-72" charset="0"/>
              </a:rPr>
              <a:t>Posterior View</a:t>
            </a:r>
            <a:endParaRPr lang="en-US" sz="1600">
              <a:latin typeface="Palatino" pitchFamily="-72" charset="0"/>
            </a:endParaRPr>
          </a:p>
        </p:txBody>
      </p:sp>
      <p:pic>
        <p:nvPicPr>
          <p:cNvPr id="39943" name="Picture 8" descr="ST4"/>
          <p:cNvPicPr>
            <a:picLocks noChangeAspect="1" noChangeArrowheads="1"/>
          </p:cNvPicPr>
          <p:nvPr/>
        </p:nvPicPr>
        <p:blipFill>
          <a:blip r:embed="rId3"/>
          <a:srcRect/>
          <a:stretch>
            <a:fillRect/>
          </a:stretch>
        </p:blipFill>
        <p:spPr bwMode="auto">
          <a:xfrm>
            <a:off x="6211888" y="838200"/>
            <a:ext cx="1789112" cy="4876800"/>
          </a:xfrm>
          <a:prstGeom prst="rect">
            <a:avLst/>
          </a:prstGeom>
          <a:noFill/>
          <a:ln w="9525">
            <a:noFill/>
            <a:miter lim="800000"/>
            <a:headEnd/>
            <a:tailEnd/>
          </a:ln>
        </p:spPr>
      </p:pic>
      <p:pic>
        <p:nvPicPr>
          <p:cNvPr id="39944" name="Picture 10" descr="NavExtensionofSpine"/>
          <p:cNvPicPr>
            <a:picLocks noChangeAspect="1" noChangeArrowheads="1"/>
          </p:cNvPicPr>
          <p:nvPr/>
        </p:nvPicPr>
        <p:blipFill>
          <a:blip r:embed="rId4"/>
          <a:srcRect/>
          <a:stretch>
            <a:fillRect/>
          </a:stretch>
        </p:blipFill>
        <p:spPr bwMode="auto">
          <a:xfrm>
            <a:off x="3048000" y="4648200"/>
            <a:ext cx="2514600" cy="17303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ctrTitle" idx="4294967295"/>
          </p:nvPr>
        </p:nvSpPr>
        <p:spPr>
          <a:xfrm>
            <a:off x="152400" y="0"/>
            <a:ext cx="4953000" cy="4876800"/>
          </a:xfrm>
        </p:spPr>
        <p:txBody>
          <a:bodyPr anchor="t"/>
          <a:lstStyle/>
          <a:p>
            <a:pPr algn="l" eaLnBrk="1" hangingPunct="1">
              <a:defRPr/>
            </a:pPr>
            <a:r>
              <a:rPr lang="en-US" sz="2400">
                <a:solidFill>
                  <a:schemeClr val="tx1"/>
                </a:solidFill>
                <a:latin typeface="Palatino" pitchFamily="-72" charset="0"/>
              </a:rPr>
              <a:t>Spinalis</a:t>
            </a:r>
            <a:r>
              <a:rPr lang="en-US" sz="1600">
                <a:solidFill>
                  <a:schemeClr val="tx1"/>
                </a:solidFill>
                <a:latin typeface="Palatino" pitchFamily="-72" charset="0"/>
              </a:rPr>
              <a:t>, page 197</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a:t>
            </a:r>
            <a:r>
              <a:rPr lang="en-US" sz="1600" i="1">
                <a:solidFill>
                  <a:schemeClr val="tx1"/>
                </a:solidFill>
                <a:latin typeface="Palatino" pitchFamily="-72" charset="0"/>
              </a:rPr>
              <a:t>Unilaterally</a:t>
            </a:r>
            <a:r>
              <a:rPr lang="en-US" sz="1600">
                <a:solidFill>
                  <a:schemeClr val="tx1"/>
                </a:solidFill>
                <a:latin typeface="Palatino" pitchFamily="-72" charset="0"/>
              </a:rPr>
              <a:t>:</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Laterally flex</a:t>
            </a:r>
            <a:r>
              <a:rPr lang="en-US" sz="1600">
                <a:solidFill>
                  <a:schemeClr val="tx1"/>
                </a:solidFill>
                <a:latin typeface="Palatino" pitchFamily="-72" charset="0"/>
              </a:rPr>
              <a:t> vertebral column to the same side</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a:t>
            </a:r>
            <a:r>
              <a:rPr lang="en-US" sz="1600" i="1">
                <a:solidFill>
                  <a:schemeClr val="tx1"/>
                </a:solidFill>
                <a:latin typeface="Palatino" pitchFamily="-72" charset="0"/>
              </a:rPr>
              <a:t>Bilaterally</a:t>
            </a:r>
            <a:r>
              <a:rPr lang="en-US" sz="1600">
                <a:solidFill>
                  <a:schemeClr val="tx1"/>
                </a:solidFill>
                <a:latin typeface="Palatino" pitchFamily="-72" charset="0"/>
              </a:rPr>
              <a:t>:</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Extend</a:t>
            </a:r>
            <a:r>
              <a:rPr lang="en-US" sz="1600">
                <a:solidFill>
                  <a:schemeClr val="tx1"/>
                </a:solidFill>
                <a:latin typeface="Palatino" pitchFamily="-72" charset="0"/>
              </a:rPr>
              <a:t> the vertebral column </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O   Spinous processes of:</a:t>
            </a:r>
            <a:br>
              <a:rPr lang="en-US" sz="1600">
                <a:solidFill>
                  <a:schemeClr val="tx1"/>
                </a:solidFill>
                <a:latin typeface="Palatino" pitchFamily="-72" charset="0"/>
              </a:rPr>
            </a:br>
            <a:r>
              <a:rPr lang="en-US" sz="1600">
                <a:solidFill>
                  <a:schemeClr val="tx1"/>
                </a:solidFill>
                <a:latin typeface="Palatino" pitchFamily="-72" charset="0"/>
              </a:rPr>
              <a:t>	C7 vertebrae	</a:t>
            </a:r>
            <a:br>
              <a:rPr lang="en-US" sz="1600">
                <a:solidFill>
                  <a:schemeClr val="tx1"/>
                </a:solidFill>
                <a:latin typeface="Palatino" pitchFamily="-72" charset="0"/>
              </a:rPr>
            </a:br>
            <a:r>
              <a:rPr lang="en-US" sz="1600">
                <a:solidFill>
                  <a:schemeClr val="tx1"/>
                </a:solidFill>
                <a:latin typeface="Palatino" pitchFamily="-72" charset="0"/>
              </a:rPr>
              <a:t>	Upper lumbar vertebrae	</a:t>
            </a:r>
            <a:br>
              <a:rPr lang="en-US" sz="1600">
                <a:solidFill>
                  <a:schemeClr val="tx1"/>
                </a:solidFill>
                <a:latin typeface="Palatino" pitchFamily="-72" charset="0"/>
              </a:rPr>
            </a:br>
            <a:r>
              <a:rPr lang="en-US" sz="1600">
                <a:solidFill>
                  <a:schemeClr val="tx1"/>
                </a:solidFill>
                <a:latin typeface="Palatino" pitchFamily="-72" charset="0"/>
              </a:rPr>
              <a:t>	Lower thoracic vertebrae </a:t>
            </a:r>
            <a:br>
              <a:rPr lang="en-US" sz="1600">
                <a:solidFill>
                  <a:schemeClr val="tx1"/>
                </a:solidFill>
                <a:latin typeface="Palatino" pitchFamily="-72" charset="0"/>
              </a:rPr>
            </a:br>
            <a:r>
              <a:rPr lang="en-US" sz="1600">
                <a:solidFill>
                  <a:schemeClr val="tx1"/>
                </a:solidFill>
                <a:latin typeface="Palatino" pitchFamily="-72" charset="0"/>
              </a:rPr>
              <a:t>      Ligamentum nuchae</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Spinous processes of:</a:t>
            </a:r>
            <a:br>
              <a:rPr lang="en-US" sz="1600">
                <a:solidFill>
                  <a:schemeClr val="tx1"/>
                </a:solidFill>
                <a:latin typeface="Palatino" pitchFamily="-72" charset="0"/>
              </a:rPr>
            </a:br>
            <a:r>
              <a:rPr lang="en-US" sz="1600">
                <a:solidFill>
                  <a:schemeClr val="tx1"/>
                </a:solidFill>
                <a:latin typeface="Palatino" pitchFamily="-72" charset="0"/>
              </a:rPr>
              <a:t>	Upper thoracic vertebrae</a:t>
            </a:r>
            <a:br>
              <a:rPr lang="en-US" sz="1600">
                <a:solidFill>
                  <a:schemeClr val="tx1"/>
                </a:solidFill>
                <a:latin typeface="Palatino" pitchFamily="-72" charset="0"/>
              </a:rPr>
            </a:br>
            <a:r>
              <a:rPr lang="en-US" sz="1600">
                <a:solidFill>
                  <a:schemeClr val="tx1"/>
                </a:solidFill>
                <a:latin typeface="Palatino" pitchFamily="-72" charset="0"/>
              </a:rPr>
              <a:t>	Cervical vertebrae</a:t>
            </a:r>
            <a:br>
              <a:rPr lang="en-US" sz="1600">
                <a:solidFill>
                  <a:schemeClr val="tx1"/>
                </a:solidFill>
                <a:latin typeface="Palatino" pitchFamily="-72" charset="0"/>
              </a:rPr>
            </a:br>
            <a:endParaRPr lang="en-US" sz="1600">
              <a:solidFill>
                <a:schemeClr val="tx1"/>
              </a:solidFill>
              <a:latin typeface="Palatino" pitchFamily="-72" charset="0"/>
            </a:endParaRPr>
          </a:p>
        </p:txBody>
      </p:sp>
      <p:sp>
        <p:nvSpPr>
          <p:cNvPr id="41986" name="AutoShape 3"/>
          <p:cNvSpPr>
            <a:spLocks noChangeArrowheads="1"/>
          </p:cNvSpPr>
          <p:nvPr/>
        </p:nvSpPr>
        <p:spPr bwMode="auto">
          <a:xfrm>
            <a:off x="152400" y="21336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1800">
                <a:solidFill>
                  <a:srgbClr val="FF8000"/>
                </a:solidFill>
                <a:latin typeface="Palatino" pitchFamily="-72" charset="0"/>
              </a:rPr>
              <a:t>O</a:t>
            </a:r>
          </a:p>
        </p:txBody>
      </p:sp>
      <p:sp>
        <p:nvSpPr>
          <p:cNvPr id="41987"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1800">
                <a:solidFill>
                  <a:srgbClr val="FF8000"/>
                </a:solidFill>
                <a:latin typeface="Palatino" pitchFamily="-72" charset="0"/>
              </a:rPr>
              <a:t>A</a:t>
            </a:r>
          </a:p>
        </p:txBody>
      </p:sp>
      <p:sp>
        <p:nvSpPr>
          <p:cNvPr id="41988" name="AutoShape 5"/>
          <p:cNvSpPr>
            <a:spLocks noChangeArrowheads="1"/>
          </p:cNvSpPr>
          <p:nvPr/>
        </p:nvSpPr>
        <p:spPr bwMode="auto">
          <a:xfrm>
            <a:off x="152400" y="38862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1800">
                <a:solidFill>
                  <a:srgbClr val="FF8000"/>
                </a:solidFill>
                <a:latin typeface="Palatino" pitchFamily="-72" charset="0"/>
              </a:rPr>
              <a:t>I</a:t>
            </a:r>
          </a:p>
        </p:txBody>
      </p:sp>
      <p:sp>
        <p:nvSpPr>
          <p:cNvPr id="41989" name="Rectangle 7"/>
          <p:cNvSpPr>
            <a:spLocks noChangeArrowheads="1"/>
          </p:cNvSpPr>
          <p:nvPr/>
        </p:nvSpPr>
        <p:spPr bwMode="auto">
          <a:xfrm>
            <a:off x="533400" y="2133600"/>
            <a:ext cx="2971800" cy="12192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endParaRPr lang="en-US" sz="1800"/>
          </a:p>
        </p:txBody>
      </p:sp>
      <p:sp>
        <p:nvSpPr>
          <p:cNvPr id="41990" name="Text Box 5"/>
          <p:cNvSpPr txBox="1">
            <a:spLocks noChangeArrowheads="1"/>
          </p:cNvSpPr>
          <p:nvPr/>
        </p:nvSpPr>
        <p:spPr bwMode="auto">
          <a:xfrm>
            <a:off x="5334000" y="5715000"/>
            <a:ext cx="1905000" cy="274638"/>
          </a:xfrm>
          <a:prstGeom prst="rect">
            <a:avLst/>
          </a:prstGeom>
          <a:noFill/>
          <a:ln w="9525">
            <a:noFill/>
            <a:miter lim="800000"/>
            <a:headEnd/>
            <a:tailEnd/>
          </a:ln>
        </p:spPr>
        <p:txBody>
          <a:bodyPr>
            <a:prstTxWarp prst="textNoShape">
              <a:avLst/>
            </a:prstTxWarp>
            <a:spAutoFit/>
          </a:bodyPr>
          <a:lstStyle/>
          <a:p>
            <a:pPr algn="ctr" eaLnBrk="0" hangingPunct="0"/>
            <a:r>
              <a:rPr lang="en-US" sz="1200">
                <a:latin typeface="Palatino" pitchFamily="-72" charset="0"/>
              </a:rPr>
              <a:t>Posterior View</a:t>
            </a:r>
            <a:endParaRPr lang="en-US" sz="1600">
              <a:latin typeface="Palatino" pitchFamily="-72" charset="0"/>
            </a:endParaRPr>
          </a:p>
        </p:txBody>
      </p:sp>
      <p:pic>
        <p:nvPicPr>
          <p:cNvPr id="41991" name="Picture 10" descr="ST4"/>
          <p:cNvPicPr>
            <a:picLocks noChangeAspect="1" noChangeArrowheads="1"/>
          </p:cNvPicPr>
          <p:nvPr/>
        </p:nvPicPr>
        <p:blipFill>
          <a:blip r:embed="rId3"/>
          <a:srcRect/>
          <a:stretch>
            <a:fillRect/>
          </a:stretch>
        </p:blipFill>
        <p:spPr bwMode="auto">
          <a:xfrm>
            <a:off x="3927475" y="1600200"/>
            <a:ext cx="2049463" cy="3505200"/>
          </a:xfrm>
          <a:prstGeom prst="rect">
            <a:avLst/>
          </a:prstGeom>
          <a:noFill/>
          <a:ln w="9525">
            <a:noFill/>
            <a:miter lim="800000"/>
            <a:headEnd/>
            <a:tailEnd/>
          </a:ln>
        </p:spPr>
      </p:pic>
      <p:pic>
        <p:nvPicPr>
          <p:cNvPr id="41992" name="Picture 11" descr="ST4"/>
          <p:cNvPicPr>
            <a:picLocks noChangeAspect="1" noChangeArrowheads="1"/>
          </p:cNvPicPr>
          <p:nvPr/>
        </p:nvPicPr>
        <p:blipFill>
          <a:blip r:embed="rId4"/>
          <a:srcRect/>
          <a:stretch>
            <a:fillRect/>
          </a:stretch>
        </p:blipFill>
        <p:spPr bwMode="auto">
          <a:xfrm>
            <a:off x="6102350" y="838200"/>
            <a:ext cx="3041650" cy="4800600"/>
          </a:xfrm>
          <a:prstGeom prst="rect">
            <a:avLst/>
          </a:prstGeom>
          <a:noFill/>
          <a:ln w="9525">
            <a:noFill/>
            <a:miter lim="800000"/>
            <a:headEnd/>
            <a:tailEnd/>
          </a:ln>
        </p:spPr>
      </p:pic>
      <p:sp>
        <p:nvSpPr>
          <p:cNvPr id="41993" name="Oval 15"/>
          <p:cNvSpPr>
            <a:spLocks noChangeArrowheads="1"/>
          </p:cNvSpPr>
          <p:nvPr/>
        </p:nvSpPr>
        <p:spPr bwMode="auto">
          <a:xfrm>
            <a:off x="7543800" y="3276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1994" name="Oval 16"/>
          <p:cNvSpPr>
            <a:spLocks noChangeArrowheads="1"/>
          </p:cNvSpPr>
          <p:nvPr/>
        </p:nvSpPr>
        <p:spPr bwMode="auto">
          <a:xfrm>
            <a:off x="7543800" y="3429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1995" name="Oval 17"/>
          <p:cNvSpPr>
            <a:spLocks noChangeArrowheads="1"/>
          </p:cNvSpPr>
          <p:nvPr/>
        </p:nvSpPr>
        <p:spPr bwMode="auto">
          <a:xfrm>
            <a:off x="7543800" y="3657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1996" name="Oval 18"/>
          <p:cNvSpPr>
            <a:spLocks noChangeArrowheads="1"/>
          </p:cNvSpPr>
          <p:nvPr/>
        </p:nvSpPr>
        <p:spPr bwMode="auto">
          <a:xfrm>
            <a:off x="7543800" y="3810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1997" name="Oval 19"/>
          <p:cNvSpPr>
            <a:spLocks noChangeArrowheads="1"/>
          </p:cNvSpPr>
          <p:nvPr/>
        </p:nvSpPr>
        <p:spPr bwMode="auto">
          <a:xfrm>
            <a:off x="7543800" y="1524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1998" name="Oval 20"/>
          <p:cNvSpPr>
            <a:spLocks noChangeArrowheads="1"/>
          </p:cNvSpPr>
          <p:nvPr/>
        </p:nvSpPr>
        <p:spPr bwMode="auto">
          <a:xfrm>
            <a:off x="7620000" y="16002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1999" name="Oval 21"/>
          <p:cNvSpPr>
            <a:spLocks noChangeArrowheads="1"/>
          </p:cNvSpPr>
          <p:nvPr/>
        </p:nvSpPr>
        <p:spPr bwMode="auto">
          <a:xfrm>
            <a:off x="7620000" y="1905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2000" name="Oval 23"/>
          <p:cNvSpPr>
            <a:spLocks noChangeArrowheads="1"/>
          </p:cNvSpPr>
          <p:nvPr/>
        </p:nvSpPr>
        <p:spPr bwMode="auto">
          <a:xfrm>
            <a:off x="7620000" y="1752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ctrTitle" idx="4294967295"/>
          </p:nvPr>
        </p:nvSpPr>
        <p:spPr>
          <a:xfrm>
            <a:off x="152400" y="0"/>
            <a:ext cx="4953000" cy="4876800"/>
          </a:xfrm>
        </p:spPr>
        <p:txBody>
          <a:bodyPr anchor="t"/>
          <a:lstStyle/>
          <a:p>
            <a:pPr algn="l" eaLnBrk="1" hangingPunct="1">
              <a:defRPr/>
            </a:pPr>
            <a:r>
              <a:rPr lang="en-US" sz="2400">
                <a:solidFill>
                  <a:schemeClr val="tx1"/>
                </a:solidFill>
                <a:latin typeface="Palatino" pitchFamily="-72" charset="0"/>
              </a:rPr>
              <a:t>Spinalis</a:t>
            </a:r>
            <a:r>
              <a:rPr lang="en-US" sz="1600">
                <a:solidFill>
                  <a:schemeClr val="tx1"/>
                </a:solidFill>
                <a:latin typeface="Palatino" pitchFamily="-72" charset="0"/>
              </a:rPr>
              <a:t>, page 197</a:t>
            </a:r>
            <a:r>
              <a:rPr lang="en-US" sz="24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a:t>
            </a:r>
            <a:r>
              <a:rPr lang="en-US" sz="1600" i="1">
                <a:solidFill>
                  <a:schemeClr val="tx1"/>
                </a:solidFill>
                <a:latin typeface="Palatino" pitchFamily="-72" charset="0"/>
              </a:rPr>
              <a:t>Unilaterally</a:t>
            </a:r>
            <a:r>
              <a:rPr lang="en-US" sz="1600">
                <a:solidFill>
                  <a:schemeClr val="tx1"/>
                </a:solidFill>
                <a:latin typeface="Palatino" pitchFamily="-72" charset="0"/>
              </a:rPr>
              <a:t>:</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Laterally flex</a:t>
            </a:r>
            <a:r>
              <a:rPr lang="en-US" sz="1600">
                <a:solidFill>
                  <a:schemeClr val="tx1"/>
                </a:solidFill>
                <a:latin typeface="Palatino" pitchFamily="-72" charset="0"/>
              </a:rPr>
              <a:t> vertebral column to the same side</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a:t>
            </a:r>
            <a:r>
              <a:rPr lang="en-US" sz="1600" i="1">
                <a:solidFill>
                  <a:schemeClr val="tx1"/>
                </a:solidFill>
                <a:latin typeface="Palatino" pitchFamily="-72" charset="0"/>
              </a:rPr>
              <a:t>Bilaterally</a:t>
            </a:r>
            <a:r>
              <a:rPr lang="en-US" sz="1600">
                <a:solidFill>
                  <a:schemeClr val="tx1"/>
                </a:solidFill>
                <a:latin typeface="Palatino" pitchFamily="-72" charset="0"/>
              </a:rPr>
              <a:t>:</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Extend</a:t>
            </a:r>
            <a:r>
              <a:rPr lang="en-US" sz="1600">
                <a:solidFill>
                  <a:schemeClr val="tx1"/>
                </a:solidFill>
                <a:latin typeface="Palatino" pitchFamily="-72" charset="0"/>
              </a:rPr>
              <a:t> the vertebral column </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O   Spinous processes of:</a:t>
            </a:r>
            <a:br>
              <a:rPr lang="en-US" sz="1600">
                <a:solidFill>
                  <a:schemeClr val="tx1"/>
                </a:solidFill>
                <a:latin typeface="Palatino" pitchFamily="-72" charset="0"/>
              </a:rPr>
            </a:br>
            <a:r>
              <a:rPr lang="en-US" sz="1600">
                <a:solidFill>
                  <a:schemeClr val="tx1"/>
                </a:solidFill>
                <a:latin typeface="Palatino" pitchFamily="-72" charset="0"/>
              </a:rPr>
              <a:t>	C7 vertebrae	</a:t>
            </a:r>
            <a:br>
              <a:rPr lang="en-US" sz="1600">
                <a:solidFill>
                  <a:schemeClr val="tx1"/>
                </a:solidFill>
                <a:latin typeface="Palatino" pitchFamily="-72" charset="0"/>
              </a:rPr>
            </a:br>
            <a:r>
              <a:rPr lang="en-US" sz="1600">
                <a:solidFill>
                  <a:schemeClr val="tx1"/>
                </a:solidFill>
                <a:latin typeface="Palatino" pitchFamily="-72" charset="0"/>
              </a:rPr>
              <a:t>	Upper lumbar vertebrae	</a:t>
            </a:r>
            <a:br>
              <a:rPr lang="en-US" sz="1600">
                <a:solidFill>
                  <a:schemeClr val="tx1"/>
                </a:solidFill>
                <a:latin typeface="Palatino" pitchFamily="-72" charset="0"/>
              </a:rPr>
            </a:br>
            <a:r>
              <a:rPr lang="en-US" sz="1600">
                <a:solidFill>
                  <a:schemeClr val="tx1"/>
                </a:solidFill>
                <a:latin typeface="Palatino" pitchFamily="-72" charset="0"/>
              </a:rPr>
              <a:t>	Lower thoracic vertebrae </a:t>
            </a:r>
            <a:br>
              <a:rPr lang="en-US" sz="1600">
                <a:solidFill>
                  <a:schemeClr val="tx1"/>
                </a:solidFill>
                <a:latin typeface="Palatino" pitchFamily="-72" charset="0"/>
              </a:rPr>
            </a:br>
            <a:r>
              <a:rPr lang="en-US" sz="1600">
                <a:solidFill>
                  <a:schemeClr val="tx1"/>
                </a:solidFill>
                <a:latin typeface="Palatino" pitchFamily="-72" charset="0"/>
              </a:rPr>
              <a:t>      Ligamentum nuchae</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Spinous processes of:</a:t>
            </a:r>
            <a:br>
              <a:rPr lang="en-US" sz="1600">
                <a:solidFill>
                  <a:schemeClr val="tx1"/>
                </a:solidFill>
                <a:latin typeface="Palatino" pitchFamily="-72" charset="0"/>
              </a:rPr>
            </a:br>
            <a:r>
              <a:rPr lang="en-US" sz="1600">
                <a:solidFill>
                  <a:schemeClr val="tx1"/>
                </a:solidFill>
                <a:latin typeface="Palatino" pitchFamily="-72" charset="0"/>
              </a:rPr>
              <a:t>	Upper thoracic vertebrae</a:t>
            </a:r>
            <a:br>
              <a:rPr lang="en-US" sz="1600">
                <a:solidFill>
                  <a:schemeClr val="tx1"/>
                </a:solidFill>
                <a:latin typeface="Palatino" pitchFamily="-72" charset="0"/>
              </a:rPr>
            </a:br>
            <a:r>
              <a:rPr lang="en-US" sz="1600">
                <a:solidFill>
                  <a:schemeClr val="tx1"/>
                </a:solidFill>
                <a:latin typeface="Palatino" pitchFamily="-72" charset="0"/>
              </a:rPr>
              <a:t>	Cervical vertebrae</a:t>
            </a:r>
            <a:br>
              <a:rPr lang="en-US" sz="1600">
                <a:solidFill>
                  <a:schemeClr val="tx1"/>
                </a:solidFill>
                <a:latin typeface="Palatino" pitchFamily="-72" charset="0"/>
              </a:rPr>
            </a:br>
            <a:endParaRPr lang="en-US" sz="1600">
              <a:solidFill>
                <a:schemeClr val="tx1"/>
              </a:solidFill>
              <a:latin typeface="Palatino" pitchFamily="-72" charset="0"/>
            </a:endParaRPr>
          </a:p>
        </p:txBody>
      </p:sp>
      <p:sp>
        <p:nvSpPr>
          <p:cNvPr id="44034" name="AutoShape 3"/>
          <p:cNvSpPr>
            <a:spLocks noChangeArrowheads="1"/>
          </p:cNvSpPr>
          <p:nvPr/>
        </p:nvSpPr>
        <p:spPr bwMode="auto">
          <a:xfrm>
            <a:off x="152400" y="21336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1800">
                <a:solidFill>
                  <a:srgbClr val="FF8000"/>
                </a:solidFill>
                <a:latin typeface="Palatino" pitchFamily="-72" charset="0"/>
              </a:rPr>
              <a:t>O</a:t>
            </a:r>
          </a:p>
        </p:txBody>
      </p:sp>
      <p:sp>
        <p:nvSpPr>
          <p:cNvPr id="44035"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1800">
                <a:solidFill>
                  <a:srgbClr val="FF8000"/>
                </a:solidFill>
                <a:latin typeface="Palatino" pitchFamily="-72" charset="0"/>
              </a:rPr>
              <a:t>A</a:t>
            </a:r>
          </a:p>
        </p:txBody>
      </p:sp>
      <p:sp>
        <p:nvSpPr>
          <p:cNvPr id="44036" name="AutoShape 5"/>
          <p:cNvSpPr>
            <a:spLocks noChangeArrowheads="1"/>
          </p:cNvSpPr>
          <p:nvPr/>
        </p:nvSpPr>
        <p:spPr bwMode="auto">
          <a:xfrm>
            <a:off x="152400" y="38862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1800">
                <a:solidFill>
                  <a:srgbClr val="FF8000"/>
                </a:solidFill>
                <a:latin typeface="Palatino" pitchFamily="-72" charset="0"/>
              </a:rPr>
              <a:t>I</a:t>
            </a:r>
          </a:p>
        </p:txBody>
      </p:sp>
      <p:sp>
        <p:nvSpPr>
          <p:cNvPr id="44037" name="Rectangle 7"/>
          <p:cNvSpPr>
            <a:spLocks noChangeArrowheads="1"/>
          </p:cNvSpPr>
          <p:nvPr/>
        </p:nvSpPr>
        <p:spPr bwMode="auto">
          <a:xfrm>
            <a:off x="533400" y="3810000"/>
            <a:ext cx="2971800" cy="7620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endParaRPr lang="en-US" sz="1800"/>
          </a:p>
        </p:txBody>
      </p:sp>
      <p:sp>
        <p:nvSpPr>
          <p:cNvPr id="44038" name="Text Box 5"/>
          <p:cNvSpPr txBox="1">
            <a:spLocks noChangeArrowheads="1"/>
          </p:cNvSpPr>
          <p:nvPr/>
        </p:nvSpPr>
        <p:spPr bwMode="auto">
          <a:xfrm>
            <a:off x="5334000" y="5715000"/>
            <a:ext cx="1905000" cy="274638"/>
          </a:xfrm>
          <a:prstGeom prst="rect">
            <a:avLst/>
          </a:prstGeom>
          <a:noFill/>
          <a:ln w="9525">
            <a:noFill/>
            <a:miter lim="800000"/>
            <a:headEnd/>
            <a:tailEnd/>
          </a:ln>
        </p:spPr>
        <p:txBody>
          <a:bodyPr>
            <a:prstTxWarp prst="textNoShape">
              <a:avLst/>
            </a:prstTxWarp>
            <a:spAutoFit/>
          </a:bodyPr>
          <a:lstStyle/>
          <a:p>
            <a:pPr algn="ctr" eaLnBrk="0" hangingPunct="0"/>
            <a:r>
              <a:rPr lang="en-US" sz="1200">
                <a:latin typeface="Palatino" pitchFamily="-72" charset="0"/>
              </a:rPr>
              <a:t>Posterior View</a:t>
            </a:r>
            <a:endParaRPr lang="en-US" sz="1600">
              <a:latin typeface="Palatino" pitchFamily="-72" charset="0"/>
            </a:endParaRPr>
          </a:p>
        </p:txBody>
      </p:sp>
      <p:pic>
        <p:nvPicPr>
          <p:cNvPr id="44039" name="Picture 8" descr="ST4"/>
          <p:cNvPicPr>
            <a:picLocks noChangeAspect="1" noChangeArrowheads="1"/>
          </p:cNvPicPr>
          <p:nvPr/>
        </p:nvPicPr>
        <p:blipFill>
          <a:blip r:embed="rId3"/>
          <a:srcRect/>
          <a:stretch>
            <a:fillRect/>
          </a:stretch>
        </p:blipFill>
        <p:spPr bwMode="auto">
          <a:xfrm>
            <a:off x="3927475" y="1600200"/>
            <a:ext cx="2049463" cy="3505200"/>
          </a:xfrm>
          <a:prstGeom prst="rect">
            <a:avLst/>
          </a:prstGeom>
          <a:noFill/>
          <a:ln w="9525">
            <a:noFill/>
            <a:miter lim="800000"/>
            <a:headEnd/>
            <a:tailEnd/>
          </a:ln>
        </p:spPr>
      </p:pic>
      <p:pic>
        <p:nvPicPr>
          <p:cNvPr id="44040" name="Picture 9" descr="ST4"/>
          <p:cNvPicPr>
            <a:picLocks noChangeAspect="1" noChangeArrowheads="1"/>
          </p:cNvPicPr>
          <p:nvPr/>
        </p:nvPicPr>
        <p:blipFill>
          <a:blip r:embed="rId4"/>
          <a:srcRect/>
          <a:stretch>
            <a:fillRect/>
          </a:stretch>
        </p:blipFill>
        <p:spPr bwMode="auto">
          <a:xfrm>
            <a:off x="6102350" y="838200"/>
            <a:ext cx="3041650" cy="4800600"/>
          </a:xfrm>
          <a:prstGeom prst="rect">
            <a:avLst/>
          </a:prstGeom>
          <a:noFill/>
          <a:ln w="9525">
            <a:noFill/>
            <a:miter lim="800000"/>
            <a:headEnd/>
            <a:tailEnd/>
          </a:ln>
        </p:spPr>
      </p:pic>
      <p:sp>
        <p:nvSpPr>
          <p:cNvPr id="44041" name="Oval 10"/>
          <p:cNvSpPr>
            <a:spLocks noChangeArrowheads="1"/>
          </p:cNvSpPr>
          <p:nvPr/>
        </p:nvSpPr>
        <p:spPr bwMode="auto">
          <a:xfrm>
            <a:off x="7620000" y="27432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4042" name="Oval 11"/>
          <p:cNvSpPr>
            <a:spLocks noChangeArrowheads="1"/>
          </p:cNvSpPr>
          <p:nvPr/>
        </p:nvSpPr>
        <p:spPr bwMode="auto">
          <a:xfrm>
            <a:off x="7620000" y="25908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4043" name="Oval 12"/>
          <p:cNvSpPr>
            <a:spLocks noChangeArrowheads="1"/>
          </p:cNvSpPr>
          <p:nvPr/>
        </p:nvSpPr>
        <p:spPr bwMode="auto">
          <a:xfrm>
            <a:off x="7620000" y="24384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4044" name="Oval 13"/>
          <p:cNvSpPr>
            <a:spLocks noChangeArrowheads="1"/>
          </p:cNvSpPr>
          <p:nvPr/>
        </p:nvSpPr>
        <p:spPr bwMode="auto">
          <a:xfrm>
            <a:off x="7620000" y="2286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4045" name="Oval 14"/>
          <p:cNvSpPr>
            <a:spLocks noChangeArrowheads="1"/>
          </p:cNvSpPr>
          <p:nvPr/>
        </p:nvSpPr>
        <p:spPr bwMode="auto">
          <a:xfrm>
            <a:off x="7620000" y="10668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4046" name="Oval 15"/>
          <p:cNvSpPr>
            <a:spLocks noChangeArrowheads="1"/>
          </p:cNvSpPr>
          <p:nvPr/>
        </p:nvSpPr>
        <p:spPr bwMode="auto">
          <a:xfrm>
            <a:off x="7543800" y="1143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4047" name="Oval 16"/>
          <p:cNvSpPr>
            <a:spLocks noChangeArrowheads="1"/>
          </p:cNvSpPr>
          <p:nvPr/>
        </p:nvSpPr>
        <p:spPr bwMode="auto">
          <a:xfrm>
            <a:off x="7543800" y="1371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4048" name="Oval 17"/>
          <p:cNvSpPr>
            <a:spLocks noChangeArrowheads="1"/>
          </p:cNvSpPr>
          <p:nvPr/>
        </p:nvSpPr>
        <p:spPr bwMode="auto">
          <a:xfrm>
            <a:off x="7543800" y="12954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4049" name="Oval 18"/>
          <p:cNvSpPr>
            <a:spLocks noChangeArrowheads="1"/>
          </p:cNvSpPr>
          <p:nvPr/>
        </p:nvSpPr>
        <p:spPr bwMode="auto">
          <a:xfrm>
            <a:off x="7543800" y="2133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4050" name="Oval 19"/>
          <p:cNvSpPr>
            <a:spLocks noChangeArrowheads="1"/>
          </p:cNvSpPr>
          <p:nvPr/>
        </p:nvSpPr>
        <p:spPr bwMode="auto">
          <a:xfrm>
            <a:off x="7543800" y="19812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4051" name="Oval 20"/>
          <p:cNvSpPr>
            <a:spLocks noChangeArrowheads="1"/>
          </p:cNvSpPr>
          <p:nvPr/>
        </p:nvSpPr>
        <p:spPr bwMode="auto">
          <a:xfrm>
            <a:off x="7543800" y="18288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1" descr="ST4"/>
          <p:cNvPicPr>
            <a:picLocks noChangeAspect="1" noChangeArrowheads="1"/>
          </p:cNvPicPr>
          <p:nvPr/>
        </p:nvPicPr>
        <p:blipFill>
          <a:blip r:embed="rId3"/>
          <a:srcRect/>
          <a:stretch>
            <a:fillRect/>
          </a:stretch>
        </p:blipFill>
        <p:spPr bwMode="auto">
          <a:xfrm>
            <a:off x="5181600" y="2832100"/>
            <a:ext cx="1797050" cy="3721100"/>
          </a:xfrm>
          <a:prstGeom prst="rect">
            <a:avLst/>
          </a:prstGeom>
          <a:noFill/>
          <a:ln w="9525">
            <a:noFill/>
            <a:miter lim="800000"/>
            <a:headEnd/>
            <a:tailEnd/>
          </a:ln>
        </p:spPr>
      </p:pic>
      <p:pic>
        <p:nvPicPr>
          <p:cNvPr id="46082" name="Picture 22" descr="ST4"/>
          <p:cNvPicPr>
            <a:picLocks noChangeAspect="1" noChangeArrowheads="1"/>
          </p:cNvPicPr>
          <p:nvPr/>
        </p:nvPicPr>
        <p:blipFill>
          <a:blip r:embed="rId4"/>
          <a:srcRect/>
          <a:stretch>
            <a:fillRect/>
          </a:stretch>
        </p:blipFill>
        <p:spPr bwMode="auto">
          <a:xfrm>
            <a:off x="6964363" y="381000"/>
            <a:ext cx="2103437" cy="4038600"/>
          </a:xfrm>
          <a:prstGeom prst="rect">
            <a:avLst/>
          </a:prstGeom>
          <a:noFill/>
          <a:ln w="9525">
            <a:noFill/>
            <a:miter lim="800000"/>
            <a:headEnd/>
            <a:tailEnd/>
          </a:ln>
        </p:spPr>
      </p:pic>
      <p:sp>
        <p:nvSpPr>
          <p:cNvPr id="107522" name="Title 2"/>
          <p:cNvSpPr>
            <a:spLocks noGrp="1"/>
          </p:cNvSpPr>
          <p:nvPr>
            <p:ph type="ctrTitle" idx="4294967295"/>
          </p:nvPr>
        </p:nvSpPr>
        <p:spPr>
          <a:xfrm>
            <a:off x="152400" y="0"/>
            <a:ext cx="5334000" cy="4876800"/>
          </a:xfrm>
        </p:spPr>
        <p:txBody>
          <a:bodyPr anchor="t"/>
          <a:lstStyle/>
          <a:p>
            <a:pPr algn="l" eaLnBrk="1" hangingPunct="1">
              <a:defRPr/>
            </a:pPr>
            <a:r>
              <a:rPr lang="en-US" sz="2400">
                <a:solidFill>
                  <a:schemeClr val="tx1"/>
                </a:solidFill>
                <a:latin typeface="Palatino" pitchFamily="-72" charset="0"/>
              </a:rPr>
              <a:t>Longissimus</a:t>
            </a:r>
            <a:r>
              <a:rPr lang="en-US" sz="1600">
                <a:solidFill>
                  <a:schemeClr val="tx1"/>
                </a:solidFill>
                <a:latin typeface="Palatino" pitchFamily="-72" charset="0"/>
              </a:rPr>
              <a:t>, page 198</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a:t>
            </a:r>
            <a:r>
              <a:rPr lang="en-US" sz="1600" i="1">
                <a:solidFill>
                  <a:schemeClr val="tx1"/>
                </a:solidFill>
                <a:latin typeface="Palatino" pitchFamily="-72" charset="0"/>
              </a:rPr>
              <a:t>Unilaterally</a:t>
            </a:r>
            <a:r>
              <a:rPr lang="en-US" sz="1600">
                <a:solidFill>
                  <a:schemeClr val="tx1"/>
                </a:solidFill>
                <a:latin typeface="Palatino" pitchFamily="-72" charset="0"/>
              </a:rPr>
              <a:t>:</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Laterally flex</a:t>
            </a:r>
            <a:r>
              <a:rPr lang="en-US" sz="1600">
                <a:solidFill>
                  <a:schemeClr val="tx1"/>
                </a:solidFill>
                <a:latin typeface="Palatino" pitchFamily="-72" charset="0"/>
              </a:rPr>
              <a:t> vertebral column to the same side</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a:t>
            </a:r>
            <a:r>
              <a:rPr lang="en-US" sz="1600" i="1">
                <a:solidFill>
                  <a:schemeClr val="tx1"/>
                </a:solidFill>
                <a:latin typeface="Palatino" pitchFamily="-72" charset="0"/>
              </a:rPr>
              <a:t>Bilaterally</a:t>
            </a:r>
            <a:r>
              <a:rPr lang="en-US" sz="1600">
                <a:solidFill>
                  <a:schemeClr val="tx1"/>
                </a:solidFill>
                <a:latin typeface="Palatino" pitchFamily="-72" charset="0"/>
              </a:rPr>
              <a:t>:</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Extend</a:t>
            </a:r>
            <a:r>
              <a:rPr lang="en-US" sz="1600">
                <a:solidFill>
                  <a:schemeClr val="tx1"/>
                </a:solidFill>
                <a:latin typeface="Palatino" pitchFamily="-72" charset="0"/>
              </a:rPr>
              <a:t> the vertebral column </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O   Common tendon (thoracis)</a:t>
            </a:r>
            <a:br>
              <a:rPr lang="en-US" sz="1600">
                <a:solidFill>
                  <a:schemeClr val="tx1"/>
                </a:solidFill>
                <a:latin typeface="Palatino" pitchFamily="-72" charset="0"/>
              </a:rPr>
            </a:br>
            <a:r>
              <a:rPr lang="en-US" sz="1600">
                <a:solidFill>
                  <a:schemeClr val="tx1"/>
                </a:solidFill>
                <a:latin typeface="Palatino" pitchFamily="-72" charset="0"/>
              </a:rPr>
              <a:t>      Transverse processes of upper five thoracic </a:t>
            </a:r>
            <a:br>
              <a:rPr lang="en-US" sz="1600">
                <a:solidFill>
                  <a:schemeClr val="tx1"/>
                </a:solidFill>
                <a:latin typeface="Palatino" pitchFamily="-72" charset="0"/>
              </a:rPr>
            </a:br>
            <a:r>
              <a:rPr lang="en-US" sz="1600">
                <a:solidFill>
                  <a:schemeClr val="tx1"/>
                </a:solidFill>
                <a:latin typeface="Palatino" pitchFamily="-72" charset="0"/>
              </a:rPr>
              <a:t>          vertebrae (cervicis and capitis)  </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Lower nine thoracic ribs (thoracis)</a:t>
            </a:r>
            <a:br>
              <a:rPr lang="en-US" sz="1600">
                <a:solidFill>
                  <a:schemeClr val="tx1"/>
                </a:solidFill>
                <a:latin typeface="Palatino" pitchFamily="-72" charset="0"/>
              </a:rPr>
            </a:br>
            <a:r>
              <a:rPr lang="en-US" sz="1600">
                <a:solidFill>
                  <a:schemeClr val="tx1"/>
                </a:solidFill>
                <a:latin typeface="Palatino" pitchFamily="-72" charset="0"/>
              </a:rPr>
              <a:t>      Lower nine thoracic transverse processes (thoracis)</a:t>
            </a:r>
            <a:br>
              <a:rPr lang="en-US" sz="1600">
                <a:solidFill>
                  <a:schemeClr val="tx1"/>
                </a:solidFill>
                <a:latin typeface="Palatino" pitchFamily="-72" charset="0"/>
              </a:rPr>
            </a:br>
            <a:r>
              <a:rPr lang="en-US" sz="1600">
                <a:solidFill>
                  <a:schemeClr val="tx1"/>
                </a:solidFill>
                <a:latin typeface="Palatino" pitchFamily="-72" charset="0"/>
              </a:rPr>
              <a:t>      Cervical transverse processes (cervicis)</a:t>
            </a:r>
            <a:br>
              <a:rPr lang="en-US" sz="1600">
                <a:solidFill>
                  <a:schemeClr val="tx1"/>
                </a:solidFill>
                <a:latin typeface="Palatino" pitchFamily="-72" charset="0"/>
              </a:rPr>
            </a:br>
            <a:r>
              <a:rPr lang="en-US" sz="1600">
                <a:solidFill>
                  <a:schemeClr val="tx1"/>
                </a:solidFill>
                <a:latin typeface="Palatino" pitchFamily="-72" charset="0"/>
              </a:rPr>
              <a:t>      Mastoid process of temporal bone (capitis)</a:t>
            </a:r>
          </a:p>
        </p:txBody>
      </p:sp>
      <p:sp>
        <p:nvSpPr>
          <p:cNvPr id="46084" name="AutoShape 3"/>
          <p:cNvSpPr>
            <a:spLocks noChangeArrowheads="1"/>
          </p:cNvSpPr>
          <p:nvPr/>
        </p:nvSpPr>
        <p:spPr bwMode="auto">
          <a:xfrm>
            <a:off x="152400" y="2057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1800">
                <a:solidFill>
                  <a:srgbClr val="FF8000"/>
                </a:solidFill>
                <a:latin typeface="Palatino" pitchFamily="-72" charset="0"/>
              </a:rPr>
              <a:t>O</a:t>
            </a:r>
          </a:p>
        </p:txBody>
      </p:sp>
      <p:sp>
        <p:nvSpPr>
          <p:cNvPr id="46085"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1800">
                <a:solidFill>
                  <a:srgbClr val="FF8000"/>
                </a:solidFill>
                <a:latin typeface="Palatino" pitchFamily="-72" charset="0"/>
              </a:rPr>
              <a:t>A</a:t>
            </a:r>
          </a:p>
        </p:txBody>
      </p:sp>
      <p:sp>
        <p:nvSpPr>
          <p:cNvPr id="46086" name="AutoShape 5"/>
          <p:cNvSpPr>
            <a:spLocks noChangeArrowheads="1"/>
          </p:cNvSpPr>
          <p:nvPr/>
        </p:nvSpPr>
        <p:spPr bwMode="auto">
          <a:xfrm>
            <a:off x="152400" y="30480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1800">
                <a:solidFill>
                  <a:srgbClr val="FF8000"/>
                </a:solidFill>
                <a:latin typeface="Palatino" pitchFamily="-72" charset="0"/>
              </a:rPr>
              <a:t>I</a:t>
            </a:r>
          </a:p>
        </p:txBody>
      </p:sp>
      <p:sp>
        <p:nvSpPr>
          <p:cNvPr id="46087" name="Rectangle 7"/>
          <p:cNvSpPr>
            <a:spLocks noChangeArrowheads="1"/>
          </p:cNvSpPr>
          <p:nvPr/>
        </p:nvSpPr>
        <p:spPr bwMode="auto">
          <a:xfrm>
            <a:off x="533400" y="2133600"/>
            <a:ext cx="3962400" cy="7620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endParaRPr lang="en-US" sz="1800"/>
          </a:p>
        </p:txBody>
      </p:sp>
      <p:sp>
        <p:nvSpPr>
          <p:cNvPr id="46088" name="Text Box 5"/>
          <p:cNvSpPr txBox="1">
            <a:spLocks noChangeArrowheads="1"/>
          </p:cNvSpPr>
          <p:nvPr/>
        </p:nvSpPr>
        <p:spPr bwMode="auto">
          <a:xfrm>
            <a:off x="6934200" y="5257800"/>
            <a:ext cx="1905000" cy="274638"/>
          </a:xfrm>
          <a:prstGeom prst="rect">
            <a:avLst/>
          </a:prstGeom>
          <a:noFill/>
          <a:ln w="9525">
            <a:noFill/>
            <a:miter lim="800000"/>
            <a:headEnd/>
            <a:tailEnd/>
          </a:ln>
        </p:spPr>
        <p:txBody>
          <a:bodyPr>
            <a:prstTxWarp prst="textNoShape">
              <a:avLst/>
            </a:prstTxWarp>
            <a:spAutoFit/>
          </a:bodyPr>
          <a:lstStyle/>
          <a:p>
            <a:pPr algn="ctr" eaLnBrk="0" hangingPunct="0"/>
            <a:r>
              <a:rPr lang="en-US" sz="1200">
                <a:latin typeface="Palatino" pitchFamily="-72" charset="0"/>
              </a:rPr>
              <a:t>Posterior View</a:t>
            </a:r>
            <a:endParaRPr lang="en-US" sz="1600">
              <a:latin typeface="Palatino" pitchFamily="-72" charset="0"/>
            </a:endParaRPr>
          </a:p>
        </p:txBody>
      </p:sp>
      <p:sp>
        <p:nvSpPr>
          <p:cNvPr id="46089" name="Oval 13"/>
          <p:cNvSpPr>
            <a:spLocks noChangeArrowheads="1"/>
          </p:cNvSpPr>
          <p:nvPr/>
        </p:nvSpPr>
        <p:spPr bwMode="auto">
          <a:xfrm>
            <a:off x="8153400" y="1143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6090" name="Oval 14"/>
          <p:cNvSpPr>
            <a:spLocks noChangeArrowheads="1"/>
          </p:cNvSpPr>
          <p:nvPr/>
        </p:nvSpPr>
        <p:spPr bwMode="auto">
          <a:xfrm>
            <a:off x="7772400" y="990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6091" name="Oval 15"/>
          <p:cNvSpPr>
            <a:spLocks noChangeArrowheads="1"/>
          </p:cNvSpPr>
          <p:nvPr/>
        </p:nvSpPr>
        <p:spPr bwMode="auto">
          <a:xfrm>
            <a:off x="7772400" y="12954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6092" name="Oval 16"/>
          <p:cNvSpPr>
            <a:spLocks noChangeArrowheads="1"/>
          </p:cNvSpPr>
          <p:nvPr/>
        </p:nvSpPr>
        <p:spPr bwMode="auto">
          <a:xfrm>
            <a:off x="7848600" y="1524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6093" name="Oval 17"/>
          <p:cNvSpPr>
            <a:spLocks noChangeArrowheads="1"/>
          </p:cNvSpPr>
          <p:nvPr/>
        </p:nvSpPr>
        <p:spPr bwMode="auto">
          <a:xfrm>
            <a:off x="7848600" y="1371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6094" name="Oval 18"/>
          <p:cNvSpPr>
            <a:spLocks noChangeArrowheads="1"/>
          </p:cNvSpPr>
          <p:nvPr/>
        </p:nvSpPr>
        <p:spPr bwMode="auto">
          <a:xfrm>
            <a:off x="8153400" y="12954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6095" name="Oval 19"/>
          <p:cNvSpPr>
            <a:spLocks noChangeArrowheads="1"/>
          </p:cNvSpPr>
          <p:nvPr/>
        </p:nvSpPr>
        <p:spPr bwMode="auto">
          <a:xfrm>
            <a:off x="8153400" y="1524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6096" name="Oval 20"/>
          <p:cNvSpPr>
            <a:spLocks noChangeArrowheads="1"/>
          </p:cNvSpPr>
          <p:nvPr/>
        </p:nvSpPr>
        <p:spPr bwMode="auto">
          <a:xfrm>
            <a:off x="8153400" y="16764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6097" name="Oval 24"/>
          <p:cNvSpPr>
            <a:spLocks noChangeArrowheads="1"/>
          </p:cNvSpPr>
          <p:nvPr/>
        </p:nvSpPr>
        <p:spPr bwMode="auto">
          <a:xfrm>
            <a:off x="7772400" y="1143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6098" name="Oval 25"/>
          <p:cNvSpPr>
            <a:spLocks noChangeArrowheads="1"/>
          </p:cNvSpPr>
          <p:nvPr/>
        </p:nvSpPr>
        <p:spPr bwMode="auto">
          <a:xfrm>
            <a:off x="8153400" y="1371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6099" name="Line 33"/>
          <p:cNvSpPr>
            <a:spLocks noChangeShapeType="1"/>
          </p:cNvSpPr>
          <p:nvPr/>
        </p:nvSpPr>
        <p:spPr bwMode="auto">
          <a:xfrm>
            <a:off x="7696200" y="2743200"/>
            <a:ext cx="0" cy="1143000"/>
          </a:xfrm>
          <a:prstGeom prst="line">
            <a:avLst/>
          </a:prstGeom>
          <a:noFill/>
          <a:ln w="41275">
            <a:solidFill>
              <a:schemeClr val="tx1"/>
            </a:solidFill>
            <a:round/>
            <a:headEnd/>
            <a:tailEnd/>
          </a:ln>
        </p:spPr>
        <p:txBody>
          <a:bodyPr wrap="none" anchor="ctr">
            <a:prstTxWarp prst="textNoShape">
              <a:avLst/>
            </a:prstTxWarp>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ST4"/>
          <p:cNvPicPr>
            <a:picLocks noChangeAspect="1" noChangeArrowheads="1"/>
          </p:cNvPicPr>
          <p:nvPr/>
        </p:nvPicPr>
        <p:blipFill>
          <a:blip r:embed="rId3"/>
          <a:srcRect/>
          <a:stretch>
            <a:fillRect/>
          </a:stretch>
        </p:blipFill>
        <p:spPr bwMode="auto">
          <a:xfrm>
            <a:off x="5181600" y="2832100"/>
            <a:ext cx="1797050" cy="3721100"/>
          </a:xfrm>
          <a:prstGeom prst="rect">
            <a:avLst/>
          </a:prstGeom>
          <a:noFill/>
          <a:ln w="9525">
            <a:noFill/>
            <a:miter lim="800000"/>
            <a:headEnd/>
            <a:tailEnd/>
          </a:ln>
        </p:spPr>
      </p:pic>
      <p:pic>
        <p:nvPicPr>
          <p:cNvPr id="48130" name="Picture 3" descr="ST4"/>
          <p:cNvPicPr>
            <a:picLocks noChangeAspect="1" noChangeArrowheads="1"/>
          </p:cNvPicPr>
          <p:nvPr/>
        </p:nvPicPr>
        <p:blipFill>
          <a:blip r:embed="rId4"/>
          <a:srcRect/>
          <a:stretch>
            <a:fillRect/>
          </a:stretch>
        </p:blipFill>
        <p:spPr bwMode="auto">
          <a:xfrm>
            <a:off x="6964363" y="381000"/>
            <a:ext cx="2103437" cy="4038600"/>
          </a:xfrm>
          <a:prstGeom prst="rect">
            <a:avLst/>
          </a:prstGeom>
          <a:noFill/>
          <a:ln w="9525">
            <a:noFill/>
            <a:miter lim="800000"/>
            <a:headEnd/>
            <a:tailEnd/>
          </a:ln>
        </p:spPr>
      </p:pic>
      <p:sp>
        <p:nvSpPr>
          <p:cNvPr id="107522" name="Title 2"/>
          <p:cNvSpPr>
            <a:spLocks noGrp="1"/>
          </p:cNvSpPr>
          <p:nvPr>
            <p:ph type="ctrTitle" idx="4294967295"/>
          </p:nvPr>
        </p:nvSpPr>
        <p:spPr>
          <a:xfrm>
            <a:off x="152400" y="0"/>
            <a:ext cx="5334000" cy="4876800"/>
          </a:xfrm>
        </p:spPr>
        <p:txBody>
          <a:bodyPr anchor="t"/>
          <a:lstStyle/>
          <a:p>
            <a:pPr algn="l" eaLnBrk="1" hangingPunct="1">
              <a:defRPr/>
            </a:pPr>
            <a:r>
              <a:rPr lang="en-US" sz="2400">
                <a:solidFill>
                  <a:schemeClr val="tx1"/>
                </a:solidFill>
                <a:latin typeface="Palatino" pitchFamily="-72" charset="0"/>
              </a:rPr>
              <a:t>Longissimus</a:t>
            </a:r>
            <a:r>
              <a:rPr lang="en-US" sz="1600">
                <a:solidFill>
                  <a:schemeClr val="tx1"/>
                </a:solidFill>
                <a:latin typeface="Palatino" pitchFamily="-72" charset="0"/>
              </a:rPr>
              <a:t>, page 198</a:t>
            </a:r>
            <a:r>
              <a:rPr lang="en-US" sz="24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a:t>
            </a:r>
            <a:r>
              <a:rPr lang="en-US" sz="1600" i="1">
                <a:solidFill>
                  <a:schemeClr val="tx1"/>
                </a:solidFill>
                <a:latin typeface="Palatino" pitchFamily="-72" charset="0"/>
              </a:rPr>
              <a:t>Unilaterally</a:t>
            </a:r>
            <a:r>
              <a:rPr lang="en-US" sz="1600">
                <a:solidFill>
                  <a:schemeClr val="tx1"/>
                </a:solidFill>
                <a:latin typeface="Palatino" pitchFamily="-72" charset="0"/>
              </a:rPr>
              <a:t>:</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Laterally flex</a:t>
            </a:r>
            <a:r>
              <a:rPr lang="en-US" sz="1600">
                <a:solidFill>
                  <a:schemeClr val="tx1"/>
                </a:solidFill>
                <a:latin typeface="Palatino" pitchFamily="-72" charset="0"/>
              </a:rPr>
              <a:t> vertebral column to the same side</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a:t>
            </a:r>
            <a:r>
              <a:rPr lang="en-US" sz="1600" i="1">
                <a:solidFill>
                  <a:schemeClr val="tx1"/>
                </a:solidFill>
                <a:latin typeface="Palatino" pitchFamily="-72" charset="0"/>
              </a:rPr>
              <a:t>Bilaterally</a:t>
            </a:r>
            <a:r>
              <a:rPr lang="en-US" sz="1600">
                <a:solidFill>
                  <a:schemeClr val="tx1"/>
                </a:solidFill>
                <a:latin typeface="Palatino" pitchFamily="-72" charset="0"/>
              </a:rPr>
              <a:t>:</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Extend</a:t>
            </a:r>
            <a:r>
              <a:rPr lang="en-US" sz="1600">
                <a:solidFill>
                  <a:schemeClr val="tx1"/>
                </a:solidFill>
                <a:latin typeface="Palatino" pitchFamily="-72" charset="0"/>
              </a:rPr>
              <a:t> the vertebral column </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O   Common tendon (thoracis)</a:t>
            </a:r>
            <a:br>
              <a:rPr lang="en-US" sz="1600">
                <a:solidFill>
                  <a:schemeClr val="tx1"/>
                </a:solidFill>
                <a:latin typeface="Palatino" pitchFamily="-72" charset="0"/>
              </a:rPr>
            </a:br>
            <a:r>
              <a:rPr lang="en-US" sz="1600">
                <a:solidFill>
                  <a:schemeClr val="tx1"/>
                </a:solidFill>
                <a:latin typeface="Palatino" pitchFamily="-72" charset="0"/>
              </a:rPr>
              <a:t>      Transverse processes of upper five thoracic </a:t>
            </a:r>
            <a:br>
              <a:rPr lang="en-US" sz="1600">
                <a:solidFill>
                  <a:schemeClr val="tx1"/>
                </a:solidFill>
                <a:latin typeface="Palatino" pitchFamily="-72" charset="0"/>
              </a:rPr>
            </a:br>
            <a:r>
              <a:rPr lang="en-US" sz="1600">
                <a:solidFill>
                  <a:schemeClr val="tx1"/>
                </a:solidFill>
                <a:latin typeface="Palatino" pitchFamily="-72" charset="0"/>
              </a:rPr>
              <a:t>          vertebrae (cervicis and capitis)  </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Lower nine thoracic ribs (thoracis)</a:t>
            </a:r>
            <a:br>
              <a:rPr lang="en-US" sz="1600">
                <a:solidFill>
                  <a:schemeClr val="tx1"/>
                </a:solidFill>
                <a:latin typeface="Palatino" pitchFamily="-72" charset="0"/>
              </a:rPr>
            </a:br>
            <a:r>
              <a:rPr lang="en-US" sz="1600">
                <a:solidFill>
                  <a:schemeClr val="tx1"/>
                </a:solidFill>
                <a:latin typeface="Palatino" pitchFamily="-72" charset="0"/>
              </a:rPr>
              <a:t>      Lower nine thoracic transverse processes (thoracis)</a:t>
            </a:r>
            <a:br>
              <a:rPr lang="en-US" sz="1600">
                <a:solidFill>
                  <a:schemeClr val="tx1"/>
                </a:solidFill>
                <a:latin typeface="Palatino" pitchFamily="-72" charset="0"/>
              </a:rPr>
            </a:br>
            <a:r>
              <a:rPr lang="en-US" sz="1600">
                <a:solidFill>
                  <a:schemeClr val="tx1"/>
                </a:solidFill>
                <a:latin typeface="Palatino" pitchFamily="-72" charset="0"/>
              </a:rPr>
              <a:t>      Cervical transverse processes (cervicis)</a:t>
            </a:r>
            <a:br>
              <a:rPr lang="en-US" sz="1600">
                <a:solidFill>
                  <a:schemeClr val="tx1"/>
                </a:solidFill>
                <a:latin typeface="Palatino" pitchFamily="-72" charset="0"/>
              </a:rPr>
            </a:br>
            <a:r>
              <a:rPr lang="en-US" sz="1600">
                <a:solidFill>
                  <a:schemeClr val="tx1"/>
                </a:solidFill>
                <a:latin typeface="Palatino" pitchFamily="-72" charset="0"/>
              </a:rPr>
              <a:t>      Mastoid process of temporal bone (capitis)</a:t>
            </a:r>
          </a:p>
        </p:txBody>
      </p:sp>
      <p:sp>
        <p:nvSpPr>
          <p:cNvPr id="48132" name="AutoShape 3"/>
          <p:cNvSpPr>
            <a:spLocks noChangeArrowheads="1"/>
          </p:cNvSpPr>
          <p:nvPr/>
        </p:nvSpPr>
        <p:spPr bwMode="auto">
          <a:xfrm>
            <a:off x="152400" y="2057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1800">
                <a:solidFill>
                  <a:srgbClr val="FF8000"/>
                </a:solidFill>
                <a:latin typeface="Palatino" pitchFamily="-72" charset="0"/>
              </a:rPr>
              <a:t>O</a:t>
            </a:r>
          </a:p>
        </p:txBody>
      </p:sp>
      <p:sp>
        <p:nvSpPr>
          <p:cNvPr id="48133"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1800">
                <a:solidFill>
                  <a:srgbClr val="FF8000"/>
                </a:solidFill>
                <a:latin typeface="Palatino" pitchFamily="-72" charset="0"/>
              </a:rPr>
              <a:t>A</a:t>
            </a:r>
          </a:p>
        </p:txBody>
      </p:sp>
      <p:sp>
        <p:nvSpPr>
          <p:cNvPr id="48134" name="AutoShape 5"/>
          <p:cNvSpPr>
            <a:spLocks noChangeArrowheads="1"/>
          </p:cNvSpPr>
          <p:nvPr/>
        </p:nvSpPr>
        <p:spPr bwMode="auto">
          <a:xfrm>
            <a:off x="152400" y="30480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1800">
                <a:solidFill>
                  <a:srgbClr val="FF8000"/>
                </a:solidFill>
                <a:latin typeface="Palatino" pitchFamily="-72" charset="0"/>
              </a:rPr>
              <a:t>I</a:t>
            </a:r>
          </a:p>
        </p:txBody>
      </p:sp>
      <p:sp>
        <p:nvSpPr>
          <p:cNvPr id="48135" name="Rectangle 7"/>
          <p:cNvSpPr>
            <a:spLocks noChangeArrowheads="1"/>
          </p:cNvSpPr>
          <p:nvPr/>
        </p:nvSpPr>
        <p:spPr bwMode="auto">
          <a:xfrm>
            <a:off x="533400" y="3048000"/>
            <a:ext cx="4648200" cy="10668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endParaRPr lang="en-US" sz="1800"/>
          </a:p>
        </p:txBody>
      </p:sp>
      <p:sp>
        <p:nvSpPr>
          <p:cNvPr id="48136" name="Text Box 5"/>
          <p:cNvSpPr txBox="1">
            <a:spLocks noChangeArrowheads="1"/>
          </p:cNvSpPr>
          <p:nvPr/>
        </p:nvSpPr>
        <p:spPr bwMode="auto">
          <a:xfrm>
            <a:off x="6934200" y="5257800"/>
            <a:ext cx="1905000" cy="274638"/>
          </a:xfrm>
          <a:prstGeom prst="rect">
            <a:avLst/>
          </a:prstGeom>
          <a:noFill/>
          <a:ln w="9525">
            <a:noFill/>
            <a:miter lim="800000"/>
            <a:headEnd/>
            <a:tailEnd/>
          </a:ln>
        </p:spPr>
        <p:txBody>
          <a:bodyPr>
            <a:prstTxWarp prst="textNoShape">
              <a:avLst/>
            </a:prstTxWarp>
            <a:spAutoFit/>
          </a:bodyPr>
          <a:lstStyle/>
          <a:p>
            <a:pPr algn="ctr" eaLnBrk="0" hangingPunct="0"/>
            <a:r>
              <a:rPr lang="en-US" sz="1200">
                <a:latin typeface="Palatino" pitchFamily="-72" charset="0"/>
              </a:rPr>
              <a:t>Posterior View</a:t>
            </a:r>
            <a:endParaRPr lang="en-US" sz="1600">
              <a:latin typeface="Palatino" pitchFamily="-72" charset="0"/>
            </a:endParaRPr>
          </a:p>
        </p:txBody>
      </p:sp>
      <p:sp>
        <p:nvSpPr>
          <p:cNvPr id="48137" name="Oval 10"/>
          <p:cNvSpPr>
            <a:spLocks noChangeArrowheads="1"/>
          </p:cNvSpPr>
          <p:nvPr/>
        </p:nvSpPr>
        <p:spPr bwMode="auto">
          <a:xfrm>
            <a:off x="7848600" y="18288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8138" name="Oval 11"/>
          <p:cNvSpPr>
            <a:spLocks noChangeArrowheads="1"/>
          </p:cNvSpPr>
          <p:nvPr/>
        </p:nvSpPr>
        <p:spPr bwMode="auto">
          <a:xfrm>
            <a:off x="7620000" y="2286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8139" name="Oval 12"/>
          <p:cNvSpPr>
            <a:spLocks noChangeArrowheads="1"/>
          </p:cNvSpPr>
          <p:nvPr/>
        </p:nvSpPr>
        <p:spPr bwMode="auto">
          <a:xfrm>
            <a:off x="7620000" y="19812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8140" name="Oval 13"/>
          <p:cNvSpPr>
            <a:spLocks noChangeArrowheads="1"/>
          </p:cNvSpPr>
          <p:nvPr/>
        </p:nvSpPr>
        <p:spPr bwMode="auto">
          <a:xfrm>
            <a:off x="7620000" y="24384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8141" name="Oval 14"/>
          <p:cNvSpPr>
            <a:spLocks noChangeArrowheads="1"/>
          </p:cNvSpPr>
          <p:nvPr/>
        </p:nvSpPr>
        <p:spPr bwMode="auto">
          <a:xfrm>
            <a:off x="7620000" y="2133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8142" name="Oval 15"/>
          <p:cNvSpPr>
            <a:spLocks noChangeArrowheads="1"/>
          </p:cNvSpPr>
          <p:nvPr/>
        </p:nvSpPr>
        <p:spPr bwMode="auto">
          <a:xfrm>
            <a:off x="7848600" y="16764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8143" name="Oval 16"/>
          <p:cNvSpPr>
            <a:spLocks noChangeArrowheads="1"/>
          </p:cNvSpPr>
          <p:nvPr/>
        </p:nvSpPr>
        <p:spPr bwMode="auto">
          <a:xfrm>
            <a:off x="7848600" y="14478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8144" name="Oval 17"/>
          <p:cNvSpPr>
            <a:spLocks noChangeArrowheads="1"/>
          </p:cNvSpPr>
          <p:nvPr/>
        </p:nvSpPr>
        <p:spPr bwMode="auto">
          <a:xfrm>
            <a:off x="7848600" y="1371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8145" name="Oval 18"/>
          <p:cNvSpPr>
            <a:spLocks noChangeArrowheads="1"/>
          </p:cNvSpPr>
          <p:nvPr/>
        </p:nvSpPr>
        <p:spPr bwMode="auto">
          <a:xfrm>
            <a:off x="7620000" y="18288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8146" name="Oval 19"/>
          <p:cNvSpPr>
            <a:spLocks noChangeArrowheads="1"/>
          </p:cNvSpPr>
          <p:nvPr/>
        </p:nvSpPr>
        <p:spPr bwMode="auto">
          <a:xfrm>
            <a:off x="7848600" y="16002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8147" name="Oval 20"/>
          <p:cNvSpPr>
            <a:spLocks noChangeArrowheads="1"/>
          </p:cNvSpPr>
          <p:nvPr/>
        </p:nvSpPr>
        <p:spPr bwMode="auto">
          <a:xfrm>
            <a:off x="7620000" y="1752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8148" name="Oval 21"/>
          <p:cNvSpPr>
            <a:spLocks noChangeArrowheads="1"/>
          </p:cNvSpPr>
          <p:nvPr/>
        </p:nvSpPr>
        <p:spPr bwMode="auto">
          <a:xfrm>
            <a:off x="7620000" y="16002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8149" name="Oval 22"/>
          <p:cNvSpPr>
            <a:spLocks noChangeArrowheads="1"/>
          </p:cNvSpPr>
          <p:nvPr/>
        </p:nvSpPr>
        <p:spPr bwMode="auto">
          <a:xfrm>
            <a:off x="7620000" y="1371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8150" name="Oval 23"/>
          <p:cNvSpPr>
            <a:spLocks noChangeArrowheads="1"/>
          </p:cNvSpPr>
          <p:nvPr/>
        </p:nvSpPr>
        <p:spPr bwMode="auto">
          <a:xfrm>
            <a:off x="7620000" y="14478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8151" name="Oval 24"/>
          <p:cNvSpPr>
            <a:spLocks noChangeArrowheads="1"/>
          </p:cNvSpPr>
          <p:nvPr/>
        </p:nvSpPr>
        <p:spPr bwMode="auto">
          <a:xfrm>
            <a:off x="7848600" y="19812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8152" name="Oval 25"/>
          <p:cNvSpPr>
            <a:spLocks noChangeArrowheads="1"/>
          </p:cNvSpPr>
          <p:nvPr/>
        </p:nvSpPr>
        <p:spPr bwMode="auto">
          <a:xfrm>
            <a:off x="7848600" y="2133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8153" name="Oval 26"/>
          <p:cNvSpPr>
            <a:spLocks noChangeArrowheads="1"/>
          </p:cNvSpPr>
          <p:nvPr/>
        </p:nvSpPr>
        <p:spPr bwMode="auto">
          <a:xfrm>
            <a:off x="7848600" y="23622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8154" name="Oval 27"/>
          <p:cNvSpPr>
            <a:spLocks noChangeArrowheads="1"/>
          </p:cNvSpPr>
          <p:nvPr/>
        </p:nvSpPr>
        <p:spPr bwMode="auto">
          <a:xfrm>
            <a:off x="7848600" y="2514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48155" name="Line 31"/>
          <p:cNvSpPr>
            <a:spLocks noChangeShapeType="1"/>
          </p:cNvSpPr>
          <p:nvPr/>
        </p:nvSpPr>
        <p:spPr bwMode="auto">
          <a:xfrm>
            <a:off x="8229600" y="685800"/>
            <a:ext cx="0" cy="381000"/>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48156" name="Oval 32"/>
          <p:cNvSpPr>
            <a:spLocks noChangeArrowheads="1"/>
          </p:cNvSpPr>
          <p:nvPr/>
        </p:nvSpPr>
        <p:spPr bwMode="auto">
          <a:xfrm>
            <a:off x="7696200" y="4572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1" descr="ST4"/>
          <p:cNvPicPr>
            <a:picLocks noChangeAspect="1" noChangeArrowheads="1"/>
          </p:cNvPicPr>
          <p:nvPr/>
        </p:nvPicPr>
        <p:blipFill>
          <a:blip r:embed="rId3"/>
          <a:srcRect/>
          <a:stretch>
            <a:fillRect/>
          </a:stretch>
        </p:blipFill>
        <p:spPr bwMode="auto">
          <a:xfrm>
            <a:off x="6858000" y="285750"/>
            <a:ext cx="2138363" cy="4133850"/>
          </a:xfrm>
          <a:prstGeom prst="rect">
            <a:avLst/>
          </a:prstGeom>
          <a:noFill/>
          <a:ln w="9525">
            <a:noFill/>
            <a:miter lim="800000"/>
            <a:headEnd/>
            <a:tailEnd/>
          </a:ln>
        </p:spPr>
      </p:pic>
      <p:sp>
        <p:nvSpPr>
          <p:cNvPr id="107522" name="Title 2"/>
          <p:cNvSpPr>
            <a:spLocks noGrp="1"/>
          </p:cNvSpPr>
          <p:nvPr>
            <p:ph type="ctrTitle" idx="4294967295"/>
          </p:nvPr>
        </p:nvSpPr>
        <p:spPr>
          <a:xfrm>
            <a:off x="152400" y="0"/>
            <a:ext cx="5334000" cy="4876800"/>
          </a:xfrm>
        </p:spPr>
        <p:txBody>
          <a:bodyPr anchor="t"/>
          <a:lstStyle/>
          <a:p>
            <a:pPr algn="l" eaLnBrk="1" hangingPunct="1">
              <a:defRPr/>
            </a:pPr>
            <a:r>
              <a:rPr lang="en-US" sz="2400" dirty="0" err="1">
                <a:solidFill>
                  <a:schemeClr val="tx1"/>
                </a:solidFill>
                <a:latin typeface="Palatino" pitchFamily="-72" charset="0"/>
              </a:rPr>
              <a:t>Iliocostalis</a:t>
            </a:r>
            <a:r>
              <a:rPr lang="en-US" sz="1600" dirty="0">
                <a:solidFill>
                  <a:schemeClr val="tx1"/>
                </a:solidFill>
                <a:latin typeface="Palatino" pitchFamily="-72" charset="0"/>
              </a:rPr>
              <a:t>, page 198</a:t>
            </a:r>
            <a:r>
              <a:rPr lang="en-US" sz="2400" dirty="0">
                <a:solidFill>
                  <a:schemeClr val="tx1"/>
                </a:solidFill>
                <a:latin typeface="Palatino" pitchFamily="-72" charset="0"/>
              </a:rPr>
              <a:t> </a:t>
            </a:r>
            <a:br>
              <a:rPr lang="en-US" sz="1600" dirty="0">
                <a:solidFill>
                  <a:schemeClr val="tx1"/>
                </a:solidFill>
                <a:latin typeface="Palatino" pitchFamily="-72" charset="0"/>
              </a:rPr>
            </a:br>
            <a:r>
              <a:rPr lang="en-US" sz="1600" dirty="0">
                <a:solidFill>
                  <a:schemeClr val="tx1"/>
                </a:solidFill>
                <a:latin typeface="Palatino" pitchFamily="-72" charset="0"/>
              </a:rPr>
              <a:t>  </a:t>
            </a:r>
            <a:br>
              <a:rPr lang="en-US" sz="1600" dirty="0">
                <a:solidFill>
                  <a:schemeClr val="tx1"/>
                </a:solidFill>
                <a:latin typeface="Palatino" pitchFamily="-72" charset="0"/>
              </a:rPr>
            </a:br>
            <a:r>
              <a:rPr lang="en-US" sz="1600" dirty="0">
                <a:solidFill>
                  <a:schemeClr val="tx1"/>
                </a:solidFill>
                <a:latin typeface="Palatino" pitchFamily="-72" charset="0"/>
              </a:rPr>
              <a:t>      </a:t>
            </a:r>
            <a:r>
              <a:rPr lang="en-US" sz="1600" i="1" dirty="0">
                <a:solidFill>
                  <a:schemeClr val="tx1"/>
                </a:solidFill>
                <a:latin typeface="Palatino" pitchFamily="-72" charset="0"/>
              </a:rPr>
              <a:t>Unilaterally</a:t>
            </a:r>
            <a:r>
              <a:rPr lang="en-US" sz="1600" dirty="0">
                <a:solidFill>
                  <a:schemeClr val="tx1"/>
                </a:solidFill>
                <a:latin typeface="Palatino" pitchFamily="-72" charset="0"/>
              </a:rPr>
              <a:t>:</a:t>
            </a:r>
            <a:br>
              <a:rPr lang="en-US" sz="1600" dirty="0">
                <a:solidFill>
                  <a:schemeClr val="tx1"/>
                </a:solidFill>
                <a:latin typeface="Palatino" pitchFamily="-72" charset="0"/>
              </a:rPr>
            </a:br>
            <a:r>
              <a:rPr lang="en-US" sz="1600" dirty="0">
                <a:solidFill>
                  <a:schemeClr val="tx1"/>
                </a:solidFill>
                <a:latin typeface="Palatino" pitchFamily="-72" charset="0"/>
              </a:rPr>
              <a:t>         </a:t>
            </a:r>
            <a:r>
              <a:rPr lang="en-US" sz="1600" dirty="0">
                <a:solidFill>
                  <a:srgbClr val="DE253A"/>
                </a:solidFill>
                <a:effectLst>
                  <a:outerShdw blurRad="38100" dist="38100" dir="2700000" algn="tl">
                    <a:srgbClr val="DDDDDD"/>
                  </a:outerShdw>
                </a:effectLst>
                <a:latin typeface="Palatino" pitchFamily="-72" charset="0"/>
              </a:rPr>
              <a:t>Laterally flex</a:t>
            </a:r>
            <a:r>
              <a:rPr lang="en-US" sz="1600" dirty="0">
                <a:solidFill>
                  <a:schemeClr val="tx1"/>
                </a:solidFill>
                <a:latin typeface="Palatino" pitchFamily="-72" charset="0"/>
              </a:rPr>
              <a:t> vertebral column to the same side</a:t>
            </a:r>
            <a:br>
              <a:rPr lang="en-US" sz="1600" dirty="0">
                <a:solidFill>
                  <a:schemeClr val="tx1"/>
                </a:solidFill>
                <a:latin typeface="Palatino" pitchFamily="-72" charset="0"/>
              </a:rPr>
            </a:br>
            <a:r>
              <a:rPr lang="en-US" sz="1600" dirty="0">
                <a:solidFill>
                  <a:schemeClr val="tx1"/>
                </a:solidFill>
                <a:latin typeface="Palatino" pitchFamily="-72" charset="0"/>
              </a:rPr>
              <a:t>      </a:t>
            </a:r>
            <a:br>
              <a:rPr lang="en-US" sz="1600" dirty="0">
                <a:solidFill>
                  <a:schemeClr val="tx1"/>
                </a:solidFill>
                <a:latin typeface="Palatino" pitchFamily="-72" charset="0"/>
              </a:rPr>
            </a:br>
            <a:r>
              <a:rPr lang="en-US" sz="1600" dirty="0">
                <a:solidFill>
                  <a:schemeClr val="tx1"/>
                </a:solidFill>
                <a:latin typeface="Palatino" pitchFamily="-72" charset="0"/>
              </a:rPr>
              <a:t>      </a:t>
            </a:r>
            <a:r>
              <a:rPr lang="en-US" sz="1600" i="1" dirty="0">
                <a:solidFill>
                  <a:schemeClr val="tx1"/>
                </a:solidFill>
                <a:latin typeface="Palatino" pitchFamily="-72" charset="0"/>
              </a:rPr>
              <a:t>Bilaterally</a:t>
            </a:r>
            <a:r>
              <a:rPr lang="en-US" sz="1600" dirty="0">
                <a:solidFill>
                  <a:schemeClr val="tx1"/>
                </a:solidFill>
                <a:latin typeface="Palatino" pitchFamily="-72" charset="0"/>
              </a:rPr>
              <a:t>:</a:t>
            </a:r>
            <a:br>
              <a:rPr lang="en-US" sz="1600" dirty="0">
                <a:solidFill>
                  <a:schemeClr val="tx1"/>
                </a:solidFill>
                <a:latin typeface="Palatino" pitchFamily="-72" charset="0"/>
              </a:rPr>
            </a:br>
            <a:r>
              <a:rPr lang="en-US" sz="1600" dirty="0">
                <a:solidFill>
                  <a:schemeClr val="tx1"/>
                </a:solidFill>
                <a:latin typeface="Palatino" pitchFamily="-72" charset="0"/>
              </a:rPr>
              <a:t>         </a:t>
            </a:r>
            <a:r>
              <a:rPr lang="en-US" sz="1600" dirty="0">
                <a:solidFill>
                  <a:srgbClr val="DE253A"/>
                </a:solidFill>
                <a:effectLst>
                  <a:outerShdw blurRad="38100" dist="38100" dir="2700000" algn="tl">
                    <a:srgbClr val="DDDDDD"/>
                  </a:outerShdw>
                </a:effectLst>
                <a:latin typeface="Palatino" pitchFamily="-72" charset="0"/>
              </a:rPr>
              <a:t>Extend</a:t>
            </a:r>
            <a:r>
              <a:rPr lang="en-US" sz="1600" dirty="0">
                <a:solidFill>
                  <a:schemeClr val="tx1"/>
                </a:solidFill>
                <a:latin typeface="Palatino" pitchFamily="-72" charset="0"/>
              </a:rPr>
              <a:t> the vertebral column </a:t>
            </a:r>
            <a:br>
              <a:rPr lang="en-US" sz="1600" dirty="0">
                <a:solidFill>
                  <a:schemeClr val="tx1"/>
                </a:solidFill>
                <a:latin typeface="Palatino" pitchFamily="-72" charset="0"/>
              </a:rPr>
            </a:br>
            <a:r>
              <a:rPr lang="en-US" sz="1600" dirty="0">
                <a:solidFill>
                  <a:schemeClr val="tx1"/>
                </a:solidFill>
                <a:latin typeface="Palatino" pitchFamily="-72" charset="0"/>
              </a:rPr>
              <a:t> </a:t>
            </a:r>
            <a:br>
              <a:rPr lang="en-US" sz="1600" dirty="0">
                <a:solidFill>
                  <a:schemeClr val="tx1"/>
                </a:solidFill>
                <a:latin typeface="Palatino" pitchFamily="-72" charset="0"/>
              </a:rPr>
            </a:br>
            <a:r>
              <a:rPr lang="en-US" sz="1600" dirty="0">
                <a:solidFill>
                  <a:schemeClr val="tx1"/>
                </a:solidFill>
                <a:latin typeface="Palatino" pitchFamily="-72" charset="0"/>
              </a:rPr>
              <a:t>O   Common tendon (</a:t>
            </a:r>
            <a:r>
              <a:rPr lang="en-US" sz="1600" dirty="0" err="1">
                <a:solidFill>
                  <a:schemeClr val="tx1"/>
                </a:solidFill>
                <a:latin typeface="Palatino" pitchFamily="-72" charset="0"/>
              </a:rPr>
              <a:t>lumborum</a:t>
            </a:r>
            <a:r>
              <a:rPr lang="en-US" sz="1600" dirty="0">
                <a:solidFill>
                  <a:schemeClr val="tx1"/>
                </a:solidFill>
                <a:latin typeface="Palatino" pitchFamily="-72" charset="0"/>
              </a:rPr>
              <a:t>)</a:t>
            </a:r>
            <a:br>
              <a:rPr lang="en-US" sz="1600" dirty="0">
                <a:solidFill>
                  <a:schemeClr val="tx1"/>
                </a:solidFill>
                <a:latin typeface="Palatino" pitchFamily="-72" charset="0"/>
              </a:rPr>
            </a:br>
            <a:r>
              <a:rPr lang="en-US" sz="1600" dirty="0">
                <a:solidFill>
                  <a:schemeClr val="tx1"/>
                </a:solidFill>
                <a:latin typeface="Palatino" pitchFamily="-72" charset="0"/>
              </a:rPr>
              <a:t>      Posterior surface of ribs 1-12 (</a:t>
            </a:r>
            <a:r>
              <a:rPr lang="en-US" sz="1600" dirty="0" err="1">
                <a:solidFill>
                  <a:schemeClr val="tx1"/>
                </a:solidFill>
                <a:latin typeface="Palatino" pitchFamily="-72" charset="0"/>
              </a:rPr>
              <a:t>thoracis</a:t>
            </a:r>
            <a:r>
              <a:rPr lang="en-US" sz="1600" dirty="0">
                <a:solidFill>
                  <a:schemeClr val="tx1"/>
                </a:solidFill>
                <a:latin typeface="Palatino" pitchFamily="-72" charset="0"/>
              </a:rPr>
              <a:t> and </a:t>
            </a:r>
            <a:r>
              <a:rPr lang="en-US" sz="1600" dirty="0" err="1">
                <a:solidFill>
                  <a:schemeClr val="tx1"/>
                </a:solidFill>
                <a:latin typeface="Palatino" pitchFamily="-72" charset="0"/>
              </a:rPr>
              <a:t>cervicis</a:t>
            </a:r>
            <a:r>
              <a:rPr lang="en-US" sz="1600" dirty="0">
                <a:solidFill>
                  <a:schemeClr val="tx1"/>
                </a:solidFill>
                <a:latin typeface="Palatino" pitchFamily="-72" charset="0"/>
              </a:rPr>
              <a:t>)  </a:t>
            </a:r>
            <a:br>
              <a:rPr lang="en-US" sz="1600" dirty="0">
                <a:solidFill>
                  <a:schemeClr val="tx1"/>
                </a:solidFill>
                <a:latin typeface="Palatino" pitchFamily="-72" charset="0"/>
              </a:rPr>
            </a:br>
            <a:r>
              <a:rPr lang="en-US" sz="1600" dirty="0">
                <a:solidFill>
                  <a:schemeClr val="tx1"/>
                </a:solidFill>
                <a:latin typeface="Palatino" pitchFamily="-72" charset="0"/>
              </a:rPr>
              <a:t>       </a:t>
            </a:r>
            <a:br>
              <a:rPr lang="en-US" sz="1600" dirty="0">
                <a:solidFill>
                  <a:schemeClr val="tx1"/>
                </a:solidFill>
                <a:latin typeface="Palatino" pitchFamily="-72" charset="0"/>
              </a:rPr>
            </a:br>
            <a:r>
              <a:rPr lang="en-US" sz="1600" dirty="0">
                <a:solidFill>
                  <a:schemeClr val="tx1"/>
                </a:solidFill>
                <a:latin typeface="Palatino" pitchFamily="-72" charset="0"/>
              </a:rPr>
              <a:t>      Transverse processes of lumbar vertebrae 1-3  		(</a:t>
            </a:r>
            <a:r>
              <a:rPr lang="en-US" sz="1600" dirty="0" err="1">
                <a:solidFill>
                  <a:schemeClr val="tx1"/>
                </a:solidFill>
                <a:latin typeface="Palatino" pitchFamily="-72" charset="0"/>
              </a:rPr>
              <a:t>thoracis</a:t>
            </a:r>
            <a:r>
              <a:rPr lang="en-US" sz="1600" dirty="0">
                <a:solidFill>
                  <a:schemeClr val="tx1"/>
                </a:solidFill>
                <a:latin typeface="Palatino" pitchFamily="-72" charset="0"/>
              </a:rPr>
              <a:t>)</a:t>
            </a:r>
            <a:br>
              <a:rPr lang="en-US" sz="1600" dirty="0">
                <a:solidFill>
                  <a:schemeClr val="tx1"/>
                </a:solidFill>
                <a:latin typeface="Palatino" pitchFamily="-72" charset="0"/>
              </a:rPr>
            </a:br>
            <a:r>
              <a:rPr lang="en-US" sz="1600" dirty="0">
                <a:solidFill>
                  <a:schemeClr val="tx1"/>
                </a:solidFill>
                <a:latin typeface="Palatino" pitchFamily="-72" charset="0"/>
              </a:rPr>
              <a:t>      Posterior surface of ribs 6-12 (</a:t>
            </a:r>
            <a:r>
              <a:rPr lang="en-US" sz="1600" dirty="0" err="1">
                <a:solidFill>
                  <a:schemeClr val="tx1"/>
                </a:solidFill>
                <a:latin typeface="Palatino" pitchFamily="-72" charset="0"/>
              </a:rPr>
              <a:t>lumborum</a:t>
            </a:r>
            <a:r>
              <a:rPr lang="en-US" sz="1600" dirty="0">
                <a:solidFill>
                  <a:schemeClr val="tx1"/>
                </a:solidFill>
                <a:latin typeface="Palatino" pitchFamily="-72" charset="0"/>
              </a:rPr>
              <a:t>)</a:t>
            </a:r>
            <a:br>
              <a:rPr lang="en-US" sz="1600" dirty="0">
                <a:solidFill>
                  <a:schemeClr val="tx1"/>
                </a:solidFill>
                <a:latin typeface="Palatino" pitchFamily="-72" charset="0"/>
              </a:rPr>
            </a:br>
            <a:r>
              <a:rPr lang="en-US" sz="1600" dirty="0">
                <a:solidFill>
                  <a:schemeClr val="tx1"/>
                </a:solidFill>
                <a:latin typeface="Palatino" pitchFamily="-72" charset="0"/>
              </a:rPr>
              <a:t>      Posterior surface of ribs 1-6 (</a:t>
            </a:r>
            <a:r>
              <a:rPr lang="en-US" sz="1600" dirty="0" err="1">
                <a:solidFill>
                  <a:schemeClr val="tx1"/>
                </a:solidFill>
                <a:latin typeface="Palatino" pitchFamily="-72" charset="0"/>
              </a:rPr>
              <a:t>thoracis</a:t>
            </a:r>
            <a:r>
              <a:rPr lang="en-US" sz="1600" dirty="0">
                <a:solidFill>
                  <a:schemeClr val="tx1"/>
                </a:solidFill>
                <a:latin typeface="Palatino" pitchFamily="-72" charset="0"/>
              </a:rPr>
              <a:t>)</a:t>
            </a:r>
            <a:br>
              <a:rPr lang="en-US" sz="1600" dirty="0">
                <a:solidFill>
                  <a:schemeClr val="tx1"/>
                </a:solidFill>
                <a:latin typeface="Palatino" pitchFamily="-72" charset="0"/>
              </a:rPr>
            </a:br>
            <a:r>
              <a:rPr lang="en-US" sz="1600" dirty="0">
                <a:solidFill>
                  <a:schemeClr val="tx1"/>
                </a:solidFill>
                <a:latin typeface="Palatino" pitchFamily="-72" charset="0"/>
              </a:rPr>
              <a:t>      Transverse processes of lower </a:t>
            </a:r>
            <a:r>
              <a:rPr lang="en-US" sz="1600" dirty="0" err="1">
                <a:solidFill>
                  <a:schemeClr val="tx1"/>
                </a:solidFill>
                <a:latin typeface="Palatino" pitchFamily="-72" charset="0"/>
              </a:rPr>
              <a:t>cervicals</a:t>
            </a:r>
            <a:r>
              <a:rPr lang="en-US" sz="1600" dirty="0">
                <a:solidFill>
                  <a:schemeClr val="tx1"/>
                </a:solidFill>
                <a:latin typeface="Palatino" pitchFamily="-72" charset="0"/>
              </a:rPr>
              <a:t> (</a:t>
            </a:r>
            <a:r>
              <a:rPr lang="en-US" sz="1600" dirty="0" err="1">
                <a:solidFill>
                  <a:schemeClr val="tx1"/>
                </a:solidFill>
                <a:latin typeface="Palatino" pitchFamily="-72" charset="0"/>
              </a:rPr>
              <a:t>cervicis</a:t>
            </a:r>
            <a:r>
              <a:rPr lang="en-US" sz="1600" dirty="0">
                <a:solidFill>
                  <a:schemeClr val="tx1"/>
                </a:solidFill>
                <a:latin typeface="Palatino" pitchFamily="-72" charset="0"/>
              </a:rPr>
              <a:t>)</a:t>
            </a:r>
          </a:p>
        </p:txBody>
      </p:sp>
      <p:sp>
        <p:nvSpPr>
          <p:cNvPr id="50179" name="AutoShape 3"/>
          <p:cNvSpPr>
            <a:spLocks noChangeArrowheads="1"/>
          </p:cNvSpPr>
          <p:nvPr/>
        </p:nvSpPr>
        <p:spPr bwMode="auto">
          <a:xfrm>
            <a:off x="152400" y="2057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1800">
                <a:solidFill>
                  <a:srgbClr val="FF8000"/>
                </a:solidFill>
                <a:latin typeface="Palatino" pitchFamily="-72" charset="0"/>
              </a:rPr>
              <a:t>O</a:t>
            </a:r>
          </a:p>
        </p:txBody>
      </p:sp>
      <p:sp>
        <p:nvSpPr>
          <p:cNvPr id="50180"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1800">
                <a:solidFill>
                  <a:srgbClr val="FF8000"/>
                </a:solidFill>
                <a:latin typeface="Palatino" pitchFamily="-72" charset="0"/>
              </a:rPr>
              <a:t>A</a:t>
            </a:r>
          </a:p>
        </p:txBody>
      </p:sp>
      <p:sp>
        <p:nvSpPr>
          <p:cNvPr id="50181" name="AutoShape 5"/>
          <p:cNvSpPr>
            <a:spLocks noChangeArrowheads="1"/>
          </p:cNvSpPr>
          <p:nvPr/>
        </p:nvSpPr>
        <p:spPr bwMode="auto">
          <a:xfrm>
            <a:off x="152400" y="30480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1800">
                <a:solidFill>
                  <a:srgbClr val="FF8000"/>
                </a:solidFill>
                <a:latin typeface="Palatino" pitchFamily="-72" charset="0"/>
              </a:rPr>
              <a:t>I</a:t>
            </a:r>
          </a:p>
        </p:txBody>
      </p:sp>
      <p:sp>
        <p:nvSpPr>
          <p:cNvPr id="50182" name="Rectangle 7"/>
          <p:cNvSpPr>
            <a:spLocks noChangeArrowheads="1"/>
          </p:cNvSpPr>
          <p:nvPr/>
        </p:nvSpPr>
        <p:spPr bwMode="auto">
          <a:xfrm>
            <a:off x="533400" y="2057400"/>
            <a:ext cx="4648200" cy="6096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endParaRPr lang="en-US" sz="1800"/>
          </a:p>
        </p:txBody>
      </p:sp>
      <p:sp>
        <p:nvSpPr>
          <p:cNvPr id="50183" name="Text Box 5"/>
          <p:cNvSpPr txBox="1">
            <a:spLocks noChangeArrowheads="1"/>
          </p:cNvSpPr>
          <p:nvPr/>
        </p:nvSpPr>
        <p:spPr bwMode="auto">
          <a:xfrm>
            <a:off x="6934200" y="5257800"/>
            <a:ext cx="1905000" cy="274638"/>
          </a:xfrm>
          <a:prstGeom prst="rect">
            <a:avLst/>
          </a:prstGeom>
          <a:noFill/>
          <a:ln w="9525">
            <a:noFill/>
            <a:miter lim="800000"/>
            <a:headEnd/>
            <a:tailEnd/>
          </a:ln>
        </p:spPr>
        <p:txBody>
          <a:bodyPr>
            <a:prstTxWarp prst="textNoShape">
              <a:avLst/>
            </a:prstTxWarp>
            <a:spAutoFit/>
          </a:bodyPr>
          <a:lstStyle/>
          <a:p>
            <a:pPr algn="ctr" eaLnBrk="0" hangingPunct="0"/>
            <a:r>
              <a:rPr lang="en-US" sz="1200">
                <a:latin typeface="Palatino" pitchFamily="-72" charset="0"/>
              </a:rPr>
              <a:t>Posterior View</a:t>
            </a:r>
            <a:endParaRPr lang="en-US" sz="1600">
              <a:latin typeface="Palatino" pitchFamily="-72" charset="0"/>
            </a:endParaRPr>
          </a:p>
        </p:txBody>
      </p:sp>
      <p:sp>
        <p:nvSpPr>
          <p:cNvPr id="50184" name="Oval 17"/>
          <p:cNvSpPr>
            <a:spLocks noChangeArrowheads="1"/>
          </p:cNvSpPr>
          <p:nvPr/>
        </p:nvSpPr>
        <p:spPr bwMode="auto">
          <a:xfrm>
            <a:off x="8001000" y="22098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50185" name="Line 28"/>
          <p:cNvSpPr>
            <a:spLocks noChangeShapeType="1"/>
          </p:cNvSpPr>
          <p:nvPr/>
        </p:nvSpPr>
        <p:spPr bwMode="auto">
          <a:xfrm>
            <a:off x="7467600" y="2971800"/>
            <a:ext cx="0" cy="533400"/>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50186" name="Oval 29"/>
          <p:cNvSpPr>
            <a:spLocks noChangeArrowheads="1"/>
          </p:cNvSpPr>
          <p:nvPr/>
        </p:nvSpPr>
        <p:spPr bwMode="auto">
          <a:xfrm>
            <a:off x="8001000" y="23622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pic>
        <p:nvPicPr>
          <p:cNvPr id="50187" name="Picture 30" descr="ST4"/>
          <p:cNvPicPr>
            <a:picLocks noChangeAspect="1" noChangeArrowheads="1"/>
          </p:cNvPicPr>
          <p:nvPr/>
        </p:nvPicPr>
        <p:blipFill>
          <a:blip r:embed="rId4"/>
          <a:srcRect/>
          <a:stretch>
            <a:fillRect/>
          </a:stretch>
        </p:blipFill>
        <p:spPr bwMode="auto">
          <a:xfrm>
            <a:off x="5332413" y="2743200"/>
            <a:ext cx="1754187" cy="3695700"/>
          </a:xfrm>
          <a:prstGeom prst="rect">
            <a:avLst/>
          </a:prstGeom>
          <a:noFill/>
          <a:ln w="9525">
            <a:noFill/>
            <a:miter lim="800000"/>
            <a:headEnd/>
            <a:tailEnd/>
          </a:ln>
        </p:spPr>
      </p:pic>
      <p:sp>
        <p:nvSpPr>
          <p:cNvPr id="50188" name="Oval 32"/>
          <p:cNvSpPr>
            <a:spLocks noChangeArrowheads="1"/>
          </p:cNvSpPr>
          <p:nvPr/>
        </p:nvSpPr>
        <p:spPr bwMode="auto">
          <a:xfrm>
            <a:off x="8077200" y="20574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50189" name="Oval 33"/>
          <p:cNvSpPr>
            <a:spLocks noChangeArrowheads="1"/>
          </p:cNvSpPr>
          <p:nvPr/>
        </p:nvSpPr>
        <p:spPr bwMode="auto">
          <a:xfrm>
            <a:off x="8077200" y="1905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50190" name="Oval 34"/>
          <p:cNvSpPr>
            <a:spLocks noChangeArrowheads="1"/>
          </p:cNvSpPr>
          <p:nvPr/>
        </p:nvSpPr>
        <p:spPr bwMode="auto">
          <a:xfrm>
            <a:off x="8077200" y="1752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50191" name="Oval 35"/>
          <p:cNvSpPr>
            <a:spLocks noChangeArrowheads="1"/>
          </p:cNvSpPr>
          <p:nvPr/>
        </p:nvSpPr>
        <p:spPr bwMode="auto">
          <a:xfrm>
            <a:off x="8077200" y="16002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50192" name="Oval 36"/>
          <p:cNvSpPr>
            <a:spLocks noChangeArrowheads="1"/>
          </p:cNvSpPr>
          <p:nvPr/>
        </p:nvSpPr>
        <p:spPr bwMode="auto">
          <a:xfrm>
            <a:off x="7696200" y="1524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50193" name="Oval 37"/>
          <p:cNvSpPr>
            <a:spLocks noChangeArrowheads="1"/>
          </p:cNvSpPr>
          <p:nvPr/>
        </p:nvSpPr>
        <p:spPr bwMode="auto">
          <a:xfrm>
            <a:off x="7696200" y="1371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50194" name="Oval 38"/>
          <p:cNvSpPr>
            <a:spLocks noChangeArrowheads="1"/>
          </p:cNvSpPr>
          <p:nvPr/>
        </p:nvSpPr>
        <p:spPr bwMode="auto">
          <a:xfrm>
            <a:off x="7696200" y="12192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50195" name="Oval 39"/>
          <p:cNvSpPr>
            <a:spLocks noChangeArrowheads="1"/>
          </p:cNvSpPr>
          <p:nvPr/>
        </p:nvSpPr>
        <p:spPr bwMode="auto">
          <a:xfrm>
            <a:off x="7696200" y="1143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50196" name="Oval 40"/>
          <p:cNvSpPr>
            <a:spLocks noChangeArrowheads="1"/>
          </p:cNvSpPr>
          <p:nvPr/>
        </p:nvSpPr>
        <p:spPr bwMode="auto">
          <a:xfrm>
            <a:off x="7696200" y="990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ST4"/>
          <p:cNvPicPr>
            <a:picLocks noChangeAspect="1" noChangeArrowheads="1"/>
          </p:cNvPicPr>
          <p:nvPr/>
        </p:nvPicPr>
        <p:blipFill>
          <a:blip r:embed="rId3"/>
          <a:srcRect/>
          <a:stretch>
            <a:fillRect/>
          </a:stretch>
        </p:blipFill>
        <p:spPr bwMode="auto">
          <a:xfrm>
            <a:off x="6858000" y="285750"/>
            <a:ext cx="2138363" cy="4133850"/>
          </a:xfrm>
          <a:prstGeom prst="rect">
            <a:avLst/>
          </a:prstGeom>
          <a:noFill/>
          <a:ln w="9525">
            <a:noFill/>
            <a:miter lim="800000"/>
            <a:headEnd/>
            <a:tailEnd/>
          </a:ln>
        </p:spPr>
      </p:pic>
      <p:sp>
        <p:nvSpPr>
          <p:cNvPr id="107522" name="Title 2"/>
          <p:cNvSpPr>
            <a:spLocks noGrp="1"/>
          </p:cNvSpPr>
          <p:nvPr>
            <p:ph type="ctrTitle" idx="4294967295"/>
          </p:nvPr>
        </p:nvSpPr>
        <p:spPr>
          <a:xfrm>
            <a:off x="152400" y="0"/>
            <a:ext cx="5334000" cy="4876800"/>
          </a:xfrm>
        </p:spPr>
        <p:txBody>
          <a:bodyPr anchor="t"/>
          <a:lstStyle/>
          <a:p>
            <a:pPr algn="l" eaLnBrk="1" hangingPunct="1">
              <a:defRPr/>
            </a:pPr>
            <a:r>
              <a:rPr lang="en-US" sz="2400" dirty="0" err="1">
                <a:solidFill>
                  <a:schemeClr val="tx1"/>
                </a:solidFill>
                <a:latin typeface="Palatino" pitchFamily="-72" charset="0"/>
              </a:rPr>
              <a:t>Iliocostalis</a:t>
            </a:r>
            <a:r>
              <a:rPr lang="en-US" sz="1600" dirty="0">
                <a:solidFill>
                  <a:schemeClr val="tx1"/>
                </a:solidFill>
                <a:latin typeface="Palatino" pitchFamily="-72" charset="0"/>
              </a:rPr>
              <a:t>, page 198</a:t>
            </a:r>
            <a:r>
              <a:rPr lang="en-US" sz="2400" dirty="0">
                <a:solidFill>
                  <a:schemeClr val="tx1"/>
                </a:solidFill>
                <a:latin typeface="Palatino" pitchFamily="-72" charset="0"/>
              </a:rPr>
              <a:t> </a:t>
            </a:r>
            <a:br>
              <a:rPr lang="en-US" sz="1600" dirty="0">
                <a:solidFill>
                  <a:schemeClr val="tx1"/>
                </a:solidFill>
                <a:latin typeface="Palatino" pitchFamily="-72" charset="0"/>
              </a:rPr>
            </a:br>
            <a:r>
              <a:rPr lang="en-US" sz="1600" dirty="0">
                <a:solidFill>
                  <a:schemeClr val="tx1"/>
                </a:solidFill>
                <a:latin typeface="Palatino" pitchFamily="-72" charset="0"/>
              </a:rPr>
              <a:t>  </a:t>
            </a:r>
            <a:br>
              <a:rPr lang="en-US" sz="1600" dirty="0">
                <a:solidFill>
                  <a:schemeClr val="tx1"/>
                </a:solidFill>
                <a:latin typeface="Palatino" pitchFamily="-72" charset="0"/>
              </a:rPr>
            </a:br>
            <a:r>
              <a:rPr lang="en-US" sz="1600" dirty="0">
                <a:solidFill>
                  <a:schemeClr val="tx1"/>
                </a:solidFill>
                <a:latin typeface="Palatino" pitchFamily="-72" charset="0"/>
              </a:rPr>
              <a:t>      </a:t>
            </a:r>
            <a:r>
              <a:rPr lang="en-US" sz="1600" i="1" dirty="0">
                <a:solidFill>
                  <a:schemeClr val="tx1"/>
                </a:solidFill>
                <a:latin typeface="Palatino" pitchFamily="-72" charset="0"/>
              </a:rPr>
              <a:t>Unilaterally</a:t>
            </a:r>
            <a:r>
              <a:rPr lang="en-US" sz="1600" dirty="0">
                <a:solidFill>
                  <a:schemeClr val="tx1"/>
                </a:solidFill>
                <a:latin typeface="Palatino" pitchFamily="-72" charset="0"/>
              </a:rPr>
              <a:t>:</a:t>
            </a:r>
            <a:br>
              <a:rPr lang="en-US" sz="1600" dirty="0">
                <a:solidFill>
                  <a:schemeClr val="tx1"/>
                </a:solidFill>
                <a:latin typeface="Palatino" pitchFamily="-72" charset="0"/>
              </a:rPr>
            </a:br>
            <a:r>
              <a:rPr lang="en-US" sz="1600" dirty="0">
                <a:solidFill>
                  <a:schemeClr val="tx1"/>
                </a:solidFill>
                <a:latin typeface="Palatino" pitchFamily="-72" charset="0"/>
              </a:rPr>
              <a:t>         </a:t>
            </a:r>
            <a:r>
              <a:rPr lang="en-US" sz="1600" dirty="0">
                <a:solidFill>
                  <a:srgbClr val="DE253A"/>
                </a:solidFill>
                <a:effectLst>
                  <a:outerShdw blurRad="38100" dist="38100" dir="2700000" algn="tl">
                    <a:srgbClr val="DDDDDD"/>
                  </a:outerShdw>
                </a:effectLst>
                <a:latin typeface="Palatino" pitchFamily="-72" charset="0"/>
              </a:rPr>
              <a:t>Laterally flex</a:t>
            </a:r>
            <a:r>
              <a:rPr lang="en-US" sz="1600" dirty="0">
                <a:solidFill>
                  <a:schemeClr val="tx1"/>
                </a:solidFill>
                <a:latin typeface="Palatino" pitchFamily="-72" charset="0"/>
              </a:rPr>
              <a:t> vertebral column to the same side</a:t>
            </a:r>
            <a:br>
              <a:rPr lang="en-US" sz="1600" dirty="0">
                <a:solidFill>
                  <a:schemeClr val="tx1"/>
                </a:solidFill>
                <a:latin typeface="Palatino" pitchFamily="-72" charset="0"/>
              </a:rPr>
            </a:br>
            <a:r>
              <a:rPr lang="en-US" sz="1600" dirty="0">
                <a:solidFill>
                  <a:schemeClr val="tx1"/>
                </a:solidFill>
                <a:latin typeface="Palatino" pitchFamily="-72" charset="0"/>
              </a:rPr>
              <a:t>      </a:t>
            </a:r>
            <a:br>
              <a:rPr lang="en-US" sz="1600" dirty="0">
                <a:solidFill>
                  <a:schemeClr val="tx1"/>
                </a:solidFill>
                <a:latin typeface="Palatino" pitchFamily="-72" charset="0"/>
              </a:rPr>
            </a:br>
            <a:r>
              <a:rPr lang="en-US" sz="1600" dirty="0">
                <a:solidFill>
                  <a:schemeClr val="tx1"/>
                </a:solidFill>
                <a:latin typeface="Palatino" pitchFamily="-72" charset="0"/>
              </a:rPr>
              <a:t>      </a:t>
            </a:r>
            <a:r>
              <a:rPr lang="en-US" sz="1600" i="1" dirty="0">
                <a:solidFill>
                  <a:schemeClr val="tx1"/>
                </a:solidFill>
                <a:latin typeface="Palatino" pitchFamily="-72" charset="0"/>
              </a:rPr>
              <a:t>Bilaterally</a:t>
            </a:r>
            <a:r>
              <a:rPr lang="en-US" sz="1600" dirty="0">
                <a:solidFill>
                  <a:schemeClr val="tx1"/>
                </a:solidFill>
                <a:latin typeface="Palatino" pitchFamily="-72" charset="0"/>
              </a:rPr>
              <a:t>:</a:t>
            </a:r>
            <a:br>
              <a:rPr lang="en-US" sz="1600" dirty="0">
                <a:solidFill>
                  <a:schemeClr val="tx1"/>
                </a:solidFill>
                <a:latin typeface="Palatino" pitchFamily="-72" charset="0"/>
              </a:rPr>
            </a:br>
            <a:r>
              <a:rPr lang="en-US" sz="1600" dirty="0">
                <a:solidFill>
                  <a:schemeClr val="tx1"/>
                </a:solidFill>
                <a:latin typeface="Palatino" pitchFamily="-72" charset="0"/>
              </a:rPr>
              <a:t>         </a:t>
            </a:r>
            <a:r>
              <a:rPr lang="en-US" sz="1600" dirty="0">
                <a:solidFill>
                  <a:srgbClr val="DE253A"/>
                </a:solidFill>
                <a:effectLst>
                  <a:outerShdw blurRad="38100" dist="38100" dir="2700000" algn="tl">
                    <a:srgbClr val="DDDDDD"/>
                  </a:outerShdw>
                </a:effectLst>
                <a:latin typeface="Palatino" pitchFamily="-72" charset="0"/>
              </a:rPr>
              <a:t>Extend</a:t>
            </a:r>
            <a:r>
              <a:rPr lang="en-US" sz="1600" dirty="0">
                <a:solidFill>
                  <a:schemeClr val="tx1"/>
                </a:solidFill>
                <a:latin typeface="Palatino" pitchFamily="-72" charset="0"/>
              </a:rPr>
              <a:t> the vertebral column </a:t>
            </a:r>
            <a:br>
              <a:rPr lang="en-US" sz="1600" dirty="0">
                <a:solidFill>
                  <a:schemeClr val="tx1"/>
                </a:solidFill>
                <a:latin typeface="Palatino" pitchFamily="-72" charset="0"/>
              </a:rPr>
            </a:br>
            <a:r>
              <a:rPr lang="en-US" sz="1600" dirty="0">
                <a:solidFill>
                  <a:schemeClr val="tx1"/>
                </a:solidFill>
                <a:latin typeface="Palatino" pitchFamily="-72" charset="0"/>
              </a:rPr>
              <a:t> </a:t>
            </a:r>
            <a:br>
              <a:rPr lang="en-US" sz="1600" dirty="0">
                <a:solidFill>
                  <a:schemeClr val="tx1"/>
                </a:solidFill>
                <a:latin typeface="Palatino" pitchFamily="-72" charset="0"/>
              </a:rPr>
            </a:br>
            <a:r>
              <a:rPr lang="en-US" sz="1600" dirty="0">
                <a:solidFill>
                  <a:schemeClr val="tx1"/>
                </a:solidFill>
                <a:latin typeface="Palatino" pitchFamily="-72" charset="0"/>
              </a:rPr>
              <a:t>O   Common tendon (</a:t>
            </a:r>
            <a:r>
              <a:rPr lang="en-US" sz="1600">
                <a:solidFill>
                  <a:schemeClr val="tx1"/>
                </a:solidFill>
                <a:latin typeface="Palatino" pitchFamily="-72" charset="0"/>
              </a:rPr>
              <a:t>lumborum)</a:t>
            </a:r>
            <a:br>
              <a:rPr lang="en-US" sz="1600">
                <a:solidFill>
                  <a:schemeClr val="tx1"/>
                </a:solidFill>
                <a:latin typeface="Palatino" pitchFamily="-72" charset="0"/>
              </a:rPr>
            </a:br>
            <a:r>
              <a:rPr lang="en-US" sz="1600">
                <a:solidFill>
                  <a:schemeClr val="tx1"/>
                </a:solidFill>
                <a:latin typeface="Palatino" pitchFamily="-72" charset="0"/>
              </a:rPr>
              <a:t>      Posterior surface of ribs 1-12 (</a:t>
            </a:r>
            <a:r>
              <a:rPr lang="en-US" sz="1600" dirty="0" err="1">
                <a:solidFill>
                  <a:schemeClr val="tx1"/>
                </a:solidFill>
                <a:latin typeface="Palatino" pitchFamily="-72" charset="0"/>
              </a:rPr>
              <a:t>thoracis</a:t>
            </a:r>
            <a:r>
              <a:rPr lang="en-US" sz="1600" dirty="0">
                <a:solidFill>
                  <a:schemeClr val="tx1"/>
                </a:solidFill>
                <a:latin typeface="Palatino" pitchFamily="-72" charset="0"/>
              </a:rPr>
              <a:t> and </a:t>
            </a:r>
            <a:r>
              <a:rPr lang="en-US" sz="1600" dirty="0" err="1">
                <a:solidFill>
                  <a:schemeClr val="tx1"/>
                </a:solidFill>
                <a:latin typeface="Palatino" pitchFamily="-72" charset="0"/>
              </a:rPr>
              <a:t>cervicis</a:t>
            </a:r>
            <a:r>
              <a:rPr lang="en-US" sz="1600" dirty="0">
                <a:solidFill>
                  <a:schemeClr val="tx1"/>
                </a:solidFill>
                <a:latin typeface="Palatino" pitchFamily="-72" charset="0"/>
              </a:rPr>
              <a:t>)  </a:t>
            </a:r>
            <a:br>
              <a:rPr lang="en-US" sz="1600" dirty="0">
                <a:solidFill>
                  <a:schemeClr val="tx1"/>
                </a:solidFill>
                <a:latin typeface="Palatino" pitchFamily="-72" charset="0"/>
              </a:rPr>
            </a:br>
            <a:r>
              <a:rPr lang="en-US" sz="1600" dirty="0">
                <a:solidFill>
                  <a:schemeClr val="tx1"/>
                </a:solidFill>
                <a:latin typeface="Palatino" pitchFamily="-72" charset="0"/>
              </a:rPr>
              <a:t>       </a:t>
            </a:r>
            <a:br>
              <a:rPr lang="en-US" sz="1600" dirty="0">
                <a:solidFill>
                  <a:schemeClr val="tx1"/>
                </a:solidFill>
                <a:latin typeface="Palatino" pitchFamily="-72" charset="0"/>
              </a:rPr>
            </a:br>
            <a:r>
              <a:rPr lang="en-US" sz="1600" dirty="0">
                <a:solidFill>
                  <a:schemeClr val="tx1"/>
                </a:solidFill>
                <a:latin typeface="Palatino" pitchFamily="-72" charset="0"/>
              </a:rPr>
              <a:t>      Transverse processes of lumbar vertebrae 1-3  		(</a:t>
            </a:r>
            <a:r>
              <a:rPr lang="en-US" sz="1600" dirty="0" err="1">
                <a:solidFill>
                  <a:schemeClr val="tx1"/>
                </a:solidFill>
                <a:latin typeface="Palatino" pitchFamily="-72" charset="0"/>
              </a:rPr>
              <a:t>thoracis</a:t>
            </a:r>
            <a:r>
              <a:rPr lang="en-US" sz="1600" dirty="0">
                <a:solidFill>
                  <a:schemeClr val="tx1"/>
                </a:solidFill>
                <a:latin typeface="Palatino" pitchFamily="-72" charset="0"/>
              </a:rPr>
              <a:t>)</a:t>
            </a:r>
            <a:br>
              <a:rPr lang="en-US" sz="1600" dirty="0">
                <a:solidFill>
                  <a:schemeClr val="tx1"/>
                </a:solidFill>
                <a:latin typeface="Palatino" pitchFamily="-72" charset="0"/>
              </a:rPr>
            </a:br>
            <a:r>
              <a:rPr lang="en-US" sz="1600" dirty="0">
                <a:solidFill>
                  <a:schemeClr val="tx1"/>
                </a:solidFill>
                <a:latin typeface="Palatino" pitchFamily="-72" charset="0"/>
              </a:rPr>
              <a:t>      Posterior surface of ribs 6-12 (</a:t>
            </a:r>
            <a:r>
              <a:rPr lang="en-US" sz="1600" dirty="0" err="1">
                <a:solidFill>
                  <a:schemeClr val="tx1"/>
                </a:solidFill>
                <a:latin typeface="Palatino" pitchFamily="-72" charset="0"/>
              </a:rPr>
              <a:t>lumborum</a:t>
            </a:r>
            <a:r>
              <a:rPr lang="en-US" sz="1600" dirty="0">
                <a:solidFill>
                  <a:schemeClr val="tx1"/>
                </a:solidFill>
                <a:latin typeface="Palatino" pitchFamily="-72" charset="0"/>
              </a:rPr>
              <a:t>)</a:t>
            </a:r>
            <a:br>
              <a:rPr lang="en-US" sz="1600" dirty="0">
                <a:solidFill>
                  <a:schemeClr val="tx1"/>
                </a:solidFill>
                <a:latin typeface="Palatino" pitchFamily="-72" charset="0"/>
              </a:rPr>
            </a:br>
            <a:r>
              <a:rPr lang="en-US" sz="1600" dirty="0">
                <a:solidFill>
                  <a:schemeClr val="tx1"/>
                </a:solidFill>
                <a:latin typeface="Palatino" pitchFamily="-72" charset="0"/>
              </a:rPr>
              <a:t>      Posterior surface of ribs 1-6 (</a:t>
            </a:r>
            <a:r>
              <a:rPr lang="en-US" sz="1600" dirty="0" err="1">
                <a:solidFill>
                  <a:schemeClr val="tx1"/>
                </a:solidFill>
                <a:latin typeface="Palatino" pitchFamily="-72" charset="0"/>
              </a:rPr>
              <a:t>thoracis</a:t>
            </a:r>
            <a:r>
              <a:rPr lang="en-US" sz="1600" dirty="0">
                <a:solidFill>
                  <a:schemeClr val="tx1"/>
                </a:solidFill>
                <a:latin typeface="Palatino" pitchFamily="-72" charset="0"/>
              </a:rPr>
              <a:t>)</a:t>
            </a:r>
            <a:br>
              <a:rPr lang="en-US" sz="1600" dirty="0">
                <a:solidFill>
                  <a:schemeClr val="tx1"/>
                </a:solidFill>
                <a:latin typeface="Palatino" pitchFamily="-72" charset="0"/>
              </a:rPr>
            </a:br>
            <a:r>
              <a:rPr lang="en-US" sz="1600" dirty="0">
                <a:solidFill>
                  <a:schemeClr val="tx1"/>
                </a:solidFill>
                <a:latin typeface="Palatino" pitchFamily="-72" charset="0"/>
              </a:rPr>
              <a:t>      Transverse processes of lower </a:t>
            </a:r>
            <a:r>
              <a:rPr lang="en-US" sz="1600" dirty="0" err="1">
                <a:solidFill>
                  <a:schemeClr val="tx1"/>
                </a:solidFill>
                <a:latin typeface="Palatino" pitchFamily="-72" charset="0"/>
              </a:rPr>
              <a:t>cervicals</a:t>
            </a:r>
            <a:r>
              <a:rPr lang="en-US" sz="1600" dirty="0">
                <a:solidFill>
                  <a:schemeClr val="tx1"/>
                </a:solidFill>
                <a:latin typeface="Palatino" pitchFamily="-72" charset="0"/>
              </a:rPr>
              <a:t> (</a:t>
            </a:r>
            <a:r>
              <a:rPr lang="en-US" sz="1600" dirty="0" err="1">
                <a:solidFill>
                  <a:schemeClr val="tx1"/>
                </a:solidFill>
                <a:latin typeface="Palatino" pitchFamily="-72" charset="0"/>
              </a:rPr>
              <a:t>cervicis</a:t>
            </a:r>
            <a:r>
              <a:rPr lang="en-US" sz="1600" dirty="0">
                <a:solidFill>
                  <a:schemeClr val="tx1"/>
                </a:solidFill>
                <a:latin typeface="Palatino" pitchFamily="-72" charset="0"/>
              </a:rPr>
              <a:t>)</a:t>
            </a:r>
          </a:p>
        </p:txBody>
      </p:sp>
      <p:sp>
        <p:nvSpPr>
          <p:cNvPr id="52227" name="AutoShape 3"/>
          <p:cNvSpPr>
            <a:spLocks noChangeArrowheads="1"/>
          </p:cNvSpPr>
          <p:nvPr/>
        </p:nvSpPr>
        <p:spPr bwMode="auto">
          <a:xfrm>
            <a:off x="152400" y="2057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1800">
                <a:solidFill>
                  <a:srgbClr val="FF8000"/>
                </a:solidFill>
                <a:latin typeface="Palatino" pitchFamily="-72" charset="0"/>
              </a:rPr>
              <a:t>O</a:t>
            </a:r>
          </a:p>
        </p:txBody>
      </p:sp>
      <p:sp>
        <p:nvSpPr>
          <p:cNvPr id="52228"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1800">
                <a:solidFill>
                  <a:srgbClr val="FF8000"/>
                </a:solidFill>
                <a:latin typeface="Palatino" pitchFamily="-72" charset="0"/>
              </a:rPr>
              <a:t>A</a:t>
            </a:r>
          </a:p>
        </p:txBody>
      </p:sp>
      <p:sp>
        <p:nvSpPr>
          <p:cNvPr id="52229" name="AutoShape 5"/>
          <p:cNvSpPr>
            <a:spLocks noChangeArrowheads="1"/>
          </p:cNvSpPr>
          <p:nvPr/>
        </p:nvSpPr>
        <p:spPr bwMode="auto">
          <a:xfrm>
            <a:off x="152400" y="30480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1800">
                <a:solidFill>
                  <a:srgbClr val="FF8000"/>
                </a:solidFill>
                <a:latin typeface="Palatino" pitchFamily="-72" charset="0"/>
              </a:rPr>
              <a:t>I</a:t>
            </a:r>
          </a:p>
        </p:txBody>
      </p:sp>
      <p:sp>
        <p:nvSpPr>
          <p:cNvPr id="52230" name="Rectangle 7"/>
          <p:cNvSpPr>
            <a:spLocks noChangeArrowheads="1"/>
          </p:cNvSpPr>
          <p:nvPr/>
        </p:nvSpPr>
        <p:spPr bwMode="auto">
          <a:xfrm>
            <a:off x="533400" y="2819400"/>
            <a:ext cx="4648200" cy="12954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endParaRPr lang="en-US" sz="1800"/>
          </a:p>
        </p:txBody>
      </p:sp>
      <p:sp>
        <p:nvSpPr>
          <p:cNvPr id="52231" name="Text Box 5"/>
          <p:cNvSpPr txBox="1">
            <a:spLocks noChangeArrowheads="1"/>
          </p:cNvSpPr>
          <p:nvPr/>
        </p:nvSpPr>
        <p:spPr bwMode="auto">
          <a:xfrm>
            <a:off x="6934200" y="5257800"/>
            <a:ext cx="1905000" cy="274638"/>
          </a:xfrm>
          <a:prstGeom prst="rect">
            <a:avLst/>
          </a:prstGeom>
          <a:noFill/>
          <a:ln w="9525">
            <a:noFill/>
            <a:miter lim="800000"/>
            <a:headEnd/>
            <a:tailEnd/>
          </a:ln>
        </p:spPr>
        <p:txBody>
          <a:bodyPr>
            <a:prstTxWarp prst="textNoShape">
              <a:avLst/>
            </a:prstTxWarp>
            <a:spAutoFit/>
          </a:bodyPr>
          <a:lstStyle/>
          <a:p>
            <a:pPr algn="ctr" eaLnBrk="0" hangingPunct="0"/>
            <a:r>
              <a:rPr lang="en-US" sz="1200">
                <a:latin typeface="Palatino" pitchFamily="-72" charset="0"/>
              </a:rPr>
              <a:t>Posterior View</a:t>
            </a:r>
            <a:endParaRPr lang="en-US" sz="1600">
              <a:latin typeface="Palatino" pitchFamily="-72" charset="0"/>
            </a:endParaRPr>
          </a:p>
        </p:txBody>
      </p:sp>
      <p:sp>
        <p:nvSpPr>
          <p:cNvPr id="52232" name="Oval 9"/>
          <p:cNvSpPr>
            <a:spLocks noChangeArrowheads="1"/>
          </p:cNvSpPr>
          <p:nvPr/>
        </p:nvSpPr>
        <p:spPr bwMode="auto">
          <a:xfrm>
            <a:off x="7696200" y="28194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52233" name="Oval 11"/>
          <p:cNvSpPr>
            <a:spLocks noChangeArrowheads="1"/>
          </p:cNvSpPr>
          <p:nvPr/>
        </p:nvSpPr>
        <p:spPr bwMode="auto">
          <a:xfrm>
            <a:off x="7696200" y="29718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pic>
        <p:nvPicPr>
          <p:cNvPr id="52234" name="Picture 12" descr="ST4"/>
          <p:cNvPicPr>
            <a:picLocks noChangeAspect="1" noChangeArrowheads="1"/>
          </p:cNvPicPr>
          <p:nvPr/>
        </p:nvPicPr>
        <p:blipFill>
          <a:blip r:embed="rId4"/>
          <a:srcRect/>
          <a:stretch>
            <a:fillRect/>
          </a:stretch>
        </p:blipFill>
        <p:spPr bwMode="auto">
          <a:xfrm>
            <a:off x="5332413" y="2743200"/>
            <a:ext cx="1754187" cy="3695700"/>
          </a:xfrm>
          <a:prstGeom prst="rect">
            <a:avLst/>
          </a:prstGeom>
          <a:noFill/>
          <a:ln w="9525">
            <a:noFill/>
            <a:miter lim="800000"/>
            <a:headEnd/>
            <a:tailEnd/>
          </a:ln>
        </p:spPr>
      </p:pic>
      <p:sp>
        <p:nvSpPr>
          <p:cNvPr id="52235" name="Oval 13"/>
          <p:cNvSpPr>
            <a:spLocks noChangeArrowheads="1"/>
          </p:cNvSpPr>
          <p:nvPr/>
        </p:nvSpPr>
        <p:spPr bwMode="auto">
          <a:xfrm>
            <a:off x="7696200" y="2667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52236" name="Oval 14"/>
          <p:cNvSpPr>
            <a:spLocks noChangeArrowheads="1"/>
          </p:cNvSpPr>
          <p:nvPr/>
        </p:nvSpPr>
        <p:spPr bwMode="auto">
          <a:xfrm>
            <a:off x="7620000" y="23622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52237" name="Oval 15"/>
          <p:cNvSpPr>
            <a:spLocks noChangeArrowheads="1"/>
          </p:cNvSpPr>
          <p:nvPr/>
        </p:nvSpPr>
        <p:spPr bwMode="auto">
          <a:xfrm>
            <a:off x="7620000" y="22098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52238" name="Oval 16"/>
          <p:cNvSpPr>
            <a:spLocks noChangeArrowheads="1"/>
          </p:cNvSpPr>
          <p:nvPr/>
        </p:nvSpPr>
        <p:spPr bwMode="auto">
          <a:xfrm>
            <a:off x="7620000" y="20574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52239" name="Oval 17"/>
          <p:cNvSpPr>
            <a:spLocks noChangeArrowheads="1"/>
          </p:cNvSpPr>
          <p:nvPr/>
        </p:nvSpPr>
        <p:spPr bwMode="auto">
          <a:xfrm>
            <a:off x="8153400" y="1524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52240" name="Oval 18"/>
          <p:cNvSpPr>
            <a:spLocks noChangeArrowheads="1"/>
          </p:cNvSpPr>
          <p:nvPr/>
        </p:nvSpPr>
        <p:spPr bwMode="auto">
          <a:xfrm>
            <a:off x="8153400" y="1371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52241" name="Oval 19"/>
          <p:cNvSpPr>
            <a:spLocks noChangeArrowheads="1"/>
          </p:cNvSpPr>
          <p:nvPr/>
        </p:nvSpPr>
        <p:spPr bwMode="auto">
          <a:xfrm>
            <a:off x="8153400" y="12192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52242" name="Oval 20"/>
          <p:cNvSpPr>
            <a:spLocks noChangeArrowheads="1"/>
          </p:cNvSpPr>
          <p:nvPr/>
        </p:nvSpPr>
        <p:spPr bwMode="auto">
          <a:xfrm>
            <a:off x="8153400" y="1143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52243" name="Oval 21"/>
          <p:cNvSpPr>
            <a:spLocks noChangeArrowheads="1"/>
          </p:cNvSpPr>
          <p:nvPr/>
        </p:nvSpPr>
        <p:spPr bwMode="auto">
          <a:xfrm>
            <a:off x="8153400" y="990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52244" name="Oval 22"/>
          <p:cNvSpPr>
            <a:spLocks noChangeArrowheads="1"/>
          </p:cNvSpPr>
          <p:nvPr/>
        </p:nvSpPr>
        <p:spPr bwMode="auto">
          <a:xfrm>
            <a:off x="7620000" y="1905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52245" name="Oval 23"/>
          <p:cNvSpPr>
            <a:spLocks noChangeArrowheads="1"/>
          </p:cNvSpPr>
          <p:nvPr/>
        </p:nvSpPr>
        <p:spPr bwMode="auto">
          <a:xfrm>
            <a:off x="7620000" y="1752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52246" name="Oval 24"/>
          <p:cNvSpPr>
            <a:spLocks noChangeArrowheads="1"/>
          </p:cNvSpPr>
          <p:nvPr/>
        </p:nvSpPr>
        <p:spPr bwMode="auto">
          <a:xfrm>
            <a:off x="7620000" y="16002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52247" name="Oval 25"/>
          <p:cNvSpPr>
            <a:spLocks noChangeArrowheads="1"/>
          </p:cNvSpPr>
          <p:nvPr/>
        </p:nvSpPr>
        <p:spPr bwMode="auto">
          <a:xfrm>
            <a:off x="7772400" y="9144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sz="1800"/>
          </a:p>
        </p:txBody>
      </p:sp>
      <p:sp>
        <p:nvSpPr>
          <p:cNvPr id="52248" name="Oval 26"/>
          <p:cNvSpPr>
            <a:spLocks noChangeArrowheads="1"/>
          </p:cNvSpPr>
          <p:nvPr/>
        </p:nvSpPr>
        <p:spPr bwMode="auto">
          <a:xfrm>
            <a:off x="7772400" y="762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pPr algn="ctr"/>
            <a:endParaRPr lang="en-US" sz="1800"/>
          </a:p>
        </p:txBody>
      </p:sp>
      <p:sp>
        <p:nvSpPr>
          <p:cNvPr id="52249" name="Oval 28"/>
          <p:cNvSpPr>
            <a:spLocks noChangeArrowheads="1"/>
          </p:cNvSpPr>
          <p:nvPr/>
        </p:nvSpPr>
        <p:spPr bwMode="auto">
          <a:xfrm>
            <a:off x="7772400" y="609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pPr algn="ctr"/>
            <a:endParaRPr lang="en-US"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p:cNvSpPr>
          <p:nvPr/>
        </p:nvSpPr>
        <p:spPr bwMode="auto">
          <a:xfrm>
            <a:off x="152400" y="76200"/>
            <a:ext cx="5105400" cy="5791200"/>
          </a:xfrm>
          <a:prstGeom prst="rect">
            <a:avLst/>
          </a:prstGeom>
          <a:noFill/>
          <a:ln w="9525">
            <a:noFill/>
            <a:miter lim="800000"/>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Palatino" pitchFamily="-72" charset="0"/>
                <a:ea typeface="Osaka" pitchFamily="-72" charset="-128"/>
                <a:cs typeface="Osaka" pitchFamily="-72" charset="-128"/>
              </a:rPr>
              <a:t>Multifidi</a:t>
            </a:r>
            <a:r>
              <a:rPr kumimoji="0" lang="en-US" sz="24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Trail Guide Page 201</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Unilaterally:</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Rotate</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the vertebral column to the opposite side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Bilaterally: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Extend</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the vertebral column</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Sacrum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Transverse processes of lumbar vertebrae through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cervical vertebrae</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err="1">
                <a:ln>
                  <a:noFill/>
                </a:ln>
                <a:solidFill>
                  <a:srgbClr val="000000"/>
                </a:solidFill>
                <a:effectLst/>
                <a:uLnTx/>
                <a:uFillTx/>
                <a:latin typeface="Palatino" pitchFamily="-72" charset="0"/>
                <a:ea typeface="Osaka" pitchFamily="-72" charset="-128"/>
                <a:cs typeface="Osaka" pitchFamily="-72" charset="-128"/>
              </a:rPr>
              <a:t>Spinous</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processes of lumbar vertebrae through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2nd cervical vertebrae spanning 2 to 4 vertebrae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endPar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endParaRPr>
          </a:p>
        </p:txBody>
      </p:sp>
      <p:sp>
        <p:nvSpPr>
          <p:cNvPr id="43010" name="Rectangle 7"/>
          <p:cNvSpPr>
            <a:spLocks noChangeArrowheads="1"/>
          </p:cNvSpPr>
          <p:nvPr/>
        </p:nvSpPr>
        <p:spPr bwMode="auto">
          <a:xfrm>
            <a:off x="457200" y="685800"/>
            <a:ext cx="4724400" cy="6096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43011" name="AutoShape 3"/>
          <p:cNvSpPr>
            <a:spLocks noChangeArrowheads="1"/>
          </p:cNvSpPr>
          <p:nvPr/>
        </p:nvSpPr>
        <p:spPr bwMode="auto">
          <a:xfrm>
            <a:off x="152400" y="23622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43012"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43013" name="AutoShape 5"/>
          <p:cNvSpPr>
            <a:spLocks noChangeArrowheads="1"/>
          </p:cNvSpPr>
          <p:nvPr/>
        </p:nvSpPr>
        <p:spPr bwMode="auto">
          <a:xfrm>
            <a:off x="152400" y="38100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pic>
        <p:nvPicPr>
          <p:cNvPr id="43014" name="Picture 1031" descr="STSynRotationofVColumn2"/>
          <p:cNvPicPr>
            <a:picLocks noChangeAspect="1" noChangeArrowheads="1"/>
          </p:cNvPicPr>
          <p:nvPr/>
        </p:nvPicPr>
        <p:blipFill>
          <a:blip r:embed="rId2"/>
          <a:srcRect/>
          <a:stretch>
            <a:fillRect/>
          </a:stretch>
        </p:blipFill>
        <p:spPr bwMode="auto">
          <a:xfrm>
            <a:off x="5727700" y="1143000"/>
            <a:ext cx="3340100" cy="3098800"/>
          </a:xfrm>
          <a:prstGeom prst="rect">
            <a:avLst/>
          </a:prstGeom>
          <a:noFill/>
          <a:ln w="9525">
            <a:noFill/>
            <a:miter lim="800000"/>
            <a:headEnd/>
            <a:tailEnd/>
          </a:ln>
        </p:spPr>
      </p:pic>
      <p:sp>
        <p:nvSpPr>
          <p:cNvPr id="43015" name="Text Box 1032"/>
          <p:cNvSpPr txBox="1">
            <a:spLocks noChangeArrowheads="1"/>
          </p:cNvSpPr>
          <p:nvPr/>
        </p:nvSpPr>
        <p:spPr bwMode="auto">
          <a:xfrm>
            <a:off x="6248400" y="4419600"/>
            <a:ext cx="16002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p:cNvSpPr>
          <p:nvPr/>
        </p:nvSpPr>
        <p:spPr bwMode="auto">
          <a:xfrm>
            <a:off x="152400" y="76200"/>
            <a:ext cx="5410200" cy="5791200"/>
          </a:xfrm>
          <a:prstGeom prst="rect">
            <a:avLst/>
          </a:prstGeom>
          <a:noFill/>
          <a:ln w="9525">
            <a:noFill/>
            <a:miter lim="800000"/>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Palatino" pitchFamily="-72" charset="0"/>
                <a:ea typeface="Osaka" pitchFamily="-72" charset="-128"/>
                <a:cs typeface="Osaka" pitchFamily="-72" charset="-128"/>
              </a:rPr>
              <a:t>Multifidi</a:t>
            </a:r>
            <a:r>
              <a:rPr kumimoji="0" lang="en-US" sz="24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Trail Guide Page 201</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Unilaterally:</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Rotate</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the vertebral column to the opposite side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Bilaterally: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Extend</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the vertebral column</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Sacrum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Transverse processes of lumbar vertebrae through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cervical vertebrae</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err="1">
                <a:ln>
                  <a:noFill/>
                </a:ln>
                <a:solidFill>
                  <a:srgbClr val="000000"/>
                </a:solidFill>
                <a:effectLst/>
                <a:uLnTx/>
                <a:uFillTx/>
                <a:latin typeface="Palatino" pitchFamily="-72" charset="0"/>
                <a:ea typeface="Osaka" pitchFamily="-72" charset="-128"/>
                <a:cs typeface="Osaka" pitchFamily="-72" charset="-128"/>
              </a:rPr>
              <a:t>Spinous</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processes of lumbar vertebrae through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2nd cervical vertebrae spanning 2 to 4 vertebrae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endPar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endParaRPr>
          </a:p>
        </p:txBody>
      </p:sp>
      <p:sp>
        <p:nvSpPr>
          <p:cNvPr id="44034" name="Rectangle 7"/>
          <p:cNvSpPr>
            <a:spLocks noChangeArrowheads="1"/>
          </p:cNvSpPr>
          <p:nvPr/>
        </p:nvSpPr>
        <p:spPr bwMode="auto">
          <a:xfrm>
            <a:off x="457200" y="1371600"/>
            <a:ext cx="2895600" cy="6096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44035" name="AutoShape 3"/>
          <p:cNvSpPr>
            <a:spLocks noChangeArrowheads="1"/>
          </p:cNvSpPr>
          <p:nvPr/>
        </p:nvSpPr>
        <p:spPr bwMode="auto">
          <a:xfrm>
            <a:off x="152400" y="23622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44036"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44037" name="AutoShape 5"/>
          <p:cNvSpPr>
            <a:spLocks noChangeArrowheads="1"/>
          </p:cNvSpPr>
          <p:nvPr/>
        </p:nvSpPr>
        <p:spPr bwMode="auto">
          <a:xfrm>
            <a:off x="152400" y="38100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pic>
        <p:nvPicPr>
          <p:cNvPr id="44038" name="Picture 12" descr="STSynExtensionofVColumn"/>
          <p:cNvPicPr>
            <a:picLocks noChangeAspect="1" noChangeArrowheads="1"/>
          </p:cNvPicPr>
          <p:nvPr/>
        </p:nvPicPr>
        <p:blipFill>
          <a:blip r:embed="rId2"/>
          <a:srcRect/>
          <a:stretch>
            <a:fillRect/>
          </a:stretch>
        </p:blipFill>
        <p:spPr bwMode="auto">
          <a:xfrm>
            <a:off x="5575300" y="1111250"/>
            <a:ext cx="3340100" cy="4635500"/>
          </a:xfrm>
          <a:prstGeom prst="rect">
            <a:avLst/>
          </a:prstGeom>
          <a:noFill/>
          <a:ln w="9525">
            <a:noFill/>
            <a:miter lim="800000"/>
            <a:headEnd/>
            <a:tailEnd/>
          </a:ln>
        </p:spPr>
      </p:pic>
      <p:sp>
        <p:nvSpPr>
          <p:cNvPr id="44039" name="Text Box 9"/>
          <p:cNvSpPr txBox="1">
            <a:spLocks noChangeArrowheads="1"/>
          </p:cNvSpPr>
          <p:nvPr/>
        </p:nvSpPr>
        <p:spPr bwMode="auto">
          <a:xfrm>
            <a:off x="6172200" y="5715000"/>
            <a:ext cx="23622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Posterolateral View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A6F487C5-0BF3-BF8F-EACD-07741A4A47FF}"/>
              </a:ext>
            </a:extLst>
          </p:cNvPr>
          <p:cNvSpPr>
            <a:spLocks noGrp="1" noChangeArrowheads="1"/>
          </p:cNvSpPr>
          <p:nvPr>
            <p:ph type="title" idx="4294967295"/>
          </p:nvPr>
        </p:nvSpPr>
        <p:spPr>
          <a:xfrm>
            <a:off x="1143000" y="304800"/>
            <a:ext cx="7772400" cy="2133600"/>
          </a:xfrm>
        </p:spPr>
        <p:txBody>
          <a:bodyPr lIns="91430" tIns="45715" rIns="91430" bIns="45715"/>
          <a:lstStyle/>
          <a:p>
            <a:pPr algn="ctr" eaLnBrk="1" hangingPunct="1"/>
            <a:r>
              <a:rPr lang="en-US" altLang="en-US" sz="2000">
                <a:latin typeface="Palatino" pitchFamily="2" charset="77"/>
                <a:ea typeface="ＭＳ Ｐゴシック" panose="020B0600070205080204" pitchFamily="34" charset="-128"/>
              </a:rPr>
              <a:t>90a Kinesiology: Palpation </a:t>
            </a:r>
            <a:br>
              <a:rPr lang="en-US" altLang="en-US" sz="2000">
                <a:latin typeface="Palatino" pitchFamily="2" charset="77"/>
                <a:ea typeface="ＭＳ Ｐゴシック" panose="020B0600070205080204" pitchFamily="34" charset="-128"/>
              </a:rPr>
            </a:br>
            <a:r>
              <a:rPr lang="en-US" altLang="en-US" sz="2000">
                <a:latin typeface="Palatino" pitchFamily="2" charset="77"/>
                <a:ea typeface="ＭＳ Ｐゴシック" panose="020B0600070205080204" pitchFamily="34" charset="-128"/>
              </a:rPr>
              <a:t>Posterior Back and Neck</a:t>
            </a:r>
            <a:br>
              <a:rPr lang="en-US" altLang="en-US" sz="3200">
                <a:latin typeface="Palatino" pitchFamily="2" charset="77"/>
                <a:ea typeface="ＭＳ Ｐゴシック" panose="020B0600070205080204" pitchFamily="34" charset="-128"/>
              </a:rPr>
            </a:br>
            <a:r>
              <a:rPr lang="en-US" altLang="en-US" sz="1600">
                <a:latin typeface="Palatino" pitchFamily="2" charset="77"/>
                <a:ea typeface="ＭＳ Ｐゴシック" panose="020B0600070205080204" pitchFamily="34" charset="-128"/>
              </a:rPr>
              <a:t>Class Outline</a:t>
            </a:r>
          </a:p>
        </p:txBody>
      </p:sp>
      <p:sp>
        <p:nvSpPr>
          <p:cNvPr id="15362" name="Rectangle 3">
            <a:extLst>
              <a:ext uri="{FF2B5EF4-FFF2-40B4-BE49-F238E27FC236}">
                <a16:creationId xmlns:a16="http://schemas.microsoft.com/office/drawing/2014/main" id="{DCBA1B6C-D719-784D-8CDC-978167DA5825}"/>
              </a:ext>
            </a:extLst>
          </p:cNvPr>
          <p:cNvSpPr>
            <a:spLocks noGrp="1" noChangeArrowheads="1"/>
          </p:cNvSpPr>
          <p:nvPr>
            <p:ph type="body" idx="4294967295"/>
          </p:nvPr>
        </p:nvSpPr>
        <p:spPr>
          <a:xfrm>
            <a:off x="1173163" y="2667000"/>
            <a:ext cx="7772400" cy="3962400"/>
          </a:xfrm>
        </p:spPr>
        <p:txBody>
          <a:bodyPr lIns="91430" tIns="45715" rIns="91430" bIns="45715"/>
          <a:lstStyle/>
          <a:p>
            <a:pPr eaLnBrk="1" hangingPunct="1">
              <a:lnSpc>
                <a:spcPct val="90000"/>
              </a:lnSpc>
              <a:buFont typeface="Wingdings" pitchFamily="2" charset="2"/>
              <a:buNone/>
            </a:pPr>
            <a:r>
              <a:rPr lang="en-US" altLang="en-US" sz="1600">
                <a:latin typeface="Palatino" pitchFamily="2" charset="77"/>
                <a:ea typeface="ＭＳ Ｐゴシック" panose="020B0600070205080204" pitchFamily="34" charset="-128"/>
              </a:rPr>
              <a:t>5 minutes		Attendance, Breath of Arrival, and Reminders </a:t>
            </a:r>
          </a:p>
          <a:p>
            <a:pPr eaLnBrk="1" hangingPunct="1">
              <a:lnSpc>
                <a:spcPct val="90000"/>
              </a:lnSpc>
              <a:buFont typeface="Wingdings" pitchFamily="2" charset="2"/>
              <a:buNone/>
            </a:pPr>
            <a:endParaRPr lang="en-US" altLang="en-US" sz="1600">
              <a:latin typeface="Palatino" pitchFamily="2" charset="77"/>
              <a:ea typeface="ＭＳ Ｐゴシック" panose="020B0600070205080204" pitchFamily="34" charset="-128"/>
            </a:endParaRPr>
          </a:p>
          <a:p>
            <a:pPr eaLnBrk="1" hangingPunct="1">
              <a:lnSpc>
                <a:spcPct val="90000"/>
              </a:lnSpc>
              <a:buFont typeface="Wingdings" pitchFamily="2" charset="2"/>
              <a:buNone/>
            </a:pPr>
            <a:r>
              <a:rPr lang="en-US" altLang="en-US" sz="1600">
                <a:latin typeface="Palatino" pitchFamily="2" charset="77"/>
                <a:ea typeface="ＭＳ Ｐゴシック" panose="020B0600070205080204" pitchFamily="34" charset="-128"/>
              </a:rPr>
              <a:t>40 minutes	Kinesiology Quiz</a:t>
            </a:r>
          </a:p>
          <a:p>
            <a:pPr eaLnBrk="1" hangingPunct="1">
              <a:lnSpc>
                <a:spcPct val="90000"/>
              </a:lnSpc>
              <a:buFont typeface="Wingdings" pitchFamily="2" charset="2"/>
              <a:buNone/>
            </a:pPr>
            <a:endParaRPr lang="en-US" altLang="en-US" sz="1600">
              <a:latin typeface="Palatino" pitchFamily="2" charset="77"/>
              <a:ea typeface="ＭＳ Ｐゴシック" panose="020B0600070205080204" pitchFamily="34" charset="-128"/>
            </a:endParaRPr>
          </a:p>
          <a:p>
            <a:pPr eaLnBrk="1" hangingPunct="1">
              <a:lnSpc>
                <a:spcPct val="90000"/>
              </a:lnSpc>
              <a:buFont typeface="Wingdings" pitchFamily="2" charset="2"/>
              <a:buNone/>
            </a:pPr>
            <a:r>
              <a:rPr lang="en-US" altLang="en-US" sz="1600" u="sng">
                <a:latin typeface="Palatino" pitchFamily="2" charset="77"/>
                <a:ea typeface="ＭＳ Ｐゴシック" panose="020B0600070205080204" pitchFamily="34" charset="-128"/>
              </a:rPr>
              <a:t>15 minutes	Review</a:t>
            </a:r>
            <a:endParaRPr lang="en-US" altLang="en-US" sz="1600">
              <a:latin typeface="Palatino" pitchFamily="2" charset="77"/>
              <a:ea typeface="ＭＳ Ｐゴシック" panose="020B0600070205080204" pitchFamily="34" charset="-128"/>
            </a:endParaRPr>
          </a:p>
          <a:p>
            <a:pPr eaLnBrk="1" hangingPunct="1">
              <a:lnSpc>
                <a:spcPct val="90000"/>
              </a:lnSpc>
              <a:buFont typeface="Wingdings" pitchFamily="2" charset="2"/>
              <a:buNone/>
            </a:pPr>
            <a:r>
              <a:rPr lang="en-US" altLang="en-US" sz="1600">
                <a:latin typeface="Palatino" pitchFamily="2" charset="77"/>
                <a:ea typeface="ＭＳ Ｐゴシック" panose="020B0600070205080204" pitchFamily="34" charset="-128"/>
              </a:rPr>
              <a:t>60 minutes	Total</a:t>
            </a:r>
          </a:p>
          <a:p>
            <a:pPr eaLnBrk="1" hangingPunct="1">
              <a:lnSpc>
                <a:spcPct val="90000"/>
              </a:lnSpc>
              <a:buFont typeface="Wingdings" pitchFamily="2" charset="2"/>
              <a:buNone/>
            </a:pPr>
            <a:endParaRPr lang="en-US" altLang="en-US" sz="1600">
              <a:latin typeface="Palatino" pitchFamily="2" charset="77"/>
              <a:ea typeface="ＭＳ Ｐゴシック" panose="020B0600070205080204" pitchFamily="34" charset="-128"/>
            </a:endParaRPr>
          </a:p>
          <a:p>
            <a:pPr eaLnBrk="1" hangingPunct="1">
              <a:lnSpc>
                <a:spcPct val="90000"/>
              </a:lnSpc>
              <a:buFont typeface="Wingdings" pitchFamily="2" charset="2"/>
              <a:buNone/>
            </a:pPr>
            <a:endParaRPr lang="en-US" altLang="en-US" sz="1600">
              <a:latin typeface="Palatino" pitchFamily="2" charset="77"/>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p:cNvSpPr>
          <p:nvPr/>
        </p:nvSpPr>
        <p:spPr bwMode="auto">
          <a:xfrm>
            <a:off x="152400" y="76200"/>
            <a:ext cx="5410200" cy="5791200"/>
          </a:xfrm>
          <a:prstGeom prst="rect">
            <a:avLst/>
          </a:prstGeom>
          <a:noFill/>
          <a:ln w="9525">
            <a:noFill/>
            <a:miter lim="800000"/>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Palatino" pitchFamily="-72" charset="0"/>
                <a:ea typeface="Osaka" pitchFamily="-72" charset="-128"/>
                <a:cs typeface="Osaka" pitchFamily="-72" charset="-128"/>
              </a:rPr>
              <a:t>Multifidi</a:t>
            </a:r>
            <a:r>
              <a:rPr kumimoji="0" lang="en-US" sz="24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Trail Guide Page 201</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Unilaterally:</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Rotate</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the vertebral column to the opposite side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Bilaterally: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Extend</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the vertebral column</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Sacrum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Transverse processes of lumbar vertebrae through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cervical vertebrae</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err="1">
                <a:ln>
                  <a:noFill/>
                </a:ln>
                <a:solidFill>
                  <a:srgbClr val="000000"/>
                </a:solidFill>
                <a:effectLst/>
                <a:uLnTx/>
                <a:uFillTx/>
                <a:latin typeface="Palatino" pitchFamily="-72" charset="0"/>
                <a:ea typeface="Osaka" pitchFamily="-72" charset="-128"/>
                <a:cs typeface="Osaka" pitchFamily="-72" charset="-128"/>
              </a:rPr>
              <a:t>Spinous</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processes of lumbar vertebrae through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2nd cervical vertebrae spanning 2 to 4 vertebrae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endPar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endParaRPr>
          </a:p>
        </p:txBody>
      </p:sp>
      <p:sp>
        <p:nvSpPr>
          <p:cNvPr id="45058" name="Rectangle 7"/>
          <p:cNvSpPr>
            <a:spLocks noChangeArrowheads="1"/>
          </p:cNvSpPr>
          <p:nvPr/>
        </p:nvSpPr>
        <p:spPr bwMode="auto">
          <a:xfrm>
            <a:off x="457200" y="2362200"/>
            <a:ext cx="4724400" cy="11430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45059" name="AutoShape 3"/>
          <p:cNvSpPr>
            <a:spLocks noChangeArrowheads="1"/>
          </p:cNvSpPr>
          <p:nvPr/>
        </p:nvSpPr>
        <p:spPr bwMode="auto">
          <a:xfrm>
            <a:off x="152400" y="23622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45060"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45061" name="AutoShape 5"/>
          <p:cNvSpPr>
            <a:spLocks noChangeArrowheads="1"/>
          </p:cNvSpPr>
          <p:nvPr/>
        </p:nvSpPr>
        <p:spPr bwMode="auto">
          <a:xfrm>
            <a:off x="152400" y="38100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pic>
        <p:nvPicPr>
          <p:cNvPr id="45062" name="Picture 8" descr="ST4"/>
          <p:cNvPicPr>
            <a:picLocks noChangeAspect="1" noChangeArrowheads="1"/>
          </p:cNvPicPr>
          <p:nvPr/>
        </p:nvPicPr>
        <p:blipFill>
          <a:blip r:embed="rId2"/>
          <a:srcRect/>
          <a:stretch>
            <a:fillRect/>
          </a:stretch>
        </p:blipFill>
        <p:spPr bwMode="auto">
          <a:xfrm>
            <a:off x="5911850" y="76200"/>
            <a:ext cx="2774950" cy="6019800"/>
          </a:xfrm>
          <a:prstGeom prst="rect">
            <a:avLst/>
          </a:prstGeom>
          <a:noFill/>
          <a:ln w="9525">
            <a:noFill/>
            <a:miter lim="800000"/>
            <a:headEnd/>
            <a:tailEnd/>
          </a:ln>
        </p:spPr>
      </p:pic>
      <p:sp>
        <p:nvSpPr>
          <p:cNvPr id="45063" name="Text Box 9"/>
          <p:cNvSpPr txBox="1">
            <a:spLocks noChangeArrowheads="1"/>
          </p:cNvSpPr>
          <p:nvPr/>
        </p:nvSpPr>
        <p:spPr bwMode="auto">
          <a:xfrm>
            <a:off x="7467600" y="6140450"/>
            <a:ext cx="13716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Rotatores</a:t>
            </a:r>
          </a:p>
        </p:txBody>
      </p:sp>
      <p:sp>
        <p:nvSpPr>
          <p:cNvPr id="45064" name="Text Box 10"/>
          <p:cNvSpPr txBox="1">
            <a:spLocks noChangeArrowheads="1"/>
          </p:cNvSpPr>
          <p:nvPr/>
        </p:nvSpPr>
        <p:spPr bwMode="auto">
          <a:xfrm>
            <a:off x="5715000" y="6172200"/>
            <a:ext cx="13716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Multifidi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p:cNvSpPr>
          <p:nvPr/>
        </p:nvSpPr>
        <p:spPr bwMode="auto">
          <a:xfrm>
            <a:off x="152400" y="76200"/>
            <a:ext cx="5410200" cy="5791200"/>
          </a:xfrm>
          <a:prstGeom prst="rect">
            <a:avLst/>
          </a:prstGeom>
          <a:noFill/>
          <a:ln w="9525">
            <a:noFill/>
            <a:miter lim="800000"/>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Palatino" pitchFamily="-72" charset="0"/>
                <a:ea typeface="Osaka" pitchFamily="-72" charset="-128"/>
                <a:cs typeface="Osaka" pitchFamily="-72" charset="-128"/>
              </a:rPr>
              <a:t>Multifidi</a:t>
            </a:r>
            <a:r>
              <a:rPr kumimoji="0" lang="en-US" sz="24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Trail Guide Page 201</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Unilaterally:</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Rotate</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the vertebral column to the opposite side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Bilaterally: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Extend</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the vertebral column</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Sacrum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Transverse processes of lumbar vertebrae through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cervical vertebrae</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err="1">
                <a:ln>
                  <a:noFill/>
                </a:ln>
                <a:solidFill>
                  <a:srgbClr val="000000"/>
                </a:solidFill>
                <a:effectLst/>
                <a:uLnTx/>
                <a:uFillTx/>
                <a:latin typeface="Palatino" pitchFamily="-72" charset="0"/>
                <a:ea typeface="Osaka" pitchFamily="-72" charset="-128"/>
                <a:cs typeface="Osaka" pitchFamily="-72" charset="-128"/>
              </a:rPr>
              <a:t>Spinous</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processes of lumbar vertebrae through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2nd cervical vertebrae spanning 2 to 4 vertebrae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endPar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endParaRPr>
          </a:p>
        </p:txBody>
      </p:sp>
      <p:sp>
        <p:nvSpPr>
          <p:cNvPr id="46082" name="Rectangle 7"/>
          <p:cNvSpPr>
            <a:spLocks noChangeArrowheads="1"/>
          </p:cNvSpPr>
          <p:nvPr/>
        </p:nvSpPr>
        <p:spPr bwMode="auto">
          <a:xfrm>
            <a:off x="457200" y="2362200"/>
            <a:ext cx="4724400" cy="11430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46083" name="AutoShape 3"/>
          <p:cNvSpPr>
            <a:spLocks noChangeArrowheads="1"/>
          </p:cNvSpPr>
          <p:nvPr/>
        </p:nvSpPr>
        <p:spPr bwMode="auto">
          <a:xfrm>
            <a:off x="152400" y="23622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46084"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46085" name="AutoShape 5"/>
          <p:cNvSpPr>
            <a:spLocks noChangeArrowheads="1"/>
          </p:cNvSpPr>
          <p:nvPr/>
        </p:nvSpPr>
        <p:spPr bwMode="auto">
          <a:xfrm>
            <a:off x="152400" y="38100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46086" name="Text Box 9"/>
          <p:cNvSpPr txBox="1">
            <a:spLocks noChangeArrowheads="1"/>
          </p:cNvSpPr>
          <p:nvPr/>
        </p:nvSpPr>
        <p:spPr bwMode="auto">
          <a:xfrm>
            <a:off x="6400800" y="5867400"/>
            <a:ext cx="1600200" cy="703263"/>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Multifidi</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p>
        </p:txBody>
      </p:sp>
      <p:pic>
        <p:nvPicPr>
          <p:cNvPr id="46087" name="Picture 15" descr="ST4"/>
          <p:cNvPicPr>
            <a:picLocks noChangeAspect="1" noChangeArrowheads="1"/>
          </p:cNvPicPr>
          <p:nvPr/>
        </p:nvPicPr>
        <p:blipFill>
          <a:blip r:embed="rId2"/>
          <a:srcRect b="2740"/>
          <a:stretch>
            <a:fillRect/>
          </a:stretch>
        </p:blipFill>
        <p:spPr bwMode="auto">
          <a:xfrm>
            <a:off x="5791200" y="381000"/>
            <a:ext cx="2922588" cy="5410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p:cNvSpPr>
          <p:nvPr/>
        </p:nvSpPr>
        <p:spPr bwMode="auto">
          <a:xfrm>
            <a:off x="152400" y="76200"/>
            <a:ext cx="5410200" cy="5791200"/>
          </a:xfrm>
          <a:prstGeom prst="rect">
            <a:avLst/>
          </a:prstGeom>
          <a:noFill/>
          <a:ln w="9525">
            <a:noFill/>
            <a:miter lim="800000"/>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Palatino" pitchFamily="-72" charset="0"/>
                <a:ea typeface="Osaka" pitchFamily="-72" charset="-128"/>
                <a:cs typeface="Osaka" pitchFamily="-72" charset="-128"/>
              </a:rPr>
              <a:t>Multifidi</a:t>
            </a:r>
            <a:r>
              <a:rPr kumimoji="0" lang="en-US" sz="24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Trail Guide Page 201</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Unilaterally:</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Rotate</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the vertebral column to the opposite side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Bilaterally: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Extend</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the vertebral column</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Sacrum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Transverse processes of lumbar vertebrae through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cervical vertebrae</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endPar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err="1">
                <a:ln>
                  <a:noFill/>
                </a:ln>
                <a:solidFill>
                  <a:srgbClr val="000000"/>
                </a:solidFill>
                <a:effectLst/>
                <a:uLnTx/>
                <a:uFillTx/>
                <a:latin typeface="Palatino" pitchFamily="-72" charset="0"/>
                <a:ea typeface="Osaka" pitchFamily="-72" charset="-128"/>
                <a:cs typeface="Osaka" pitchFamily="-72" charset="-128"/>
              </a:rPr>
              <a:t>Spinous</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processes of lumbar vertebrae through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2nd cervical vertebrae spanning 2 to 4 vertebrae </a:t>
            </a:r>
          </a:p>
        </p:txBody>
      </p:sp>
      <p:sp>
        <p:nvSpPr>
          <p:cNvPr id="47106" name="Rectangle 7"/>
          <p:cNvSpPr>
            <a:spLocks noChangeArrowheads="1"/>
          </p:cNvSpPr>
          <p:nvPr/>
        </p:nvSpPr>
        <p:spPr bwMode="auto">
          <a:xfrm>
            <a:off x="457200" y="3810000"/>
            <a:ext cx="4876800" cy="6096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47107" name="AutoShape 3"/>
          <p:cNvSpPr>
            <a:spLocks noChangeArrowheads="1"/>
          </p:cNvSpPr>
          <p:nvPr/>
        </p:nvSpPr>
        <p:spPr bwMode="auto">
          <a:xfrm>
            <a:off x="152400" y="23622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47108"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47109" name="AutoShape 5"/>
          <p:cNvSpPr>
            <a:spLocks noChangeArrowheads="1"/>
          </p:cNvSpPr>
          <p:nvPr/>
        </p:nvSpPr>
        <p:spPr bwMode="auto">
          <a:xfrm>
            <a:off x="152400" y="38100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47110" name="Text Box 8"/>
          <p:cNvSpPr txBox="1">
            <a:spLocks noChangeArrowheads="1"/>
          </p:cNvSpPr>
          <p:nvPr/>
        </p:nvSpPr>
        <p:spPr bwMode="auto">
          <a:xfrm>
            <a:off x="6400800" y="5867400"/>
            <a:ext cx="1600200" cy="703263"/>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Multifidi</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p>
        </p:txBody>
      </p:sp>
      <p:pic>
        <p:nvPicPr>
          <p:cNvPr id="47111" name="Picture 15" descr="ST4"/>
          <p:cNvPicPr>
            <a:picLocks noChangeAspect="1" noChangeArrowheads="1"/>
          </p:cNvPicPr>
          <p:nvPr/>
        </p:nvPicPr>
        <p:blipFill>
          <a:blip r:embed="rId2"/>
          <a:srcRect b="2740"/>
          <a:stretch>
            <a:fillRect/>
          </a:stretch>
        </p:blipFill>
        <p:spPr bwMode="auto">
          <a:xfrm>
            <a:off x="5791200" y="381000"/>
            <a:ext cx="2922588" cy="54102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p:cNvSpPr>
          <p:nvPr/>
        </p:nvSpPr>
        <p:spPr bwMode="auto">
          <a:xfrm>
            <a:off x="152400" y="76200"/>
            <a:ext cx="5105400" cy="5791200"/>
          </a:xfrm>
          <a:prstGeom prst="rect">
            <a:avLst/>
          </a:prstGeom>
          <a:noFill/>
          <a:ln w="9525">
            <a:noFill/>
            <a:miter lim="800000"/>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Palatino" pitchFamily="-72" charset="0"/>
                <a:ea typeface="Osaka" pitchFamily="-72" charset="-128"/>
                <a:cs typeface="Osaka" pitchFamily="-72" charset="-128"/>
              </a:rPr>
              <a:t>Rotatores</a:t>
            </a:r>
            <a:r>
              <a:rPr kumimoji="0" lang="en-US" sz="24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Trail Guide Page 201</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Unilaterally:</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Rotate</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the vertebral column to the opposite side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Bilaterally: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Extend</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the vertebral column</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Transverse processes of lumbar vertebrae through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cervical vertebrae</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err="1">
                <a:ln>
                  <a:noFill/>
                </a:ln>
                <a:solidFill>
                  <a:srgbClr val="000000"/>
                </a:solidFill>
                <a:effectLst/>
                <a:uLnTx/>
                <a:uFillTx/>
                <a:latin typeface="Palatino" pitchFamily="-72" charset="0"/>
                <a:ea typeface="Osaka" pitchFamily="-72" charset="-128"/>
                <a:cs typeface="Osaka" pitchFamily="-72" charset="-128"/>
              </a:rPr>
              <a:t>Spinous</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processes of lumbar vertebrae through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2nd cervical vertebrae spanning 1 to 2 vertebrae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endPar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endParaRPr>
          </a:p>
        </p:txBody>
      </p:sp>
      <p:sp>
        <p:nvSpPr>
          <p:cNvPr id="49154" name="Rectangle 7"/>
          <p:cNvSpPr>
            <a:spLocks noChangeArrowheads="1"/>
          </p:cNvSpPr>
          <p:nvPr/>
        </p:nvSpPr>
        <p:spPr bwMode="auto">
          <a:xfrm>
            <a:off x="457200" y="685800"/>
            <a:ext cx="4724400" cy="6096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49155" name="AutoShape 3"/>
          <p:cNvSpPr>
            <a:spLocks noChangeArrowheads="1"/>
          </p:cNvSpPr>
          <p:nvPr/>
        </p:nvSpPr>
        <p:spPr bwMode="auto">
          <a:xfrm>
            <a:off x="152400" y="23622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49156"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49157" name="AutoShape 5"/>
          <p:cNvSpPr>
            <a:spLocks noChangeArrowheads="1"/>
          </p:cNvSpPr>
          <p:nvPr/>
        </p:nvSpPr>
        <p:spPr bwMode="auto">
          <a:xfrm>
            <a:off x="152400" y="3352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pic>
        <p:nvPicPr>
          <p:cNvPr id="49158" name="Picture 7" descr="STSynRotationofVColumn2"/>
          <p:cNvPicPr>
            <a:picLocks noChangeAspect="1" noChangeArrowheads="1"/>
          </p:cNvPicPr>
          <p:nvPr/>
        </p:nvPicPr>
        <p:blipFill>
          <a:blip r:embed="rId2"/>
          <a:srcRect/>
          <a:stretch>
            <a:fillRect/>
          </a:stretch>
        </p:blipFill>
        <p:spPr bwMode="auto">
          <a:xfrm>
            <a:off x="5727700" y="1143000"/>
            <a:ext cx="3340100" cy="3098800"/>
          </a:xfrm>
          <a:prstGeom prst="rect">
            <a:avLst/>
          </a:prstGeom>
          <a:noFill/>
          <a:ln w="9525">
            <a:noFill/>
            <a:miter lim="800000"/>
            <a:headEnd/>
            <a:tailEnd/>
          </a:ln>
        </p:spPr>
      </p:pic>
      <p:sp>
        <p:nvSpPr>
          <p:cNvPr id="49159" name="Text Box 8"/>
          <p:cNvSpPr txBox="1">
            <a:spLocks noChangeArrowheads="1"/>
          </p:cNvSpPr>
          <p:nvPr/>
        </p:nvSpPr>
        <p:spPr bwMode="auto">
          <a:xfrm>
            <a:off x="6248400" y="4419600"/>
            <a:ext cx="16002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p:cNvSpPr>
          <p:nvPr/>
        </p:nvSpPr>
        <p:spPr bwMode="auto">
          <a:xfrm>
            <a:off x="152400" y="76200"/>
            <a:ext cx="5105400" cy="5791200"/>
          </a:xfrm>
          <a:prstGeom prst="rect">
            <a:avLst/>
          </a:prstGeom>
          <a:noFill/>
          <a:ln w="9525">
            <a:noFill/>
            <a:miter lim="800000"/>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Palatino" pitchFamily="-72" charset="0"/>
                <a:ea typeface="Osaka" pitchFamily="-72" charset="-128"/>
                <a:cs typeface="Osaka" pitchFamily="-72" charset="-128"/>
              </a:rPr>
              <a:t>Rotatores</a:t>
            </a:r>
            <a:r>
              <a:rPr kumimoji="0" lang="en-US" sz="24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Trail Guide Page 201</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Unilaterally:</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Rotate</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the vertebral column to the opposite side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Bilaterally: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Extend</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the vertebral column</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Transverse processes of lumbar vertebrae through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cervical vertebrae</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err="1">
                <a:ln>
                  <a:noFill/>
                </a:ln>
                <a:solidFill>
                  <a:srgbClr val="000000"/>
                </a:solidFill>
                <a:effectLst/>
                <a:uLnTx/>
                <a:uFillTx/>
                <a:latin typeface="Palatino" pitchFamily="-72" charset="0"/>
                <a:ea typeface="Osaka" pitchFamily="-72" charset="-128"/>
                <a:cs typeface="Osaka" pitchFamily="-72" charset="-128"/>
              </a:rPr>
              <a:t>Spinous</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processes of lumbar vertebrae through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2nd cervical vertebrae spanning 1 to 2 vertebrae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endPar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endParaRPr>
          </a:p>
        </p:txBody>
      </p:sp>
      <p:sp>
        <p:nvSpPr>
          <p:cNvPr id="50178" name="Rectangle 7"/>
          <p:cNvSpPr>
            <a:spLocks noChangeArrowheads="1"/>
          </p:cNvSpPr>
          <p:nvPr/>
        </p:nvSpPr>
        <p:spPr bwMode="auto">
          <a:xfrm>
            <a:off x="457200" y="1371600"/>
            <a:ext cx="4724400" cy="6096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50179" name="AutoShape 3"/>
          <p:cNvSpPr>
            <a:spLocks noChangeArrowheads="1"/>
          </p:cNvSpPr>
          <p:nvPr/>
        </p:nvSpPr>
        <p:spPr bwMode="auto">
          <a:xfrm>
            <a:off x="152400" y="23622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50180"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50181" name="AutoShape 5"/>
          <p:cNvSpPr>
            <a:spLocks noChangeArrowheads="1"/>
          </p:cNvSpPr>
          <p:nvPr/>
        </p:nvSpPr>
        <p:spPr bwMode="auto">
          <a:xfrm>
            <a:off x="152400" y="3352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pic>
        <p:nvPicPr>
          <p:cNvPr id="50182" name="Picture 12" descr="STSynExtensionofVColumn"/>
          <p:cNvPicPr>
            <a:picLocks noChangeAspect="1" noChangeArrowheads="1"/>
          </p:cNvPicPr>
          <p:nvPr/>
        </p:nvPicPr>
        <p:blipFill>
          <a:blip r:embed="rId2"/>
          <a:srcRect/>
          <a:stretch>
            <a:fillRect/>
          </a:stretch>
        </p:blipFill>
        <p:spPr bwMode="auto">
          <a:xfrm>
            <a:off x="5575300" y="1111250"/>
            <a:ext cx="3340100" cy="4635500"/>
          </a:xfrm>
          <a:prstGeom prst="rect">
            <a:avLst/>
          </a:prstGeom>
          <a:noFill/>
          <a:ln w="9525">
            <a:noFill/>
            <a:miter lim="800000"/>
            <a:headEnd/>
            <a:tailEnd/>
          </a:ln>
        </p:spPr>
      </p:pic>
      <p:sp>
        <p:nvSpPr>
          <p:cNvPr id="50183" name="Text Box 10"/>
          <p:cNvSpPr txBox="1">
            <a:spLocks noChangeArrowheads="1"/>
          </p:cNvSpPr>
          <p:nvPr/>
        </p:nvSpPr>
        <p:spPr bwMode="auto">
          <a:xfrm>
            <a:off x="6172200" y="5715000"/>
            <a:ext cx="23622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Posterolateral View</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p:cNvSpPr>
          <p:nvPr/>
        </p:nvSpPr>
        <p:spPr bwMode="auto">
          <a:xfrm>
            <a:off x="152400" y="76200"/>
            <a:ext cx="5105400" cy="5791200"/>
          </a:xfrm>
          <a:prstGeom prst="rect">
            <a:avLst/>
          </a:prstGeom>
          <a:noFill/>
          <a:ln w="9525">
            <a:noFill/>
            <a:miter lim="800000"/>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Palatino" pitchFamily="-72" charset="0"/>
                <a:ea typeface="Osaka" pitchFamily="-72" charset="-128"/>
                <a:cs typeface="Osaka" pitchFamily="-72" charset="-128"/>
              </a:rPr>
              <a:t>Rotatores</a:t>
            </a:r>
            <a:r>
              <a:rPr kumimoji="0" lang="en-US" sz="24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Trail Guide Page 201</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Unilaterally:</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Rotate</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the vertebral column to the opposite side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Bilaterally: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Extend</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the vertebral column</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Transverse processes of lumbar vertebrae through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cervical vertebrae</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err="1">
                <a:ln>
                  <a:noFill/>
                </a:ln>
                <a:solidFill>
                  <a:srgbClr val="000000"/>
                </a:solidFill>
                <a:effectLst/>
                <a:uLnTx/>
                <a:uFillTx/>
                <a:latin typeface="Palatino" pitchFamily="-72" charset="0"/>
                <a:ea typeface="Osaka" pitchFamily="-72" charset="-128"/>
                <a:cs typeface="Osaka" pitchFamily="-72" charset="-128"/>
              </a:rPr>
              <a:t>Spinous</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processes of lumbar vertebrae through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2nd cervical vertebrae spanning 1 to 2 vertebrae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endPar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endParaRPr>
          </a:p>
        </p:txBody>
      </p:sp>
      <p:sp>
        <p:nvSpPr>
          <p:cNvPr id="51202" name="Rectangle 7"/>
          <p:cNvSpPr>
            <a:spLocks noChangeArrowheads="1"/>
          </p:cNvSpPr>
          <p:nvPr/>
        </p:nvSpPr>
        <p:spPr bwMode="auto">
          <a:xfrm>
            <a:off x="457200" y="2362200"/>
            <a:ext cx="4724400" cy="6096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51203" name="AutoShape 3"/>
          <p:cNvSpPr>
            <a:spLocks noChangeArrowheads="1"/>
          </p:cNvSpPr>
          <p:nvPr/>
        </p:nvSpPr>
        <p:spPr bwMode="auto">
          <a:xfrm>
            <a:off x="152400" y="23622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51204"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51205" name="AutoShape 5"/>
          <p:cNvSpPr>
            <a:spLocks noChangeArrowheads="1"/>
          </p:cNvSpPr>
          <p:nvPr/>
        </p:nvSpPr>
        <p:spPr bwMode="auto">
          <a:xfrm>
            <a:off x="152400" y="3352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51206" name="Text Box 8"/>
          <p:cNvSpPr txBox="1">
            <a:spLocks noChangeArrowheads="1"/>
          </p:cNvSpPr>
          <p:nvPr/>
        </p:nvSpPr>
        <p:spPr bwMode="auto">
          <a:xfrm>
            <a:off x="5943600" y="6216650"/>
            <a:ext cx="23622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p>
        </p:txBody>
      </p:sp>
      <p:pic>
        <p:nvPicPr>
          <p:cNvPr id="51207" name="Picture 12" descr="ST4"/>
          <p:cNvPicPr>
            <a:picLocks noChangeAspect="1" noChangeArrowheads="1"/>
          </p:cNvPicPr>
          <p:nvPr/>
        </p:nvPicPr>
        <p:blipFill>
          <a:blip r:embed="rId2"/>
          <a:srcRect/>
          <a:stretch>
            <a:fillRect/>
          </a:stretch>
        </p:blipFill>
        <p:spPr bwMode="auto">
          <a:xfrm>
            <a:off x="5600700" y="303213"/>
            <a:ext cx="2857500" cy="571658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p:cNvSpPr>
          <p:nvPr/>
        </p:nvSpPr>
        <p:spPr bwMode="auto">
          <a:xfrm>
            <a:off x="152400" y="76200"/>
            <a:ext cx="5105400" cy="5791200"/>
          </a:xfrm>
          <a:prstGeom prst="rect">
            <a:avLst/>
          </a:prstGeom>
          <a:noFill/>
          <a:ln w="9525">
            <a:noFill/>
            <a:miter lim="800000"/>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Palatino" pitchFamily="-72" charset="0"/>
                <a:ea typeface="Osaka" pitchFamily="-72" charset="-128"/>
                <a:cs typeface="Osaka" pitchFamily="-72" charset="-128"/>
              </a:rPr>
              <a:t>Rotatores</a:t>
            </a:r>
            <a:r>
              <a:rPr kumimoji="0" lang="en-US" sz="24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Trail Guide Page 201</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Unilaterally:</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Rotate</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the vertebral column to the opposite side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Bilaterally: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Extend</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the vertebral column</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Transverse processes of lumbar vertebrae through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cervical vertebrae</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err="1">
                <a:ln>
                  <a:noFill/>
                </a:ln>
                <a:solidFill>
                  <a:srgbClr val="000000"/>
                </a:solidFill>
                <a:effectLst/>
                <a:uLnTx/>
                <a:uFillTx/>
                <a:latin typeface="Palatino" pitchFamily="-72" charset="0"/>
                <a:ea typeface="Osaka" pitchFamily="-72" charset="-128"/>
                <a:cs typeface="Osaka" pitchFamily="-72" charset="-128"/>
              </a:rPr>
              <a:t>Spinous</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processes of lumbar vertebrae through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2nd cervical vertebrae spanning 1 to 2 vertebrae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endPar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endParaRPr>
          </a:p>
        </p:txBody>
      </p:sp>
      <p:sp>
        <p:nvSpPr>
          <p:cNvPr id="52226" name="Rectangle 7"/>
          <p:cNvSpPr>
            <a:spLocks noChangeArrowheads="1"/>
          </p:cNvSpPr>
          <p:nvPr/>
        </p:nvSpPr>
        <p:spPr bwMode="auto">
          <a:xfrm>
            <a:off x="457200" y="3352800"/>
            <a:ext cx="4724400" cy="6096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52227" name="AutoShape 3"/>
          <p:cNvSpPr>
            <a:spLocks noChangeArrowheads="1"/>
          </p:cNvSpPr>
          <p:nvPr/>
        </p:nvSpPr>
        <p:spPr bwMode="auto">
          <a:xfrm>
            <a:off x="152400" y="23622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52228"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52229" name="AutoShape 5"/>
          <p:cNvSpPr>
            <a:spLocks noChangeArrowheads="1"/>
          </p:cNvSpPr>
          <p:nvPr/>
        </p:nvSpPr>
        <p:spPr bwMode="auto">
          <a:xfrm>
            <a:off x="152400" y="3352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52230" name="Text Box 7"/>
          <p:cNvSpPr txBox="1">
            <a:spLocks noChangeArrowheads="1"/>
          </p:cNvSpPr>
          <p:nvPr/>
        </p:nvSpPr>
        <p:spPr bwMode="auto">
          <a:xfrm>
            <a:off x="5943600" y="6216650"/>
            <a:ext cx="23622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p>
        </p:txBody>
      </p:sp>
      <p:pic>
        <p:nvPicPr>
          <p:cNvPr id="52231" name="Picture 12" descr="ST4"/>
          <p:cNvPicPr>
            <a:picLocks noChangeAspect="1" noChangeArrowheads="1"/>
          </p:cNvPicPr>
          <p:nvPr/>
        </p:nvPicPr>
        <p:blipFill>
          <a:blip r:embed="rId2"/>
          <a:srcRect/>
          <a:stretch>
            <a:fillRect/>
          </a:stretch>
        </p:blipFill>
        <p:spPr bwMode="auto">
          <a:xfrm>
            <a:off x="5600700" y="303213"/>
            <a:ext cx="2857500" cy="571658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p:cNvSpPr>
          <p:nvPr/>
        </p:nvSpPr>
        <p:spPr bwMode="auto">
          <a:xfrm>
            <a:off x="152400" y="76200"/>
            <a:ext cx="5410200" cy="3962400"/>
          </a:xfrm>
          <a:prstGeom prst="rect">
            <a:avLst/>
          </a:prstGeom>
          <a:noFill/>
          <a:ln w="9525">
            <a:noFill/>
            <a:miter lim="800000"/>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Palatino" pitchFamily="-72" charset="0"/>
                <a:ea typeface="Osaka" pitchFamily="-72" charset="-128"/>
                <a:cs typeface="Osaka" pitchFamily="-72" charset="-128"/>
              </a:rPr>
              <a:t>Quadratus</a:t>
            </a:r>
            <a:r>
              <a:rPr kumimoji="0" lang="en-US" sz="24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2400" b="0" i="0" u="none" strike="noStrike" kern="1200" cap="none" spc="0" normalizeH="0" baseline="0" noProof="0" dirty="0" err="1">
                <a:ln>
                  <a:noFill/>
                </a:ln>
                <a:solidFill>
                  <a:srgbClr val="000000"/>
                </a:solidFill>
                <a:effectLst/>
                <a:uLnTx/>
                <a:uFillTx/>
                <a:latin typeface="Palatino" pitchFamily="-72" charset="0"/>
                <a:ea typeface="Osaka" pitchFamily="-72" charset="-128"/>
                <a:cs typeface="Osaka" pitchFamily="-72" charset="-128"/>
              </a:rPr>
              <a:t>Lumborum</a:t>
            </a:r>
            <a:r>
              <a:rPr kumimoji="0" lang="en-US" sz="24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Trail Guide Page 207</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Unilaterally:</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Laterally tilt</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(elevate) the pelvis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Laterally flex</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the vertebral column to the same side</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Assist to </a:t>
            </a:r>
            <a:r>
              <a:rPr kumimoji="0" lang="en-US" sz="1600" b="0" i="0" u="none" strike="noStrike" kern="1200" cap="none" spc="0" normalizeH="0" baseline="0" noProof="0" dirty="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extend</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vertebral column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Bilaterally:</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Fix</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the last rib during forced inhalation and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exhalation</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Posterior iliac crest</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Last rib</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Transverse processes of 1st-4th lumbar vertebrae</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endPar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endParaRPr>
          </a:p>
        </p:txBody>
      </p:sp>
      <p:sp>
        <p:nvSpPr>
          <p:cNvPr id="34818" name="AutoShape 3"/>
          <p:cNvSpPr>
            <a:spLocks noChangeArrowheads="1"/>
          </p:cNvSpPr>
          <p:nvPr/>
        </p:nvSpPr>
        <p:spPr bwMode="auto">
          <a:xfrm>
            <a:off x="152400" y="3581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34819"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34820" name="AutoShape 5"/>
          <p:cNvSpPr>
            <a:spLocks noChangeArrowheads="1"/>
          </p:cNvSpPr>
          <p:nvPr/>
        </p:nvSpPr>
        <p:spPr bwMode="auto">
          <a:xfrm>
            <a:off x="152400" y="4343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34821" name="Rectangle 7"/>
          <p:cNvSpPr>
            <a:spLocks noChangeArrowheads="1"/>
          </p:cNvSpPr>
          <p:nvPr/>
        </p:nvSpPr>
        <p:spPr bwMode="auto">
          <a:xfrm>
            <a:off x="457200" y="685800"/>
            <a:ext cx="3124200" cy="6096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pic>
        <p:nvPicPr>
          <p:cNvPr id="34822" name="Picture 10" descr="NavLateralTiltPelvis"/>
          <p:cNvPicPr>
            <a:picLocks noChangeAspect="1" noChangeArrowheads="1"/>
          </p:cNvPicPr>
          <p:nvPr/>
        </p:nvPicPr>
        <p:blipFill>
          <a:blip r:embed="rId2"/>
          <a:srcRect/>
          <a:stretch>
            <a:fillRect/>
          </a:stretch>
        </p:blipFill>
        <p:spPr bwMode="auto">
          <a:xfrm>
            <a:off x="5486400" y="990600"/>
            <a:ext cx="3343275" cy="4038600"/>
          </a:xfrm>
          <a:prstGeom prst="rect">
            <a:avLst/>
          </a:prstGeom>
          <a:noFill/>
          <a:ln w="9525">
            <a:noFill/>
            <a:miter lim="800000"/>
            <a:headEnd/>
            <a:tailEnd/>
          </a:ln>
        </p:spPr>
      </p:pic>
      <p:sp>
        <p:nvSpPr>
          <p:cNvPr id="34823" name="Text Box 1031"/>
          <p:cNvSpPr txBox="1">
            <a:spLocks noChangeArrowheads="1"/>
          </p:cNvSpPr>
          <p:nvPr/>
        </p:nvSpPr>
        <p:spPr bwMode="auto">
          <a:xfrm>
            <a:off x="6248400" y="5029200"/>
            <a:ext cx="16002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Anterior View</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p:cNvSpPr>
          <p:nvPr/>
        </p:nvSpPr>
        <p:spPr bwMode="auto">
          <a:xfrm>
            <a:off x="152400" y="76200"/>
            <a:ext cx="5410200" cy="3962400"/>
          </a:xfrm>
          <a:prstGeom prst="rect">
            <a:avLst/>
          </a:prstGeom>
          <a:noFill/>
          <a:ln w="9525">
            <a:noFill/>
            <a:miter lim="800000"/>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Quadratus Lumborum, </a:t>
            </a: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Trail Guide Page 207</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Unilaterally:</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Laterally tilt</a:t>
            </a: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(elevate) the pelvis </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Laterally flex</a:t>
            </a: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the vertebral column to the same side</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Assist to the </a:t>
            </a:r>
            <a:r>
              <a:rPr kumimoji="0" lang="en-US" sz="1600" b="0" i="0" u="none" strike="noStrike" kern="1200" cap="none" spc="0" normalizeH="0" baseline="0" noProof="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extend</a:t>
            </a: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vertebral column </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Bilaterally:</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Fix</a:t>
            </a: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the last rib during forced inhalation and </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exhalation</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Posterior iliac crest</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Last rib</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Transverse processes of 1st-4th lumbar vertebrae</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endPar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endParaRPr>
          </a:p>
        </p:txBody>
      </p:sp>
      <p:sp>
        <p:nvSpPr>
          <p:cNvPr id="35842" name="AutoShape 3"/>
          <p:cNvSpPr>
            <a:spLocks noChangeArrowheads="1"/>
          </p:cNvSpPr>
          <p:nvPr/>
        </p:nvSpPr>
        <p:spPr bwMode="auto">
          <a:xfrm>
            <a:off x="152400" y="3581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35843"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35844" name="AutoShape 5"/>
          <p:cNvSpPr>
            <a:spLocks noChangeArrowheads="1"/>
          </p:cNvSpPr>
          <p:nvPr/>
        </p:nvSpPr>
        <p:spPr bwMode="auto">
          <a:xfrm>
            <a:off x="152400" y="4343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35845" name="Rectangle 7"/>
          <p:cNvSpPr>
            <a:spLocks noChangeArrowheads="1"/>
          </p:cNvSpPr>
          <p:nvPr/>
        </p:nvSpPr>
        <p:spPr bwMode="auto">
          <a:xfrm>
            <a:off x="609600" y="1371600"/>
            <a:ext cx="4724400" cy="3810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pic>
        <p:nvPicPr>
          <p:cNvPr id="35846" name="Picture 9" descr="STSynLateralFlexionofVColumn1"/>
          <p:cNvPicPr>
            <a:picLocks noChangeAspect="1" noChangeArrowheads="1"/>
          </p:cNvPicPr>
          <p:nvPr/>
        </p:nvPicPr>
        <p:blipFill>
          <a:blip r:embed="rId2"/>
          <a:srcRect/>
          <a:stretch>
            <a:fillRect/>
          </a:stretch>
        </p:blipFill>
        <p:spPr bwMode="auto">
          <a:xfrm>
            <a:off x="4927600" y="2209800"/>
            <a:ext cx="3759200" cy="2524125"/>
          </a:xfrm>
          <a:prstGeom prst="rect">
            <a:avLst/>
          </a:prstGeom>
          <a:noFill/>
          <a:ln w="9525">
            <a:noFill/>
            <a:miter lim="800000"/>
            <a:headEnd/>
            <a:tailEnd/>
          </a:ln>
        </p:spPr>
      </p:pic>
      <p:sp>
        <p:nvSpPr>
          <p:cNvPr id="35847" name="Text Box 1031"/>
          <p:cNvSpPr txBox="1">
            <a:spLocks noChangeArrowheads="1"/>
          </p:cNvSpPr>
          <p:nvPr/>
        </p:nvSpPr>
        <p:spPr bwMode="auto">
          <a:xfrm>
            <a:off x="6400800" y="4876800"/>
            <a:ext cx="16002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p:cNvSpPr>
          <p:nvPr/>
        </p:nvSpPr>
        <p:spPr bwMode="auto">
          <a:xfrm>
            <a:off x="152400" y="76200"/>
            <a:ext cx="5410200" cy="3962400"/>
          </a:xfrm>
          <a:prstGeom prst="rect">
            <a:avLst/>
          </a:prstGeom>
          <a:noFill/>
          <a:ln w="9525">
            <a:noFill/>
            <a:miter lim="800000"/>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Palatino" pitchFamily="-72" charset="0"/>
                <a:ea typeface="Osaka" pitchFamily="-72" charset="-128"/>
                <a:cs typeface="Osaka" pitchFamily="-72" charset="-128"/>
              </a:rPr>
              <a:t>Quadratus</a:t>
            </a:r>
            <a:r>
              <a:rPr kumimoji="0" lang="en-US" sz="24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2400" b="0" i="0" u="none" strike="noStrike" kern="1200" cap="none" spc="0" normalizeH="0" baseline="0" noProof="0" dirty="0" err="1">
                <a:ln>
                  <a:noFill/>
                </a:ln>
                <a:solidFill>
                  <a:srgbClr val="000000"/>
                </a:solidFill>
                <a:effectLst/>
                <a:uLnTx/>
                <a:uFillTx/>
                <a:latin typeface="Palatino" pitchFamily="-72" charset="0"/>
                <a:ea typeface="Osaka" pitchFamily="-72" charset="-128"/>
                <a:cs typeface="Osaka" pitchFamily="-72" charset="-128"/>
              </a:rPr>
              <a:t>Lumborum</a:t>
            </a:r>
            <a:r>
              <a:rPr kumimoji="0" lang="en-US" sz="24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Trail Guide Page 207</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Unilaterally:</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Laterally tilt</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(elevate) the pelvis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Laterally flex</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the vertebral column to the same side</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Assist to </a:t>
            </a:r>
            <a:r>
              <a:rPr kumimoji="0" lang="en-US" sz="1600" b="0" i="0" u="none" strike="noStrike" kern="1200" cap="none" spc="0" normalizeH="0" baseline="0" noProof="0" dirty="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extend</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vertebral column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Bilaterally:</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dirty="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Fix</a:t>
            </a: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the last rib during forced inhalation and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exhalation</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Posterior iliac crest</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Last rib</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Transverse processes of 1st-4th lumbar vertebrae</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t>    </a:t>
            </a:r>
            <a:br>
              <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rPr>
            </a:br>
            <a:endParaRPr kumimoji="0" lang="en-US" sz="1600" b="0" i="0" u="none" strike="noStrike" kern="1200" cap="none" spc="0" normalizeH="0" baseline="0" noProof="0" dirty="0">
              <a:ln>
                <a:noFill/>
              </a:ln>
              <a:solidFill>
                <a:srgbClr val="000000"/>
              </a:solidFill>
              <a:effectLst/>
              <a:uLnTx/>
              <a:uFillTx/>
              <a:latin typeface="Palatino" pitchFamily="-72" charset="0"/>
              <a:ea typeface="Osaka" pitchFamily="-72" charset="-128"/>
              <a:cs typeface="Osaka" pitchFamily="-72" charset="-128"/>
            </a:endParaRPr>
          </a:p>
        </p:txBody>
      </p:sp>
      <p:sp>
        <p:nvSpPr>
          <p:cNvPr id="36866" name="Rectangle 7"/>
          <p:cNvSpPr>
            <a:spLocks noChangeArrowheads="1"/>
          </p:cNvSpPr>
          <p:nvPr/>
        </p:nvSpPr>
        <p:spPr bwMode="auto">
          <a:xfrm>
            <a:off x="609600" y="1905000"/>
            <a:ext cx="3200400" cy="4572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36867" name="AutoShape 3"/>
          <p:cNvSpPr>
            <a:spLocks noChangeArrowheads="1"/>
          </p:cNvSpPr>
          <p:nvPr/>
        </p:nvSpPr>
        <p:spPr bwMode="auto">
          <a:xfrm>
            <a:off x="152400" y="3581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36868"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36869" name="AutoShape 5"/>
          <p:cNvSpPr>
            <a:spLocks noChangeArrowheads="1"/>
          </p:cNvSpPr>
          <p:nvPr/>
        </p:nvSpPr>
        <p:spPr bwMode="auto">
          <a:xfrm>
            <a:off x="152400" y="4343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pic>
        <p:nvPicPr>
          <p:cNvPr id="36870" name="Picture 12" descr="STSynExtensionofVColumn"/>
          <p:cNvPicPr>
            <a:picLocks noChangeAspect="1" noChangeArrowheads="1"/>
          </p:cNvPicPr>
          <p:nvPr/>
        </p:nvPicPr>
        <p:blipFill>
          <a:blip r:embed="rId2"/>
          <a:srcRect/>
          <a:stretch>
            <a:fillRect/>
          </a:stretch>
        </p:blipFill>
        <p:spPr bwMode="auto">
          <a:xfrm>
            <a:off x="5499100" y="1111250"/>
            <a:ext cx="3340100" cy="4635500"/>
          </a:xfrm>
          <a:prstGeom prst="rect">
            <a:avLst/>
          </a:prstGeom>
          <a:noFill/>
          <a:ln w="9525">
            <a:noFill/>
            <a:miter lim="800000"/>
            <a:headEnd/>
            <a:tailEnd/>
          </a:ln>
        </p:spPr>
      </p:pic>
      <p:sp>
        <p:nvSpPr>
          <p:cNvPr id="36871" name="Text Box 1031"/>
          <p:cNvSpPr txBox="1">
            <a:spLocks noChangeArrowheads="1"/>
          </p:cNvSpPr>
          <p:nvPr/>
        </p:nvSpPr>
        <p:spPr bwMode="auto">
          <a:xfrm>
            <a:off x="6096000" y="5715000"/>
            <a:ext cx="23622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Posterolateral View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99DE5A5-F5D8-1298-5785-92C8F9F6BE93}"/>
              </a:ext>
            </a:extLst>
          </p:cNvPr>
          <p:cNvSpPr>
            <a:spLocks noChangeArrowheads="1"/>
          </p:cNvSpPr>
          <p:nvPr/>
        </p:nvSpPr>
        <p:spPr bwMode="auto">
          <a:xfrm>
            <a:off x="1143000" y="457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a:spcBef>
                <a:spcPct val="20000"/>
              </a:spcBef>
              <a:buClr>
                <a:schemeClr val="accent1"/>
              </a:buClr>
              <a:buSzPct val="80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2000">
                <a:latin typeface="Palatino" pitchFamily="2" charset="77"/>
              </a:rPr>
              <a:t>90a Kinesiology Quiz</a:t>
            </a:r>
            <a:br>
              <a:rPr lang="en-US" altLang="en-US">
                <a:solidFill>
                  <a:schemeClr val="tx2"/>
                </a:solidFill>
                <a:latin typeface="Palatino" pitchFamily="2" charset="77"/>
              </a:rPr>
            </a:br>
            <a:r>
              <a:rPr lang="en-US" altLang="en-US" sz="1600">
                <a:solidFill>
                  <a:schemeClr val="tx2"/>
                </a:solidFill>
                <a:latin typeface="Palatino" pitchFamily="2" charset="77"/>
              </a:rPr>
              <a:t>Class Reminders</a:t>
            </a:r>
          </a:p>
        </p:txBody>
      </p:sp>
      <p:sp>
        <p:nvSpPr>
          <p:cNvPr id="17410" name="Rectangle 3">
            <a:extLst>
              <a:ext uri="{FF2B5EF4-FFF2-40B4-BE49-F238E27FC236}">
                <a16:creationId xmlns:a16="http://schemas.microsoft.com/office/drawing/2014/main" id="{B934488F-2E73-17BF-D0AE-0907DBE82FE3}"/>
              </a:ext>
            </a:extLst>
          </p:cNvPr>
          <p:cNvSpPr txBox="1">
            <a:spLocks noChangeArrowheads="1"/>
          </p:cNvSpPr>
          <p:nvPr/>
        </p:nvSpPr>
        <p:spPr bwMode="auto">
          <a:xfrm>
            <a:off x="959916" y="1266497"/>
            <a:ext cx="7943850" cy="5410200"/>
          </a:xfrm>
          <a:prstGeom prst="rect">
            <a:avLst/>
          </a:prstGeom>
          <a:noFill/>
          <a:ln>
            <a:noFill/>
          </a:ln>
        </p:spPr>
        <p:txBody>
          <a:bodyPr/>
          <a:lstStyle>
            <a:lvl1pPr marL="342900" indent="-342900">
              <a:spcBef>
                <a:spcPct val="20000"/>
              </a:spcBef>
              <a:buClr>
                <a:schemeClr val="accent1"/>
              </a:buClr>
              <a:buSzPct val="80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1600" b="1" dirty="0">
                <a:latin typeface="Palatino" pitchFamily="2" charset="77"/>
              </a:rPr>
              <a:t>Assessments:</a:t>
            </a:r>
          </a:p>
          <a:p>
            <a:pPr marL="693738" indent="-336550">
              <a:spcBef>
                <a:spcPct val="0"/>
              </a:spcBef>
              <a:spcAft>
                <a:spcPts val="1200"/>
              </a:spcAft>
              <a:buClr>
                <a:schemeClr val="tx1"/>
              </a:buClr>
              <a:buSzPct val="100000"/>
              <a:buFont typeface="Wingdings" pitchFamily="2" charset="2"/>
              <a:buChar char="§"/>
              <a:defRPr/>
            </a:pPr>
            <a:r>
              <a:rPr lang="en-US" altLang="en-US" sz="1600" dirty="0">
                <a:latin typeface="Palatino" pitchFamily="2" charset="77"/>
              </a:rPr>
              <a:t>96b Deep Massage Touch Assessment</a:t>
            </a:r>
            <a:br>
              <a:rPr lang="en-US" altLang="en-US" sz="1600" dirty="0">
                <a:latin typeface="Palatino" pitchFamily="2" charset="77"/>
              </a:rPr>
            </a:br>
            <a:r>
              <a:rPr lang="en-US" altLang="en-US" sz="1600" dirty="0">
                <a:latin typeface="Palatino" pitchFamily="2" charset="77"/>
              </a:rPr>
              <a:t>Packet A:81-82; 89-90</a:t>
            </a:r>
          </a:p>
          <a:p>
            <a:pPr>
              <a:defRPr/>
            </a:pPr>
            <a:r>
              <a:rPr lang="en-US" altLang="en-US" sz="1600" b="1" dirty="0">
                <a:latin typeface="Palatino" pitchFamily="2" charset="77"/>
              </a:rPr>
              <a:t>Quizzes:</a:t>
            </a:r>
          </a:p>
          <a:p>
            <a:pPr marL="628650" lvl="1" indent="-282575">
              <a:buFont typeface="Wingdings" pitchFamily="2" charset="2"/>
              <a:buChar char="§"/>
              <a:defRPr/>
            </a:pPr>
            <a:r>
              <a:rPr lang="en-US" altLang="en-US" sz="1600" dirty="0">
                <a:latin typeface="Palatino" pitchFamily="2" charset="77"/>
              </a:rPr>
              <a:t> 90a Kinesiology Quiz </a:t>
            </a:r>
            <a:r>
              <a:rPr lang="en-US" altLang="en-US" sz="1600" b="1" dirty="0">
                <a:solidFill>
                  <a:srgbClr val="FF0000"/>
                </a:solidFill>
                <a:latin typeface="Palatino" pitchFamily="2" charset="77"/>
              </a:rPr>
              <a:t>– NOW!!</a:t>
            </a:r>
          </a:p>
          <a:p>
            <a:pPr marL="976313" lvl="1" indent="-282575">
              <a:defRPr/>
            </a:pPr>
            <a:r>
              <a:rPr lang="en-US" altLang="en-US" sz="1600" dirty="0">
                <a:latin typeface="Palatino" pitchFamily="2" charset="77"/>
              </a:rPr>
              <a:t>(erectors, multifidi, </a:t>
            </a:r>
            <a:r>
              <a:rPr lang="en-US" altLang="en-US" sz="1600" dirty="0" err="1">
                <a:latin typeface="Palatino" pitchFamily="2" charset="77"/>
              </a:rPr>
              <a:t>rotatores</a:t>
            </a:r>
            <a:r>
              <a:rPr lang="en-US" altLang="en-US" sz="1600" dirty="0">
                <a:latin typeface="Palatino" pitchFamily="2" charset="77"/>
              </a:rPr>
              <a:t>, quadratus lumborum, levator scapula, trapezius, splenius capitis, splenius cervicis, and semispinalis capitis, </a:t>
            </a:r>
            <a:r>
              <a:rPr lang="en-US" altLang="en-US" sz="1600" dirty="0" err="1">
                <a:latin typeface="Palatino" pitchFamily="2" charset="77"/>
              </a:rPr>
              <a:t>gluteals</a:t>
            </a:r>
            <a:r>
              <a:rPr lang="en-US" altLang="en-US" sz="1600" dirty="0">
                <a:latin typeface="Palatino" pitchFamily="2" charset="77"/>
              </a:rPr>
              <a:t>, fibularis longus and brevis, tibialis anterior, soleus, gastrocnemius, TFL, and quads)</a:t>
            </a:r>
          </a:p>
          <a:p>
            <a:pPr marL="976313" lvl="1" indent="-282575">
              <a:spcBef>
                <a:spcPct val="0"/>
              </a:spcBef>
              <a:spcAft>
                <a:spcPts val="1200"/>
              </a:spcAft>
              <a:defRPr/>
            </a:pPr>
            <a:r>
              <a:rPr lang="en-US" altLang="en-US" sz="1600" dirty="0">
                <a:latin typeface="Palatino" pitchFamily="2" charset="77"/>
              </a:rPr>
              <a:t>50 questions in 40 minutes</a:t>
            </a:r>
            <a:endParaRPr lang="en-US" altLang="en-US" sz="1600" dirty="0">
              <a:solidFill>
                <a:srgbClr val="FF0000"/>
              </a:solidFill>
              <a:latin typeface="Palatino" pitchFamily="2" charset="77"/>
            </a:endParaRPr>
          </a:p>
          <a:p>
            <a:pPr marL="628650" lvl="1" indent="-282575">
              <a:buFont typeface="Wingdings" pitchFamily="2" charset="2"/>
              <a:buChar char="§"/>
              <a:defRPr/>
            </a:pPr>
            <a:r>
              <a:rPr lang="en-US" altLang="en-US" sz="1600" dirty="0">
                <a:latin typeface="Palatino" pitchFamily="2" charset="77"/>
              </a:rPr>
              <a:t> 94a Kinesiology Quiz </a:t>
            </a:r>
          </a:p>
          <a:p>
            <a:pPr marL="976313" lvl="1" indent="-282575">
              <a:defRPr/>
            </a:pPr>
            <a:r>
              <a:rPr lang="en-US" altLang="en-US" sz="1600" dirty="0">
                <a:latin typeface="Palatino" pitchFamily="2" charset="77"/>
              </a:rPr>
              <a:t>See syllabus for list of muscles to review</a:t>
            </a:r>
          </a:p>
          <a:p>
            <a:pPr marL="976313" lvl="1" indent="-282575">
              <a:spcBef>
                <a:spcPct val="0"/>
              </a:spcBef>
              <a:spcAft>
                <a:spcPts val="1200"/>
              </a:spcAft>
              <a:defRPr/>
            </a:pPr>
            <a:r>
              <a:rPr lang="en-US" altLang="en-US" sz="1600" dirty="0">
                <a:latin typeface="Palatino" pitchFamily="2" charset="77"/>
              </a:rPr>
              <a:t>75 questions in 60 minutes</a:t>
            </a:r>
          </a:p>
          <a:p>
            <a:pPr eaLnBrk="1" hangingPunct="1">
              <a:defRPr/>
            </a:pPr>
            <a:r>
              <a:rPr lang="en-US" altLang="en-US" sz="1600" b="1" dirty="0">
                <a:latin typeface="Palatino" pitchFamily="2" charset="77"/>
              </a:rPr>
              <a:t>Preparation for upcoming classes:</a:t>
            </a:r>
          </a:p>
          <a:p>
            <a:pPr marL="628650" lvl="1" indent="-282575">
              <a:buFont typeface="Wingdings" pitchFamily="2" charset="2"/>
              <a:buChar char="§"/>
              <a:defRPr/>
            </a:pPr>
            <a:r>
              <a:rPr lang="en-US" altLang="en-US" sz="1600" dirty="0">
                <a:latin typeface="Palatino" pitchFamily="2" charset="77"/>
              </a:rPr>
              <a:t>90b Deep Massage: Technique Demo and Practice – Posterior Back and Neck</a:t>
            </a:r>
          </a:p>
          <a:p>
            <a:pPr lvl="2" eaLnBrk="1" hangingPunct="1">
              <a:defRPr/>
            </a:pPr>
            <a:r>
              <a:rPr lang="en-US" altLang="en-US" sz="1600" dirty="0">
                <a:latin typeface="Palatino" pitchFamily="2" charset="77"/>
              </a:rPr>
              <a:t> </a:t>
            </a:r>
            <a:r>
              <a:rPr lang="en-US" altLang="en-US" sz="1600" dirty="0" err="1">
                <a:latin typeface="Palatino" pitchFamily="2" charset="77"/>
              </a:rPr>
              <a:t>Lauterstein</a:t>
            </a:r>
            <a:r>
              <a:rPr lang="en-US" altLang="en-US" sz="1600" dirty="0">
                <a:latin typeface="Palatino" pitchFamily="2" charset="77"/>
              </a:rPr>
              <a:t>: Chapter 7.</a:t>
            </a:r>
          </a:p>
          <a:p>
            <a:pPr lvl="2" eaLnBrk="1" hangingPunct="1">
              <a:defRPr/>
            </a:pPr>
            <a:r>
              <a:rPr lang="en-US" altLang="en-US" sz="1600" dirty="0">
                <a:latin typeface="Palatino" pitchFamily="2" charset="77"/>
              </a:rPr>
              <a:t> </a:t>
            </a:r>
            <a:r>
              <a:rPr lang="en-US" altLang="en-US" sz="1600" dirty="0" err="1">
                <a:latin typeface="Palatino" pitchFamily="2" charset="77"/>
              </a:rPr>
              <a:t>Lauterstein</a:t>
            </a:r>
            <a:r>
              <a:rPr lang="en-US" altLang="en-US" sz="1600" dirty="0">
                <a:latin typeface="Palatino" pitchFamily="2" charset="77"/>
              </a:rPr>
              <a:t>: Pages 140-142 and 166-171.</a:t>
            </a:r>
          </a:p>
          <a:p>
            <a:pPr marL="628650" lvl="2" indent="-293688" eaLnBrk="1" hangingPunct="1">
              <a:buFont typeface="Wingdings" pitchFamily="2" charset="2"/>
              <a:buChar char="§"/>
              <a:defRPr/>
            </a:pPr>
            <a:r>
              <a:rPr lang="en-US" altLang="en-US" sz="1600" dirty="0">
                <a:latin typeface="Palatino" pitchFamily="2" charset="77"/>
              </a:rPr>
              <a:t>91a Kinesiology: Palpation – Anterior and Posterior Legs, Posterior Back, and Neck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p:cNvSpPr>
          <p:nvPr/>
        </p:nvSpPr>
        <p:spPr bwMode="auto">
          <a:xfrm>
            <a:off x="152400" y="76200"/>
            <a:ext cx="5410200" cy="3962400"/>
          </a:xfrm>
          <a:prstGeom prst="rect">
            <a:avLst/>
          </a:prstGeom>
          <a:noFill/>
          <a:ln w="9525">
            <a:noFill/>
            <a:miter lim="800000"/>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Quadratus Lumborum, </a:t>
            </a: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Trail Guide Page 207</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Unilaterally:</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Laterally tilt</a:t>
            </a: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(elevate) the pelvis </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Laterally flex</a:t>
            </a: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the vertebral column to the same side</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Assist to the </a:t>
            </a:r>
            <a:r>
              <a:rPr kumimoji="0" lang="en-US" sz="1600" b="0" i="0" u="none" strike="noStrike" kern="1200" cap="none" spc="0" normalizeH="0" baseline="0" noProof="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extend</a:t>
            </a: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vertebral column </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Bilaterally:</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Fix</a:t>
            </a: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the last rib during forced inhalation and </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exhalation</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Posterior iliac crest</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Last rib</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Transverse processes of 1st-4th lumbar vertebrae</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endPar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endParaRPr>
          </a:p>
        </p:txBody>
      </p:sp>
      <p:sp>
        <p:nvSpPr>
          <p:cNvPr id="37890" name="Rectangle 7"/>
          <p:cNvSpPr>
            <a:spLocks noChangeArrowheads="1"/>
          </p:cNvSpPr>
          <p:nvPr/>
        </p:nvSpPr>
        <p:spPr bwMode="auto">
          <a:xfrm>
            <a:off x="457200" y="2362200"/>
            <a:ext cx="4343400" cy="8382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37891" name="AutoShape 3"/>
          <p:cNvSpPr>
            <a:spLocks noChangeArrowheads="1"/>
          </p:cNvSpPr>
          <p:nvPr/>
        </p:nvSpPr>
        <p:spPr bwMode="auto">
          <a:xfrm>
            <a:off x="152400" y="3581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37892"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37893" name="AutoShape 5"/>
          <p:cNvSpPr>
            <a:spLocks noChangeArrowheads="1"/>
          </p:cNvSpPr>
          <p:nvPr/>
        </p:nvSpPr>
        <p:spPr bwMode="auto">
          <a:xfrm>
            <a:off x="152400" y="4343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37894" name="Text Box 1032"/>
          <p:cNvSpPr txBox="1">
            <a:spLocks noChangeArrowheads="1"/>
          </p:cNvSpPr>
          <p:nvPr/>
        </p:nvSpPr>
        <p:spPr bwMode="auto">
          <a:xfrm>
            <a:off x="6477000" y="6400800"/>
            <a:ext cx="16002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Anterior View</a:t>
            </a:r>
          </a:p>
        </p:txBody>
      </p:sp>
      <p:pic>
        <p:nvPicPr>
          <p:cNvPr id="37895" name="Picture 1034" descr="STSynDepression_Collapse"/>
          <p:cNvPicPr>
            <a:picLocks noChangeAspect="1" noChangeArrowheads="1"/>
          </p:cNvPicPr>
          <p:nvPr/>
        </p:nvPicPr>
        <p:blipFill>
          <a:blip r:embed="rId2"/>
          <a:srcRect/>
          <a:stretch>
            <a:fillRect/>
          </a:stretch>
        </p:blipFill>
        <p:spPr bwMode="auto">
          <a:xfrm>
            <a:off x="5287963" y="1981200"/>
            <a:ext cx="3843337" cy="40767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p:cNvSpPr>
          <p:nvPr/>
        </p:nvSpPr>
        <p:spPr bwMode="auto">
          <a:xfrm>
            <a:off x="152400" y="76200"/>
            <a:ext cx="5410200" cy="3962400"/>
          </a:xfrm>
          <a:prstGeom prst="rect">
            <a:avLst/>
          </a:prstGeom>
          <a:noFill/>
          <a:ln w="9525">
            <a:noFill/>
            <a:miter lim="800000"/>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Quadratus Lumborum, </a:t>
            </a: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Trail Guide Page 207</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Unilaterally:</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Laterally tilt</a:t>
            </a: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(elevate) the pelvis </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Laterally flex</a:t>
            </a: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the vertebral column to the same side</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Assist to the </a:t>
            </a:r>
            <a:r>
              <a:rPr kumimoji="0" lang="en-US" sz="1600" b="0" i="0" u="none" strike="noStrike" kern="1200" cap="none" spc="0" normalizeH="0" baseline="0" noProof="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extend</a:t>
            </a: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vertebral column </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Bilaterally:</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Fix</a:t>
            </a: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the last rib during forced inhalation and </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exhalation</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Posterior iliac crest</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Last rib</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Transverse processes of 1st-4th lumbar vertebrae</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endPar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endParaRPr>
          </a:p>
        </p:txBody>
      </p:sp>
      <p:pic>
        <p:nvPicPr>
          <p:cNvPr id="38914" name="Picture 6" descr="ST4"/>
          <p:cNvPicPr>
            <a:picLocks noChangeAspect="1" noChangeArrowheads="1"/>
          </p:cNvPicPr>
          <p:nvPr/>
        </p:nvPicPr>
        <p:blipFill>
          <a:blip r:embed="rId2"/>
          <a:srcRect/>
          <a:stretch>
            <a:fillRect/>
          </a:stretch>
        </p:blipFill>
        <p:spPr bwMode="auto">
          <a:xfrm>
            <a:off x="5867400" y="381000"/>
            <a:ext cx="2392363" cy="2774950"/>
          </a:xfrm>
          <a:prstGeom prst="rect">
            <a:avLst/>
          </a:prstGeom>
          <a:noFill/>
          <a:ln w="9525">
            <a:noFill/>
            <a:miter lim="800000"/>
            <a:headEnd/>
            <a:tailEnd/>
          </a:ln>
        </p:spPr>
      </p:pic>
      <p:pic>
        <p:nvPicPr>
          <p:cNvPr id="38915" name="Picture 7" descr="ST4"/>
          <p:cNvPicPr>
            <a:picLocks noChangeAspect="1" noChangeArrowheads="1"/>
          </p:cNvPicPr>
          <p:nvPr/>
        </p:nvPicPr>
        <p:blipFill>
          <a:blip r:embed="rId3"/>
          <a:srcRect t="11977" r="16771"/>
          <a:stretch>
            <a:fillRect/>
          </a:stretch>
        </p:blipFill>
        <p:spPr bwMode="auto">
          <a:xfrm>
            <a:off x="6553200" y="3352800"/>
            <a:ext cx="2160588" cy="3200400"/>
          </a:xfrm>
          <a:prstGeom prst="rect">
            <a:avLst/>
          </a:prstGeom>
          <a:noFill/>
          <a:ln w="9525">
            <a:noFill/>
            <a:miter lim="800000"/>
            <a:headEnd/>
            <a:tailEnd/>
          </a:ln>
        </p:spPr>
      </p:pic>
      <p:sp>
        <p:nvSpPr>
          <p:cNvPr id="38916" name="Rectangle 7"/>
          <p:cNvSpPr>
            <a:spLocks noChangeArrowheads="1"/>
          </p:cNvSpPr>
          <p:nvPr/>
        </p:nvSpPr>
        <p:spPr bwMode="auto">
          <a:xfrm>
            <a:off x="533400" y="3581400"/>
            <a:ext cx="1828800" cy="3810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38917" name="AutoShape 3"/>
          <p:cNvSpPr>
            <a:spLocks noChangeArrowheads="1"/>
          </p:cNvSpPr>
          <p:nvPr/>
        </p:nvSpPr>
        <p:spPr bwMode="auto">
          <a:xfrm>
            <a:off x="152400" y="3581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38918"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38919" name="AutoShape 5"/>
          <p:cNvSpPr>
            <a:spLocks noChangeArrowheads="1"/>
          </p:cNvSpPr>
          <p:nvPr/>
        </p:nvSpPr>
        <p:spPr bwMode="auto">
          <a:xfrm>
            <a:off x="152400" y="4343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38920" name="Freeform 12"/>
          <p:cNvSpPr>
            <a:spLocks/>
          </p:cNvSpPr>
          <p:nvPr/>
        </p:nvSpPr>
        <p:spPr bwMode="auto">
          <a:xfrm>
            <a:off x="7577138" y="5087938"/>
            <a:ext cx="635000" cy="376237"/>
          </a:xfrm>
          <a:custGeom>
            <a:avLst/>
            <a:gdLst>
              <a:gd name="T0" fmla="*/ 1008062500 w 400"/>
              <a:gd name="T1" fmla="*/ 201612232 h 237"/>
              <a:gd name="T2" fmla="*/ 524192500 w 400"/>
              <a:gd name="T3" fmla="*/ 120967339 h 237"/>
              <a:gd name="T4" fmla="*/ 68045013 w 400"/>
              <a:gd name="T5" fmla="*/ 390622906 h 237"/>
              <a:gd name="T6" fmla="*/ 68045013 w 400"/>
              <a:gd name="T7" fmla="*/ 579635167 h 237"/>
              <a:gd name="T8" fmla="*/ 176410938 w 400"/>
              <a:gd name="T9" fmla="*/ 551912692 h 237"/>
              <a:gd name="T10" fmla="*/ 229335013 w 400"/>
              <a:gd name="T11" fmla="*/ 471267799 h 237"/>
              <a:gd name="T12" fmla="*/ 309980013 w 400"/>
              <a:gd name="T13" fmla="*/ 443546911 h 237"/>
              <a:gd name="T14" fmla="*/ 660280938 w 400"/>
              <a:gd name="T15" fmla="*/ 282257125 h 237"/>
              <a:gd name="T16" fmla="*/ 1008062500 w 400"/>
              <a:gd name="T17" fmla="*/ 201612232 h 2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0"/>
              <a:gd name="T28" fmla="*/ 0 h 237"/>
              <a:gd name="T29" fmla="*/ 400 w 400"/>
              <a:gd name="T30" fmla="*/ 237 h 2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0" h="237">
                <a:moveTo>
                  <a:pt x="400" y="80"/>
                </a:moveTo>
                <a:cubicBezTo>
                  <a:pt x="375" y="0"/>
                  <a:pt x="271" y="39"/>
                  <a:pt x="208" y="48"/>
                </a:cubicBezTo>
                <a:cubicBezTo>
                  <a:pt x="123" y="77"/>
                  <a:pt x="95" y="109"/>
                  <a:pt x="27" y="155"/>
                </a:cubicBezTo>
                <a:cubicBezTo>
                  <a:pt x="21" y="172"/>
                  <a:pt x="0" y="214"/>
                  <a:pt x="27" y="230"/>
                </a:cubicBezTo>
                <a:cubicBezTo>
                  <a:pt x="39" y="237"/>
                  <a:pt x="55" y="222"/>
                  <a:pt x="70" y="219"/>
                </a:cubicBezTo>
                <a:cubicBezTo>
                  <a:pt x="77" y="208"/>
                  <a:pt x="81" y="195"/>
                  <a:pt x="91" y="187"/>
                </a:cubicBezTo>
                <a:cubicBezTo>
                  <a:pt x="99" y="179"/>
                  <a:pt x="112" y="181"/>
                  <a:pt x="123" y="176"/>
                </a:cubicBezTo>
                <a:cubicBezTo>
                  <a:pt x="167" y="153"/>
                  <a:pt x="209" y="116"/>
                  <a:pt x="262" y="112"/>
                </a:cubicBezTo>
                <a:cubicBezTo>
                  <a:pt x="398" y="101"/>
                  <a:pt x="372" y="140"/>
                  <a:pt x="400" y="80"/>
                </a:cubicBezTo>
                <a:close/>
              </a:path>
            </a:pathLst>
          </a:custGeom>
          <a:solidFill>
            <a:srgbClr val="FF6600"/>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p:cNvSpPr>
          <p:nvPr/>
        </p:nvSpPr>
        <p:spPr bwMode="auto">
          <a:xfrm>
            <a:off x="152400" y="76200"/>
            <a:ext cx="5410200" cy="3962400"/>
          </a:xfrm>
          <a:prstGeom prst="rect">
            <a:avLst/>
          </a:prstGeom>
          <a:noFill/>
          <a:ln w="9525">
            <a:noFill/>
            <a:miter lim="800000"/>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Quadratus Lumborum, </a:t>
            </a: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Trail Guide Page 207</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Unilaterally:</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Laterally tilt</a:t>
            </a: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(elevate) the pelvis </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Laterally flex</a:t>
            </a: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the vertebral column to the same side</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Assist to the </a:t>
            </a:r>
            <a:r>
              <a:rPr kumimoji="0" lang="en-US" sz="1600" b="0" i="0" u="none" strike="noStrike" kern="1200" cap="none" spc="0" normalizeH="0" baseline="0" noProof="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extend</a:t>
            </a: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vertebral column </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Bilaterally:</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a:t>
            </a:r>
            <a:r>
              <a:rPr kumimoji="0" lang="en-US" sz="1600" b="0" i="0" u="none" strike="noStrike" kern="1200" cap="none" spc="0" normalizeH="0" baseline="0" noProof="0">
                <a:ln>
                  <a:noFill/>
                </a:ln>
                <a:solidFill>
                  <a:srgbClr val="DE253A"/>
                </a:solidFill>
                <a:effectLst>
                  <a:outerShdw blurRad="38100" dist="38100" dir="2700000" algn="tl">
                    <a:srgbClr val="DDDDDD"/>
                  </a:outerShdw>
                </a:effectLst>
                <a:uLnTx/>
                <a:uFillTx/>
                <a:latin typeface="Palatino" pitchFamily="-72" charset="0"/>
                <a:ea typeface="Osaka" pitchFamily="-72" charset="-128"/>
                <a:cs typeface="Osaka" pitchFamily="-72" charset="-128"/>
              </a:rPr>
              <a:t>Fix</a:t>
            </a: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the last rib during forced inhalation and </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exhalation</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Posterior iliac crest</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Last rib</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Transverse processes of 1st-4th lumbar vertebrae</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    </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endPar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endParaRPr>
          </a:p>
        </p:txBody>
      </p:sp>
      <p:pic>
        <p:nvPicPr>
          <p:cNvPr id="39938" name="Picture 6" descr="ST4"/>
          <p:cNvPicPr>
            <a:picLocks noChangeAspect="1" noChangeArrowheads="1"/>
          </p:cNvPicPr>
          <p:nvPr/>
        </p:nvPicPr>
        <p:blipFill>
          <a:blip r:embed="rId2"/>
          <a:srcRect/>
          <a:stretch>
            <a:fillRect/>
          </a:stretch>
        </p:blipFill>
        <p:spPr bwMode="auto">
          <a:xfrm>
            <a:off x="5867400" y="381000"/>
            <a:ext cx="2392363" cy="2774950"/>
          </a:xfrm>
          <a:prstGeom prst="rect">
            <a:avLst/>
          </a:prstGeom>
          <a:noFill/>
          <a:ln w="9525">
            <a:noFill/>
            <a:miter lim="800000"/>
            <a:headEnd/>
            <a:tailEnd/>
          </a:ln>
        </p:spPr>
      </p:pic>
      <p:pic>
        <p:nvPicPr>
          <p:cNvPr id="39939" name="Picture 7" descr="ST4"/>
          <p:cNvPicPr>
            <a:picLocks noChangeAspect="1" noChangeArrowheads="1"/>
          </p:cNvPicPr>
          <p:nvPr/>
        </p:nvPicPr>
        <p:blipFill>
          <a:blip r:embed="rId3"/>
          <a:srcRect t="11977" r="16771"/>
          <a:stretch>
            <a:fillRect/>
          </a:stretch>
        </p:blipFill>
        <p:spPr bwMode="auto">
          <a:xfrm>
            <a:off x="6553200" y="3352800"/>
            <a:ext cx="2160588" cy="3200400"/>
          </a:xfrm>
          <a:prstGeom prst="rect">
            <a:avLst/>
          </a:prstGeom>
          <a:noFill/>
          <a:ln w="9525">
            <a:noFill/>
            <a:miter lim="800000"/>
            <a:headEnd/>
            <a:tailEnd/>
          </a:ln>
        </p:spPr>
      </p:pic>
      <p:sp>
        <p:nvSpPr>
          <p:cNvPr id="39940" name="Rectangle 7"/>
          <p:cNvSpPr>
            <a:spLocks noChangeArrowheads="1"/>
          </p:cNvSpPr>
          <p:nvPr/>
        </p:nvSpPr>
        <p:spPr bwMode="auto">
          <a:xfrm>
            <a:off x="533400" y="4343400"/>
            <a:ext cx="4724400" cy="8382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39941" name="AutoShape 3"/>
          <p:cNvSpPr>
            <a:spLocks noChangeArrowheads="1"/>
          </p:cNvSpPr>
          <p:nvPr/>
        </p:nvSpPr>
        <p:spPr bwMode="auto">
          <a:xfrm>
            <a:off x="152400" y="3581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39942"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39943" name="AutoShape 5"/>
          <p:cNvSpPr>
            <a:spLocks noChangeArrowheads="1"/>
          </p:cNvSpPr>
          <p:nvPr/>
        </p:nvSpPr>
        <p:spPr bwMode="auto">
          <a:xfrm>
            <a:off x="152400" y="4343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39944" name="Freeform 12"/>
          <p:cNvSpPr>
            <a:spLocks/>
          </p:cNvSpPr>
          <p:nvPr/>
        </p:nvSpPr>
        <p:spPr bwMode="auto">
          <a:xfrm>
            <a:off x="7450138" y="3675063"/>
            <a:ext cx="460375" cy="219075"/>
          </a:xfrm>
          <a:custGeom>
            <a:avLst/>
            <a:gdLst>
              <a:gd name="T0" fmla="*/ 136088438 w 290"/>
              <a:gd name="T1" fmla="*/ 0 h 138"/>
              <a:gd name="T2" fmla="*/ 403225000 w 290"/>
              <a:gd name="T3" fmla="*/ 52924075 h 138"/>
              <a:gd name="T4" fmla="*/ 564515000 w 290"/>
              <a:gd name="T5" fmla="*/ 105846563 h 138"/>
              <a:gd name="T6" fmla="*/ 645160000 w 290"/>
              <a:gd name="T7" fmla="*/ 133569075 h 138"/>
              <a:gd name="T8" fmla="*/ 700603438 w 290"/>
              <a:gd name="T9" fmla="*/ 347781563 h 138"/>
              <a:gd name="T10" fmla="*/ 55443438 w 290"/>
              <a:gd name="T11" fmla="*/ 133569075 h 138"/>
              <a:gd name="T12" fmla="*/ 0 w 290"/>
              <a:gd name="T13" fmla="*/ 80645000 h 138"/>
              <a:gd name="T14" fmla="*/ 136088438 w 290"/>
              <a:gd name="T15" fmla="*/ 0 h 138"/>
              <a:gd name="T16" fmla="*/ 0 60000 65536"/>
              <a:gd name="T17" fmla="*/ 0 60000 65536"/>
              <a:gd name="T18" fmla="*/ 0 60000 65536"/>
              <a:gd name="T19" fmla="*/ 0 60000 65536"/>
              <a:gd name="T20" fmla="*/ 0 60000 65536"/>
              <a:gd name="T21" fmla="*/ 0 60000 65536"/>
              <a:gd name="T22" fmla="*/ 0 60000 65536"/>
              <a:gd name="T23" fmla="*/ 0 60000 65536"/>
              <a:gd name="T24" fmla="*/ 0 w 290"/>
              <a:gd name="T25" fmla="*/ 0 h 138"/>
              <a:gd name="T26" fmla="*/ 290 w 290"/>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0" h="138">
                <a:moveTo>
                  <a:pt x="54" y="0"/>
                </a:moveTo>
                <a:cubicBezTo>
                  <a:pt x="106" y="8"/>
                  <a:pt x="114" y="7"/>
                  <a:pt x="160" y="21"/>
                </a:cubicBezTo>
                <a:cubicBezTo>
                  <a:pt x="181" y="27"/>
                  <a:pt x="202" y="34"/>
                  <a:pt x="224" y="42"/>
                </a:cubicBezTo>
                <a:cubicBezTo>
                  <a:pt x="234" y="45"/>
                  <a:pt x="256" y="53"/>
                  <a:pt x="256" y="53"/>
                </a:cubicBezTo>
                <a:cubicBezTo>
                  <a:pt x="287" y="82"/>
                  <a:pt x="290" y="96"/>
                  <a:pt x="278" y="138"/>
                </a:cubicBezTo>
                <a:cubicBezTo>
                  <a:pt x="177" y="88"/>
                  <a:pt x="132" y="67"/>
                  <a:pt x="22" y="53"/>
                </a:cubicBezTo>
                <a:cubicBezTo>
                  <a:pt x="14" y="46"/>
                  <a:pt x="0" y="42"/>
                  <a:pt x="0" y="32"/>
                </a:cubicBezTo>
                <a:cubicBezTo>
                  <a:pt x="0" y="11"/>
                  <a:pt x="44" y="3"/>
                  <a:pt x="54" y="0"/>
                </a:cubicBezTo>
                <a:close/>
              </a:path>
            </a:pathLst>
          </a:custGeom>
          <a:solidFill>
            <a:srgbClr val="FF6600"/>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39945" name="Freeform 13"/>
          <p:cNvSpPr>
            <a:spLocks/>
          </p:cNvSpPr>
          <p:nvPr/>
        </p:nvSpPr>
        <p:spPr bwMode="auto">
          <a:xfrm>
            <a:off x="7413625" y="4097338"/>
            <a:ext cx="87313" cy="109537"/>
          </a:xfrm>
          <a:custGeom>
            <a:avLst/>
            <a:gdLst>
              <a:gd name="T0" fmla="*/ 57964719 w 55"/>
              <a:gd name="T1" fmla="*/ 0 h 69"/>
              <a:gd name="T2" fmla="*/ 57964719 w 55"/>
              <a:gd name="T3" fmla="*/ 161289264 h 69"/>
              <a:gd name="T4" fmla="*/ 138610181 w 55"/>
              <a:gd name="T5" fmla="*/ 136087816 h 69"/>
              <a:gd name="T6" fmla="*/ 113408474 w 55"/>
              <a:gd name="T7" fmla="*/ 55443184 h 69"/>
              <a:gd name="T8" fmla="*/ 57964719 w 55"/>
              <a:gd name="T9" fmla="*/ 0 h 69"/>
              <a:gd name="T10" fmla="*/ 0 60000 65536"/>
              <a:gd name="T11" fmla="*/ 0 60000 65536"/>
              <a:gd name="T12" fmla="*/ 0 60000 65536"/>
              <a:gd name="T13" fmla="*/ 0 60000 65536"/>
              <a:gd name="T14" fmla="*/ 0 60000 65536"/>
              <a:gd name="T15" fmla="*/ 0 w 55"/>
              <a:gd name="T16" fmla="*/ 0 h 69"/>
              <a:gd name="T17" fmla="*/ 55 w 55"/>
              <a:gd name="T18" fmla="*/ 69 h 69"/>
            </a:gdLst>
            <a:ahLst/>
            <a:cxnLst>
              <a:cxn ang="T10">
                <a:pos x="T0" y="T1"/>
              </a:cxn>
              <a:cxn ang="T11">
                <a:pos x="T2" y="T3"/>
              </a:cxn>
              <a:cxn ang="T12">
                <a:pos x="T4" y="T5"/>
              </a:cxn>
              <a:cxn ang="T13">
                <a:pos x="T6" y="T7"/>
              </a:cxn>
              <a:cxn ang="T14">
                <a:pos x="T8" y="T9"/>
              </a:cxn>
            </a:cxnLst>
            <a:rect l="T15" t="T16" r="T17" b="T18"/>
            <a:pathLst>
              <a:path w="55" h="69">
                <a:moveTo>
                  <a:pt x="23" y="0"/>
                </a:moveTo>
                <a:cubicBezTo>
                  <a:pt x="19" y="12"/>
                  <a:pt x="0" y="51"/>
                  <a:pt x="23" y="64"/>
                </a:cubicBezTo>
                <a:cubicBezTo>
                  <a:pt x="32" y="69"/>
                  <a:pt x="44" y="57"/>
                  <a:pt x="55" y="54"/>
                </a:cubicBezTo>
                <a:cubicBezTo>
                  <a:pt x="51" y="43"/>
                  <a:pt x="50" y="31"/>
                  <a:pt x="45" y="22"/>
                </a:cubicBezTo>
                <a:cubicBezTo>
                  <a:pt x="39" y="13"/>
                  <a:pt x="23" y="0"/>
                  <a:pt x="23" y="0"/>
                </a:cubicBezTo>
                <a:close/>
              </a:path>
            </a:pathLst>
          </a:custGeom>
          <a:solidFill>
            <a:srgbClr val="FF6600"/>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39946" name="Freeform 14"/>
          <p:cNvSpPr>
            <a:spLocks/>
          </p:cNvSpPr>
          <p:nvPr/>
        </p:nvSpPr>
        <p:spPr bwMode="auto">
          <a:xfrm>
            <a:off x="7412038" y="4368800"/>
            <a:ext cx="88900" cy="161925"/>
          </a:xfrm>
          <a:custGeom>
            <a:avLst/>
            <a:gdLst>
              <a:gd name="T0" fmla="*/ 60483750 w 56"/>
              <a:gd name="T1" fmla="*/ 0 h 102"/>
              <a:gd name="T2" fmla="*/ 7561263 w 56"/>
              <a:gd name="T3" fmla="*/ 80645000 h 102"/>
              <a:gd name="T4" fmla="*/ 141128750 w 56"/>
              <a:gd name="T5" fmla="*/ 52924075 h 102"/>
              <a:gd name="T6" fmla="*/ 60483750 w 56"/>
              <a:gd name="T7" fmla="*/ 0 h 102"/>
              <a:gd name="T8" fmla="*/ 0 60000 65536"/>
              <a:gd name="T9" fmla="*/ 0 60000 65536"/>
              <a:gd name="T10" fmla="*/ 0 60000 65536"/>
              <a:gd name="T11" fmla="*/ 0 60000 65536"/>
              <a:gd name="T12" fmla="*/ 0 w 56"/>
              <a:gd name="T13" fmla="*/ 0 h 102"/>
              <a:gd name="T14" fmla="*/ 56 w 56"/>
              <a:gd name="T15" fmla="*/ 102 h 102"/>
            </a:gdLst>
            <a:ahLst/>
            <a:cxnLst>
              <a:cxn ang="T8">
                <a:pos x="T0" y="T1"/>
              </a:cxn>
              <a:cxn ang="T9">
                <a:pos x="T2" y="T3"/>
              </a:cxn>
              <a:cxn ang="T10">
                <a:pos x="T4" y="T5"/>
              </a:cxn>
              <a:cxn ang="T11">
                <a:pos x="T6" y="T7"/>
              </a:cxn>
            </a:cxnLst>
            <a:rect l="T12" t="T13" r="T14" b="T15"/>
            <a:pathLst>
              <a:path w="56" h="102">
                <a:moveTo>
                  <a:pt x="24" y="0"/>
                </a:moveTo>
                <a:cubicBezTo>
                  <a:pt x="17" y="10"/>
                  <a:pt x="0" y="19"/>
                  <a:pt x="3" y="32"/>
                </a:cubicBezTo>
                <a:cubicBezTo>
                  <a:pt x="17" y="102"/>
                  <a:pt x="56" y="21"/>
                  <a:pt x="56" y="21"/>
                </a:cubicBezTo>
                <a:cubicBezTo>
                  <a:pt x="45" y="14"/>
                  <a:pt x="24" y="0"/>
                  <a:pt x="24" y="0"/>
                </a:cubicBezTo>
                <a:close/>
              </a:path>
            </a:pathLst>
          </a:custGeom>
          <a:solidFill>
            <a:srgbClr val="FF6600"/>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39947" name="Freeform 15"/>
          <p:cNvSpPr>
            <a:spLocks/>
          </p:cNvSpPr>
          <p:nvPr/>
        </p:nvSpPr>
        <p:spPr bwMode="auto">
          <a:xfrm>
            <a:off x="7467600" y="4635500"/>
            <a:ext cx="84138" cy="182563"/>
          </a:xfrm>
          <a:custGeom>
            <a:avLst/>
            <a:gdLst>
              <a:gd name="T0" fmla="*/ 0 w 53"/>
              <a:gd name="T1" fmla="*/ 141129137 h 115"/>
              <a:gd name="T2" fmla="*/ 108368156 w 53"/>
              <a:gd name="T3" fmla="*/ 249496946 h 115"/>
              <a:gd name="T4" fmla="*/ 133569869 w 53"/>
              <a:gd name="T5" fmla="*/ 168851725 h 115"/>
              <a:gd name="T6" fmla="*/ 0 w 53"/>
              <a:gd name="T7" fmla="*/ 141129137 h 115"/>
              <a:gd name="T8" fmla="*/ 0 60000 65536"/>
              <a:gd name="T9" fmla="*/ 0 60000 65536"/>
              <a:gd name="T10" fmla="*/ 0 60000 65536"/>
              <a:gd name="T11" fmla="*/ 0 60000 65536"/>
              <a:gd name="T12" fmla="*/ 0 w 53"/>
              <a:gd name="T13" fmla="*/ 0 h 115"/>
              <a:gd name="T14" fmla="*/ 53 w 53"/>
              <a:gd name="T15" fmla="*/ 115 h 115"/>
            </a:gdLst>
            <a:ahLst/>
            <a:cxnLst>
              <a:cxn ang="T8">
                <a:pos x="T0" y="T1"/>
              </a:cxn>
              <a:cxn ang="T9">
                <a:pos x="T2" y="T3"/>
              </a:cxn>
              <a:cxn ang="T10">
                <a:pos x="T4" y="T5"/>
              </a:cxn>
              <a:cxn ang="T11">
                <a:pos x="T6" y="T7"/>
              </a:cxn>
            </a:cxnLst>
            <a:rect l="T12" t="T13" r="T14" b="T15"/>
            <a:pathLst>
              <a:path w="53" h="115">
                <a:moveTo>
                  <a:pt x="0" y="56"/>
                </a:moveTo>
                <a:cubicBezTo>
                  <a:pt x="4" y="67"/>
                  <a:pt x="10" y="115"/>
                  <a:pt x="43" y="99"/>
                </a:cubicBezTo>
                <a:cubicBezTo>
                  <a:pt x="52" y="94"/>
                  <a:pt x="49" y="77"/>
                  <a:pt x="53" y="67"/>
                </a:cubicBezTo>
                <a:cubicBezTo>
                  <a:pt x="38" y="51"/>
                  <a:pt x="0" y="0"/>
                  <a:pt x="0" y="56"/>
                </a:cubicBezTo>
                <a:close/>
              </a:path>
            </a:pathLst>
          </a:custGeom>
          <a:solidFill>
            <a:srgbClr val="FF6600"/>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39948" name="Freeform 16"/>
          <p:cNvSpPr>
            <a:spLocks/>
          </p:cNvSpPr>
          <p:nvPr/>
        </p:nvSpPr>
        <p:spPr bwMode="auto">
          <a:xfrm>
            <a:off x="7467600" y="4945063"/>
            <a:ext cx="84138" cy="152400"/>
          </a:xfrm>
          <a:custGeom>
            <a:avLst/>
            <a:gdLst>
              <a:gd name="T0" fmla="*/ 0 w 53"/>
              <a:gd name="T1" fmla="*/ 0 h 96"/>
              <a:gd name="T2" fmla="*/ 108368156 w 53"/>
              <a:gd name="T3" fmla="*/ 214214075 h 96"/>
              <a:gd name="T4" fmla="*/ 133569869 w 53"/>
              <a:gd name="T5" fmla="*/ 133569075 h 96"/>
              <a:gd name="T6" fmla="*/ 108368156 w 53"/>
              <a:gd name="T7" fmla="*/ 52924075 h 96"/>
              <a:gd name="T8" fmla="*/ 0 w 53"/>
              <a:gd name="T9" fmla="*/ 0 h 96"/>
              <a:gd name="T10" fmla="*/ 0 60000 65536"/>
              <a:gd name="T11" fmla="*/ 0 60000 65536"/>
              <a:gd name="T12" fmla="*/ 0 60000 65536"/>
              <a:gd name="T13" fmla="*/ 0 60000 65536"/>
              <a:gd name="T14" fmla="*/ 0 60000 65536"/>
              <a:gd name="T15" fmla="*/ 0 w 53"/>
              <a:gd name="T16" fmla="*/ 0 h 96"/>
              <a:gd name="T17" fmla="*/ 53 w 53"/>
              <a:gd name="T18" fmla="*/ 96 h 96"/>
            </a:gdLst>
            <a:ahLst/>
            <a:cxnLst>
              <a:cxn ang="T10">
                <a:pos x="T0" y="T1"/>
              </a:cxn>
              <a:cxn ang="T11">
                <a:pos x="T2" y="T3"/>
              </a:cxn>
              <a:cxn ang="T12">
                <a:pos x="T4" y="T5"/>
              </a:cxn>
              <a:cxn ang="T13">
                <a:pos x="T6" y="T7"/>
              </a:cxn>
              <a:cxn ang="T14">
                <a:pos x="T8" y="T9"/>
              </a:cxn>
            </a:cxnLst>
            <a:rect l="T15" t="T16" r="T17" b="T18"/>
            <a:pathLst>
              <a:path w="53" h="96">
                <a:moveTo>
                  <a:pt x="0" y="0"/>
                </a:moveTo>
                <a:cubicBezTo>
                  <a:pt x="0" y="1"/>
                  <a:pt x="0" y="96"/>
                  <a:pt x="43" y="85"/>
                </a:cubicBezTo>
                <a:cubicBezTo>
                  <a:pt x="53" y="82"/>
                  <a:pt x="49" y="63"/>
                  <a:pt x="53" y="53"/>
                </a:cubicBezTo>
                <a:cubicBezTo>
                  <a:pt x="49" y="42"/>
                  <a:pt x="50" y="28"/>
                  <a:pt x="43" y="21"/>
                </a:cubicBezTo>
                <a:cubicBezTo>
                  <a:pt x="31" y="9"/>
                  <a:pt x="11" y="10"/>
                  <a:pt x="0" y="0"/>
                </a:cubicBezTo>
                <a:close/>
              </a:path>
            </a:pathLst>
          </a:custGeom>
          <a:solidFill>
            <a:srgbClr val="FF6600"/>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2"/>
          <p:cNvSpPr>
            <a:spLocks/>
          </p:cNvSpPr>
          <p:nvPr/>
        </p:nvSpPr>
        <p:spPr bwMode="auto">
          <a:xfrm>
            <a:off x="152400" y="76200"/>
            <a:ext cx="8534400" cy="1676400"/>
          </a:xfrm>
          <a:prstGeom prst="rect">
            <a:avLst/>
          </a:prstGeom>
          <a:noFill/>
          <a:ln w="9525">
            <a:noFill/>
            <a:miter lim="800000"/>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Quadratus Lumborum, </a:t>
            </a: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Trail Guide Page 207</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endPar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t>NOTE: the three lines of QL fibers correspond to the deep longitudinal stripping used in the orthopedic protocol for Low Back Pain.    </a:t>
            </a:r>
            <a:br>
              <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rPr>
            </a:br>
            <a:endParaRPr kumimoji="0" lang="en-US" sz="1600" b="0" i="0" u="none" strike="noStrike" kern="1200" cap="none" spc="0" normalizeH="0" baseline="0" noProof="0">
              <a:ln>
                <a:noFill/>
              </a:ln>
              <a:solidFill>
                <a:srgbClr val="000000"/>
              </a:solidFill>
              <a:effectLst/>
              <a:uLnTx/>
              <a:uFillTx/>
              <a:latin typeface="Palatino" pitchFamily="-72" charset="0"/>
              <a:ea typeface="Osaka" pitchFamily="-72" charset="-128"/>
              <a:cs typeface="Osaka" pitchFamily="-72" charset="-128"/>
            </a:endParaRPr>
          </a:p>
        </p:txBody>
      </p:sp>
      <p:pic>
        <p:nvPicPr>
          <p:cNvPr id="40962" name="Picture 6" descr="ST4"/>
          <p:cNvPicPr>
            <a:picLocks noChangeAspect="1" noChangeArrowheads="1"/>
          </p:cNvPicPr>
          <p:nvPr/>
        </p:nvPicPr>
        <p:blipFill>
          <a:blip r:embed="rId2"/>
          <a:srcRect/>
          <a:stretch>
            <a:fillRect/>
          </a:stretch>
        </p:blipFill>
        <p:spPr bwMode="auto">
          <a:xfrm>
            <a:off x="304800" y="2133600"/>
            <a:ext cx="2627313" cy="3048000"/>
          </a:xfrm>
          <a:prstGeom prst="rect">
            <a:avLst/>
          </a:prstGeom>
          <a:noFill/>
          <a:ln w="9525">
            <a:noFill/>
            <a:miter lim="800000"/>
            <a:headEnd/>
            <a:tailEnd/>
          </a:ln>
        </p:spPr>
      </p:pic>
      <p:pic>
        <p:nvPicPr>
          <p:cNvPr id="40963" name="Picture 4" descr="ST4"/>
          <p:cNvPicPr>
            <a:picLocks noChangeAspect="1" noChangeArrowheads="1"/>
          </p:cNvPicPr>
          <p:nvPr/>
        </p:nvPicPr>
        <p:blipFill>
          <a:blip r:embed="rId3"/>
          <a:srcRect/>
          <a:stretch>
            <a:fillRect/>
          </a:stretch>
        </p:blipFill>
        <p:spPr bwMode="auto">
          <a:xfrm>
            <a:off x="6245225" y="2057400"/>
            <a:ext cx="2441575" cy="3048000"/>
          </a:xfrm>
          <a:prstGeom prst="rect">
            <a:avLst/>
          </a:prstGeom>
          <a:noFill/>
          <a:ln w="9525">
            <a:noFill/>
            <a:miter lim="800000"/>
            <a:headEnd/>
            <a:tailEnd/>
          </a:ln>
        </p:spPr>
      </p:pic>
      <p:sp>
        <p:nvSpPr>
          <p:cNvPr id="40964" name="Text Box 5"/>
          <p:cNvSpPr txBox="1">
            <a:spLocks noChangeArrowheads="1"/>
          </p:cNvSpPr>
          <p:nvPr/>
        </p:nvSpPr>
        <p:spPr bwMode="auto">
          <a:xfrm>
            <a:off x="6629400" y="5257800"/>
            <a:ext cx="16002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Anterior View</a:t>
            </a:r>
          </a:p>
        </p:txBody>
      </p:sp>
      <p:sp>
        <p:nvSpPr>
          <p:cNvPr id="40965" name="Text Box 6"/>
          <p:cNvSpPr txBox="1">
            <a:spLocks noChangeArrowheads="1"/>
          </p:cNvSpPr>
          <p:nvPr/>
        </p:nvSpPr>
        <p:spPr bwMode="auto">
          <a:xfrm>
            <a:off x="838200" y="5257800"/>
            <a:ext cx="16002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p>
        </p:txBody>
      </p:sp>
      <p:sp>
        <p:nvSpPr>
          <p:cNvPr id="40966" name="Line 7"/>
          <p:cNvSpPr>
            <a:spLocks noChangeShapeType="1"/>
          </p:cNvSpPr>
          <p:nvPr/>
        </p:nvSpPr>
        <p:spPr bwMode="auto">
          <a:xfrm>
            <a:off x="1865313" y="2743200"/>
            <a:ext cx="609600" cy="838200"/>
          </a:xfrm>
          <a:prstGeom prst="line">
            <a:avLst/>
          </a:prstGeom>
          <a:noFill/>
          <a:ln w="2857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40967" name="Line 8"/>
          <p:cNvSpPr>
            <a:spLocks noChangeShapeType="1"/>
          </p:cNvSpPr>
          <p:nvPr/>
        </p:nvSpPr>
        <p:spPr bwMode="auto">
          <a:xfrm>
            <a:off x="1865313" y="3048000"/>
            <a:ext cx="381000" cy="533400"/>
          </a:xfrm>
          <a:prstGeom prst="line">
            <a:avLst/>
          </a:prstGeom>
          <a:noFill/>
          <a:ln w="2857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40968" name="Line 9"/>
          <p:cNvSpPr>
            <a:spLocks noChangeShapeType="1"/>
          </p:cNvSpPr>
          <p:nvPr/>
        </p:nvSpPr>
        <p:spPr bwMode="auto">
          <a:xfrm>
            <a:off x="1865313" y="3352800"/>
            <a:ext cx="228600" cy="304800"/>
          </a:xfrm>
          <a:prstGeom prst="line">
            <a:avLst/>
          </a:prstGeom>
          <a:noFill/>
          <a:ln w="2857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pic>
        <p:nvPicPr>
          <p:cNvPr id="40969" name="Picture 6" descr="ST4"/>
          <p:cNvPicPr>
            <a:picLocks noChangeAspect="1" noChangeArrowheads="1"/>
          </p:cNvPicPr>
          <p:nvPr/>
        </p:nvPicPr>
        <p:blipFill>
          <a:blip r:embed="rId2"/>
          <a:srcRect/>
          <a:stretch>
            <a:fillRect/>
          </a:stretch>
        </p:blipFill>
        <p:spPr bwMode="auto">
          <a:xfrm>
            <a:off x="3240088" y="2133600"/>
            <a:ext cx="2627312" cy="3048000"/>
          </a:xfrm>
          <a:prstGeom prst="rect">
            <a:avLst/>
          </a:prstGeom>
          <a:noFill/>
          <a:ln w="9525">
            <a:noFill/>
            <a:miter lim="800000"/>
            <a:headEnd/>
            <a:tailEnd/>
          </a:ln>
        </p:spPr>
      </p:pic>
      <p:sp>
        <p:nvSpPr>
          <p:cNvPr id="40970" name="Text Box 11"/>
          <p:cNvSpPr txBox="1">
            <a:spLocks noChangeArrowheads="1"/>
          </p:cNvSpPr>
          <p:nvPr/>
        </p:nvSpPr>
        <p:spPr bwMode="auto">
          <a:xfrm>
            <a:off x="3773488" y="5257800"/>
            <a:ext cx="16002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p>
        </p:txBody>
      </p:sp>
      <p:sp>
        <p:nvSpPr>
          <p:cNvPr id="40971" name="Line 12"/>
          <p:cNvSpPr>
            <a:spLocks noChangeShapeType="1"/>
          </p:cNvSpPr>
          <p:nvPr/>
        </p:nvSpPr>
        <p:spPr bwMode="auto">
          <a:xfrm flipH="1" flipV="1">
            <a:off x="5181600" y="2514600"/>
            <a:ext cx="228600" cy="990600"/>
          </a:xfrm>
          <a:prstGeom prst="line">
            <a:avLst/>
          </a:prstGeom>
          <a:noFill/>
          <a:ln w="2857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40972" name="Line 13"/>
          <p:cNvSpPr>
            <a:spLocks noChangeShapeType="1"/>
          </p:cNvSpPr>
          <p:nvPr/>
        </p:nvSpPr>
        <p:spPr bwMode="auto">
          <a:xfrm flipH="1" flipV="1">
            <a:off x="5029200" y="2438400"/>
            <a:ext cx="152400" cy="1143000"/>
          </a:xfrm>
          <a:prstGeom prst="line">
            <a:avLst/>
          </a:prstGeom>
          <a:noFill/>
          <a:ln w="2857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40973" name="Line 14"/>
          <p:cNvSpPr>
            <a:spLocks noChangeShapeType="1"/>
          </p:cNvSpPr>
          <p:nvPr/>
        </p:nvSpPr>
        <p:spPr bwMode="auto">
          <a:xfrm flipH="1" flipV="1">
            <a:off x="4876800" y="2438400"/>
            <a:ext cx="152400" cy="1143000"/>
          </a:xfrm>
          <a:prstGeom prst="line">
            <a:avLst/>
          </a:prstGeom>
          <a:noFill/>
          <a:ln w="2857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40974" name="Line 15"/>
          <p:cNvSpPr>
            <a:spLocks noChangeShapeType="1"/>
          </p:cNvSpPr>
          <p:nvPr/>
        </p:nvSpPr>
        <p:spPr bwMode="auto">
          <a:xfrm flipH="1" flipV="1">
            <a:off x="6934200" y="2819400"/>
            <a:ext cx="228600" cy="685800"/>
          </a:xfrm>
          <a:prstGeom prst="line">
            <a:avLst/>
          </a:prstGeom>
          <a:noFill/>
          <a:ln w="2857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40975" name="Line 16"/>
          <p:cNvSpPr>
            <a:spLocks noChangeShapeType="1"/>
          </p:cNvSpPr>
          <p:nvPr/>
        </p:nvSpPr>
        <p:spPr bwMode="auto">
          <a:xfrm flipH="1" flipV="1">
            <a:off x="7010400" y="2743200"/>
            <a:ext cx="152400" cy="457200"/>
          </a:xfrm>
          <a:prstGeom prst="line">
            <a:avLst/>
          </a:prstGeom>
          <a:noFill/>
          <a:ln w="2857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40976" name="Line 17"/>
          <p:cNvSpPr>
            <a:spLocks noChangeShapeType="1"/>
          </p:cNvSpPr>
          <p:nvPr/>
        </p:nvSpPr>
        <p:spPr bwMode="auto">
          <a:xfrm flipH="1" flipV="1">
            <a:off x="7162800" y="2743200"/>
            <a:ext cx="76200" cy="304800"/>
          </a:xfrm>
          <a:prstGeom prst="line">
            <a:avLst/>
          </a:prstGeom>
          <a:noFill/>
          <a:ln w="2857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noChangeArrowheads="1"/>
          </p:cNvSpPr>
          <p:nvPr>
            <p:ph type="title" idx="4294967295"/>
          </p:nvPr>
        </p:nvSpPr>
        <p:spPr>
          <a:xfrm>
            <a:off x="457200" y="152400"/>
            <a:ext cx="8153400" cy="1143000"/>
          </a:xfrm>
        </p:spPr>
        <p:txBody>
          <a:bodyPr/>
          <a:lstStyle/>
          <a:p>
            <a:pPr eaLnBrk="1" hangingPunct="1"/>
            <a:r>
              <a:rPr lang="en-US" sz="3200">
                <a:latin typeface="Palatino" pitchFamily="-72" charset="0"/>
              </a:rPr>
              <a:t>Levator Scapula</a:t>
            </a:r>
            <a:br>
              <a:rPr lang="en-US" sz="3200">
                <a:latin typeface="Palatino" pitchFamily="-72" charset="0"/>
              </a:rPr>
            </a:br>
            <a:r>
              <a:rPr lang="en-US" sz="2400">
                <a:latin typeface="Palatino" pitchFamily="-72" charset="0"/>
              </a:rPr>
              <a:t>Trail Guide, Page 83</a:t>
            </a:r>
            <a:endParaRPr lang="en-US">
              <a:latin typeface="Palatino" pitchFamily="-72" charset="0"/>
            </a:endParaRPr>
          </a:p>
        </p:txBody>
      </p:sp>
      <p:sp>
        <p:nvSpPr>
          <p:cNvPr id="52226" name="Text Box 4"/>
          <p:cNvSpPr txBox="1">
            <a:spLocks noChangeArrowheads="1"/>
          </p:cNvSpPr>
          <p:nvPr/>
        </p:nvSpPr>
        <p:spPr bwMode="auto">
          <a:xfrm>
            <a:off x="3581400" y="2460625"/>
            <a:ext cx="5105400" cy="3025775"/>
          </a:xfrm>
          <a:prstGeom prst="rect">
            <a:avLst/>
          </a:prstGeom>
          <a:noFill/>
          <a:ln w="9525">
            <a:noFill/>
            <a:miter lim="800000"/>
            <a:headEnd/>
            <a:tailEnd/>
          </a:ln>
        </p:spPr>
        <p:txBody>
          <a:bodyPr>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Palatino" pitchFamily="-72" charset="0"/>
                <a:ea typeface="ＭＳ Ｐゴシック" pitchFamily="-72" charset="-128"/>
              </a:rPr>
              <a:t>Levator Scapula</a:t>
            </a: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 is located on the lateral and posterior sides of the neck.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The inferior portion is deep to trapezius, but the superior portion is superficial on the lateral side of the neck.</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Its belly is approximately two fingers wide with fibers that naturally twist around themselves.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What actions does the levator scapula perform?</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endParaRPr>
          </a:p>
        </p:txBody>
      </p:sp>
      <p:sp>
        <p:nvSpPr>
          <p:cNvPr id="52227" name="Text Box 5"/>
          <p:cNvSpPr txBox="1">
            <a:spLocks noChangeArrowheads="1"/>
          </p:cNvSpPr>
          <p:nvPr/>
        </p:nvSpPr>
        <p:spPr bwMode="auto">
          <a:xfrm>
            <a:off x="950913" y="5334000"/>
            <a:ext cx="1487487" cy="274638"/>
          </a:xfrm>
          <a:prstGeom prst="rect">
            <a:avLst/>
          </a:prstGeom>
          <a:noFill/>
          <a:ln w="9525">
            <a:noFill/>
            <a:miter lim="800000"/>
            <a:headEnd/>
            <a:tailEnd/>
          </a:ln>
        </p:spPr>
        <p:txBody>
          <a:bodyPr>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endPar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endParaRPr>
          </a:p>
        </p:txBody>
      </p:sp>
      <p:pic>
        <p:nvPicPr>
          <p:cNvPr id="52228" name="Picture 6" descr="SA2"/>
          <p:cNvPicPr>
            <a:picLocks noChangeAspect="1" noChangeArrowheads="1"/>
          </p:cNvPicPr>
          <p:nvPr/>
        </p:nvPicPr>
        <p:blipFill>
          <a:blip r:embed="rId3"/>
          <a:srcRect/>
          <a:stretch>
            <a:fillRect/>
          </a:stretch>
        </p:blipFill>
        <p:spPr bwMode="auto">
          <a:xfrm>
            <a:off x="685800" y="1676400"/>
            <a:ext cx="2622550" cy="36195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8"/>
          <p:cNvSpPr>
            <a:spLocks noGrp="1" noChangeArrowheads="1"/>
          </p:cNvSpPr>
          <p:nvPr>
            <p:ph type="title" idx="4294967295"/>
          </p:nvPr>
        </p:nvSpPr>
        <p:spPr>
          <a:xfrm>
            <a:off x="1752600" y="228600"/>
            <a:ext cx="5181600" cy="685800"/>
          </a:xfrm>
        </p:spPr>
        <p:txBody>
          <a:bodyPr/>
          <a:lstStyle/>
          <a:p>
            <a:pPr eaLnBrk="1" hangingPunct="1"/>
            <a:r>
              <a:rPr lang="en-US" sz="2400">
                <a:latin typeface="Palatino" pitchFamily="-72" charset="0"/>
              </a:rPr>
              <a:t>Actions of Levator Scapula</a:t>
            </a:r>
          </a:p>
        </p:txBody>
      </p:sp>
      <p:sp>
        <p:nvSpPr>
          <p:cNvPr id="54274" name="TextBox 13"/>
          <p:cNvSpPr txBox="1">
            <a:spLocks noChangeArrowheads="1"/>
          </p:cNvSpPr>
          <p:nvPr/>
        </p:nvSpPr>
        <p:spPr bwMode="auto">
          <a:xfrm>
            <a:off x="5257800" y="3352800"/>
            <a:ext cx="990600" cy="752475"/>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
                <a:srgbClr val="000000"/>
              </a:buClr>
              <a:buSzPct val="80000"/>
              <a:buFont typeface="Wingdings" pitchFamily="-72" charset="2"/>
              <a:buNone/>
              <a:tabLst/>
              <a:defRPr/>
            </a:pPr>
            <a:r>
              <a:rPr kumimoji="0" lang="en-US" sz="1200" b="0" i="0" u="none" strike="noStrike" kern="1200" cap="none" spc="0" normalizeH="0" baseline="0" noProof="0">
                <a:ln>
                  <a:noFill/>
                </a:ln>
                <a:solidFill>
                  <a:srgbClr val="000000"/>
                </a:solidFill>
                <a:effectLst/>
                <a:uLnTx/>
                <a:uFillTx/>
                <a:latin typeface="Palatino Linotype" charset="0"/>
                <a:ea typeface="ＭＳ Ｐゴシック" pitchFamily="-72" charset="-128"/>
              </a:rPr>
              <a:t>Lateral flexion of the head and neck</a:t>
            </a:r>
          </a:p>
        </p:txBody>
      </p:sp>
      <p:sp>
        <p:nvSpPr>
          <p:cNvPr id="54275" name="TextBox 13"/>
          <p:cNvSpPr txBox="1">
            <a:spLocks noChangeArrowheads="1"/>
          </p:cNvSpPr>
          <p:nvPr/>
        </p:nvSpPr>
        <p:spPr bwMode="auto">
          <a:xfrm>
            <a:off x="7239000" y="3429000"/>
            <a:ext cx="1447800" cy="594009"/>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
                <a:srgbClr val="000000"/>
              </a:buClr>
              <a:buSzPct val="80000"/>
              <a:buFont typeface="Wingdings" pitchFamily="-72" charset="2"/>
              <a:buNone/>
              <a:tabLst/>
              <a:defRPr/>
            </a:pPr>
            <a:r>
              <a:rPr kumimoji="0" lang="en-US" sz="1200" b="0" i="0" u="none" strike="noStrike" kern="1200" cap="none" spc="0" normalizeH="0" baseline="0" noProof="0" dirty="0">
                <a:ln>
                  <a:noFill/>
                </a:ln>
                <a:solidFill>
                  <a:srgbClr val="000000"/>
                </a:solidFill>
                <a:effectLst/>
                <a:uLnTx/>
                <a:uFillTx/>
                <a:latin typeface="Palatino Linotype" charset="0"/>
                <a:ea typeface="ＭＳ Ｐゴシック" pitchFamily="-72" charset="-128"/>
              </a:rPr>
              <a:t>Rotation of the head and neck to the same side</a:t>
            </a:r>
          </a:p>
        </p:txBody>
      </p:sp>
      <p:pic>
        <p:nvPicPr>
          <p:cNvPr id="54276" name="Picture 11" descr="NavLateralFlexionofNeck"/>
          <p:cNvPicPr>
            <a:picLocks noChangeAspect="1" noChangeArrowheads="1"/>
          </p:cNvPicPr>
          <p:nvPr/>
        </p:nvPicPr>
        <p:blipFill>
          <a:blip r:embed="rId3"/>
          <a:srcRect/>
          <a:stretch>
            <a:fillRect/>
          </a:stretch>
        </p:blipFill>
        <p:spPr bwMode="auto">
          <a:xfrm>
            <a:off x="5181600" y="1676400"/>
            <a:ext cx="1593850" cy="1600200"/>
          </a:xfrm>
          <a:prstGeom prst="rect">
            <a:avLst/>
          </a:prstGeom>
          <a:noFill/>
          <a:ln w="9525">
            <a:noFill/>
            <a:miter lim="800000"/>
            <a:headEnd/>
            <a:tailEnd/>
          </a:ln>
        </p:spPr>
      </p:pic>
      <p:pic>
        <p:nvPicPr>
          <p:cNvPr id="54277" name="Picture 12" descr="NavRotationofNeck"/>
          <p:cNvPicPr>
            <a:picLocks noChangeAspect="1" noChangeArrowheads="1"/>
          </p:cNvPicPr>
          <p:nvPr/>
        </p:nvPicPr>
        <p:blipFill>
          <a:blip r:embed="rId4"/>
          <a:srcRect/>
          <a:stretch>
            <a:fillRect/>
          </a:stretch>
        </p:blipFill>
        <p:spPr bwMode="auto">
          <a:xfrm>
            <a:off x="7086600" y="1524000"/>
            <a:ext cx="1828800" cy="1787525"/>
          </a:xfrm>
          <a:prstGeom prst="rect">
            <a:avLst/>
          </a:prstGeom>
          <a:noFill/>
          <a:ln w="9525">
            <a:noFill/>
            <a:miter lim="800000"/>
            <a:headEnd/>
            <a:tailEnd/>
          </a:ln>
        </p:spPr>
      </p:pic>
      <p:sp>
        <p:nvSpPr>
          <p:cNvPr id="54278" name="TextBox 13"/>
          <p:cNvSpPr txBox="1">
            <a:spLocks noChangeArrowheads="1"/>
          </p:cNvSpPr>
          <p:nvPr/>
        </p:nvSpPr>
        <p:spPr bwMode="auto">
          <a:xfrm>
            <a:off x="381000" y="5257800"/>
            <a:ext cx="1447800" cy="422275"/>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
                <a:srgbClr val="000000"/>
              </a:buClr>
              <a:buSzPct val="80000"/>
              <a:buFont typeface="Wingdings" pitchFamily="-72" charset="2"/>
              <a:buNone/>
              <a:tabLst/>
              <a:defRPr/>
            </a:pPr>
            <a:r>
              <a:rPr kumimoji="0" lang="en-US" sz="1200" b="0" i="0" u="none" strike="noStrike" kern="1200" cap="none" spc="0" normalizeH="0" baseline="0" noProof="0">
                <a:ln>
                  <a:noFill/>
                </a:ln>
                <a:solidFill>
                  <a:srgbClr val="000000"/>
                </a:solidFill>
                <a:effectLst/>
                <a:uLnTx/>
                <a:uFillTx/>
                <a:latin typeface="Palatino Linotype" charset="0"/>
                <a:ea typeface="ＭＳ Ｐゴシック" pitchFamily="-72" charset="-128"/>
              </a:rPr>
              <a:t>Scapulothoracic elevation</a:t>
            </a:r>
          </a:p>
        </p:txBody>
      </p:sp>
      <p:sp>
        <p:nvSpPr>
          <p:cNvPr id="54279" name="TextBox 13"/>
          <p:cNvSpPr txBox="1">
            <a:spLocks noChangeArrowheads="1"/>
          </p:cNvSpPr>
          <p:nvPr/>
        </p:nvSpPr>
        <p:spPr bwMode="auto">
          <a:xfrm>
            <a:off x="6172200" y="5867400"/>
            <a:ext cx="1066800" cy="587375"/>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
                <a:srgbClr val="000000"/>
              </a:buClr>
              <a:buSzPct val="80000"/>
              <a:buFont typeface="Wingdings" pitchFamily="-72" charset="2"/>
              <a:buNone/>
              <a:tabLst/>
              <a:defRPr/>
            </a:pPr>
            <a:r>
              <a:rPr kumimoji="0" lang="en-US" sz="1200" b="0" i="0" u="none" strike="noStrike" kern="1200" cap="none" spc="0" normalizeH="0" baseline="0" noProof="0">
                <a:ln>
                  <a:noFill/>
                </a:ln>
                <a:solidFill>
                  <a:srgbClr val="000000"/>
                </a:solidFill>
                <a:effectLst/>
                <a:uLnTx/>
                <a:uFillTx/>
                <a:latin typeface="Palatino Linotype" charset="0"/>
                <a:ea typeface="ＭＳ Ｐゴシック" pitchFamily="-72" charset="-128"/>
              </a:rPr>
              <a:t>Extension of the head and neck</a:t>
            </a:r>
          </a:p>
        </p:txBody>
      </p:sp>
      <p:pic>
        <p:nvPicPr>
          <p:cNvPr id="54280" name="Picture 11" descr="NavElevationofScapula"/>
          <p:cNvPicPr>
            <a:picLocks noChangeAspect="1" noChangeArrowheads="1"/>
          </p:cNvPicPr>
          <p:nvPr/>
        </p:nvPicPr>
        <p:blipFill>
          <a:blip r:embed="rId5"/>
          <a:srcRect/>
          <a:stretch>
            <a:fillRect/>
          </a:stretch>
        </p:blipFill>
        <p:spPr bwMode="auto">
          <a:xfrm>
            <a:off x="381000" y="1416050"/>
            <a:ext cx="1631950" cy="3689350"/>
          </a:xfrm>
          <a:prstGeom prst="rect">
            <a:avLst/>
          </a:prstGeom>
          <a:noFill/>
          <a:ln w="9525">
            <a:noFill/>
            <a:miter lim="800000"/>
            <a:headEnd/>
            <a:tailEnd/>
          </a:ln>
        </p:spPr>
      </p:pic>
      <p:pic>
        <p:nvPicPr>
          <p:cNvPr id="54281" name="Picture 12" descr="NavRotationofScapula"/>
          <p:cNvPicPr>
            <a:picLocks noChangeAspect="1" noChangeArrowheads="1"/>
          </p:cNvPicPr>
          <p:nvPr/>
        </p:nvPicPr>
        <p:blipFill>
          <a:blip r:embed="rId6"/>
          <a:srcRect l="53616"/>
          <a:stretch>
            <a:fillRect/>
          </a:stretch>
        </p:blipFill>
        <p:spPr bwMode="auto">
          <a:xfrm>
            <a:off x="2882900" y="1676400"/>
            <a:ext cx="1384300" cy="2974975"/>
          </a:xfrm>
          <a:prstGeom prst="rect">
            <a:avLst/>
          </a:prstGeom>
          <a:noFill/>
          <a:ln w="9525">
            <a:noFill/>
            <a:miter lim="800000"/>
            <a:headEnd/>
            <a:tailEnd/>
          </a:ln>
        </p:spPr>
      </p:pic>
      <p:sp>
        <p:nvSpPr>
          <p:cNvPr id="54282" name="TextBox 13"/>
          <p:cNvSpPr txBox="1">
            <a:spLocks noChangeArrowheads="1"/>
          </p:cNvSpPr>
          <p:nvPr/>
        </p:nvSpPr>
        <p:spPr bwMode="auto">
          <a:xfrm>
            <a:off x="2667000" y="5257800"/>
            <a:ext cx="1447800" cy="587375"/>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
                <a:srgbClr val="000000"/>
              </a:buClr>
              <a:buSzPct val="80000"/>
              <a:buFont typeface="Wingdings" pitchFamily="-72" charset="2"/>
              <a:buNone/>
              <a:tabLst/>
              <a:defRPr/>
            </a:pPr>
            <a:r>
              <a:rPr kumimoji="0" lang="en-US" sz="1200" b="0" i="0" u="none" strike="noStrike" kern="1200" cap="none" spc="0" normalizeH="0" baseline="0" noProof="0">
                <a:ln>
                  <a:noFill/>
                </a:ln>
                <a:solidFill>
                  <a:srgbClr val="000000"/>
                </a:solidFill>
                <a:effectLst/>
                <a:uLnTx/>
                <a:uFillTx/>
                <a:latin typeface="Palatino Linotype" charset="0"/>
                <a:ea typeface="ＭＳ Ｐゴシック" pitchFamily="-72" charset="-128"/>
              </a:rPr>
              <a:t>Scapulothoracic downward rotation</a:t>
            </a:r>
          </a:p>
        </p:txBody>
      </p:sp>
      <p:pic>
        <p:nvPicPr>
          <p:cNvPr id="54283" name="Picture 14" descr="NavExtensionofNeck"/>
          <p:cNvPicPr>
            <a:picLocks noChangeAspect="1" noChangeArrowheads="1"/>
          </p:cNvPicPr>
          <p:nvPr/>
        </p:nvPicPr>
        <p:blipFill>
          <a:blip r:embed="rId7"/>
          <a:srcRect/>
          <a:stretch>
            <a:fillRect/>
          </a:stretch>
        </p:blipFill>
        <p:spPr bwMode="auto">
          <a:xfrm>
            <a:off x="5867400" y="4343400"/>
            <a:ext cx="1752600" cy="144938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ctrTitle" idx="4294967295"/>
          </p:nvPr>
        </p:nvSpPr>
        <p:spPr>
          <a:xfrm>
            <a:off x="152400" y="76200"/>
            <a:ext cx="5105400" cy="4572000"/>
          </a:xfrm>
        </p:spPr>
        <p:txBody>
          <a:bodyPr anchor="t"/>
          <a:lstStyle/>
          <a:p>
            <a:pPr algn="l" eaLnBrk="1" hangingPunct="1">
              <a:defRPr/>
            </a:pPr>
            <a:r>
              <a:rPr lang="en-US" sz="2400">
                <a:solidFill>
                  <a:schemeClr val="tx1"/>
                </a:solidFill>
                <a:latin typeface="Palatino" pitchFamily="-72" charset="0"/>
              </a:rPr>
              <a:t>Levator Scapula, </a:t>
            </a:r>
            <a:r>
              <a:rPr lang="en-US" sz="1600">
                <a:solidFill>
                  <a:schemeClr val="tx1"/>
                </a:solidFill>
                <a:latin typeface="Palatino" pitchFamily="-72" charset="0"/>
              </a:rPr>
              <a:t>page 84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A  </a:t>
            </a:r>
            <a:r>
              <a:rPr lang="en-US" sz="1600" i="1">
                <a:solidFill>
                  <a:schemeClr val="tx1"/>
                </a:solidFill>
                <a:latin typeface="Palatino" pitchFamily="-72" charset="0"/>
              </a:rPr>
              <a:t>Unilaterally:</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Elevate</a:t>
            </a:r>
            <a:r>
              <a:rPr lang="en-US" sz="1600">
                <a:solidFill>
                  <a:schemeClr val="tx1"/>
                </a:solidFill>
                <a:latin typeface="Palatino" pitchFamily="-72" charset="0"/>
              </a:rPr>
              <a:t> the scapula, AKA: scapulothoracic joint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Downwardly rotate</a:t>
            </a:r>
            <a:r>
              <a:rPr lang="en-US" sz="1600">
                <a:solidFill>
                  <a:schemeClr val="tx1"/>
                </a:solidFill>
                <a:latin typeface="Palatino" pitchFamily="-72" charset="0"/>
              </a:rPr>
              <a:t> the scapula, AKA: S/T joint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Laterally flex</a:t>
            </a:r>
            <a:r>
              <a:rPr lang="en-US" sz="1600">
                <a:solidFill>
                  <a:schemeClr val="tx1"/>
                </a:solidFill>
                <a:latin typeface="Palatino" pitchFamily="-72" charset="0"/>
              </a:rPr>
              <a:t> the head and neck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Rotate</a:t>
            </a:r>
            <a:r>
              <a:rPr lang="en-US" sz="1600">
                <a:solidFill>
                  <a:schemeClr val="tx1"/>
                </a:solidFill>
                <a:latin typeface="Palatino" pitchFamily="-72" charset="0"/>
              </a:rPr>
              <a:t> the head and neck to the same side</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r>
              <a:rPr lang="en-US" sz="1600" i="1">
                <a:solidFill>
                  <a:schemeClr val="tx1"/>
                </a:solidFill>
                <a:latin typeface="Palatino" pitchFamily="-72" charset="0"/>
              </a:rPr>
              <a:t>Bilaterally:</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Extend</a:t>
            </a:r>
            <a:r>
              <a:rPr lang="en-US" sz="1600">
                <a:solidFill>
                  <a:schemeClr val="tx1"/>
                </a:solidFill>
                <a:latin typeface="Palatino" pitchFamily="-72" charset="0"/>
              </a:rPr>
              <a:t> the head and neck</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O  Transverse processes of first through fourth </a:t>
            </a:r>
            <a:br>
              <a:rPr lang="en-US" sz="1600">
                <a:solidFill>
                  <a:schemeClr val="tx1"/>
                </a:solidFill>
                <a:latin typeface="Palatino" pitchFamily="-72" charset="0"/>
              </a:rPr>
            </a:br>
            <a:r>
              <a:rPr lang="en-US" sz="1600">
                <a:solidFill>
                  <a:schemeClr val="tx1"/>
                </a:solidFill>
                <a:latin typeface="Palatino" pitchFamily="-72" charset="0"/>
              </a:rPr>
              <a:t>	cervical vertebrae</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Medial border of scapula, between superior angle </a:t>
            </a:r>
            <a:br>
              <a:rPr lang="en-US" sz="1600">
                <a:solidFill>
                  <a:schemeClr val="tx1"/>
                </a:solidFill>
                <a:latin typeface="Palatino" pitchFamily="-72" charset="0"/>
              </a:rPr>
            </a:br>
            <a:r>
              <a:rPr lang="en-US" sz="1600">
                <a:solidFill>
                  <a:schemeClr val="tx1"/>
                </a:solidFill>
                <a:latin typeface="Palatino" pitchFamily="-72" charset="0"/>
              </a:rPr>
              <a:t>	and superior portion of spine of scapula</a:t>
            </a:r>
          </a:p>
        </p:txBody>
      </p:sp>
      <p:sp>
        <p:nvSpPr>
          <p:cNvPr id="56322" name="AutoShape 3"/>
          <p:cNvSpPr>
            <a:spLocks noChangeArrowheads="1"/>
          </p:cNvSpPr>
          <p:nvPr/>
        </p:nvSpPr>
        <p:spPr bwMode="auto">
          <a:xfrm>
            <a:off x="152400" y="2819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56323"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56324" name="AutoShape 5"/>
          <p:cNvSpPr>
            <a:spLocks noChangeArrowheads="1"/>
          </p:cNvSpPr>
          <p:nvPr/>
        </p:nvSpPr>
        <p:spPr bwMode="auto">
          <a:xfrm>
            <a:off x="152400" y="3581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56325" name="Rectangle 7"/>
          <p:cNvSpPr>
            <a:spLocks noChangeArrowheads="1"/>
          </p:cNvSpPr>
          <p:nvPr/>
        </p:nvSpPr>
        <p:spPr bwMode="auto">
          <a:xfrm>
            <a:off x="609600" y="990600"/>
            <a:ext cx="4495800" cy="3048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56326" name="Text Box 5"/>
          <p:cNvSpPr txBox="1">
            <a:spLocks noChangeArrowheads="1"/>
          </p:cNvSpPr>
          <p:nvPr/>
        </p:nvSpPr>
        <p:spPr bwMode="auto">
          <a:xfrm>
            <a:off x="6324600" y="3382963"/>
            <a:ext cx="1905000" cy="274637"/>
          </a:xfrm>
          <a:prstGeom prst="rect">
            <a:avLst/>
          </a:prstGeom>
          <a:noFill/>
          <a:ln w="9525">
            <a:noFill/>
            <a:miter lim="800000"/>
            <a:headEnd/>
            <a:tailEnd/>
          </a:ln>
        </p:spPr>
        <p:txBody>
          <a:bodyPr>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endPar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endParaRPr>
          </a:p>
        </p:txBody>
      </p:sp>
      <p:pic>
        <p:nvPicPr>
          <p:cNvPr id="56327" name="Picture 12" descr="SA2"/>
          <p:cNvPicPr>
            <a:picLocks noChangeAspect="1" noChangeArrowheads="1"/>
          </p:cNvPicPr>
          <p:nvPr/>
        </p:nvPicPr>
        <p:blipFill>
          <a:blip r:embed="rId3"/>
          <a:srcRect/>
          <a:stretch>
            <a:fillRect/>
          </a:stretch>
        </p:blipFill>
        <p:spPr bwMode="auto">
          <a:xfrm>
            <a:off x="6172200" y="76200"/>
            <a:ext cx="2427288" cy="3352800"/>
          </a:xfrm>
          <a:prstGeom prst="rect">
            <a:avLst/>
          </a:prstGeom>
          <a:noFill/>
          <a:ln w="9525">
            <a:noFill/>
            <a:miter lim="800000"/>
            <a:headEnd/>
            <a:tailEnd/>
          </a:ln>
        </p:spPr>
      </p:pic>
      <p:pic>
        <p:nvPicPr>
          <p:cNvPr id="56328" name="Picture 14" descr="NavElevationofScapula"/>
          <p:cNvPicPr>
            <a:picLocks noChangeAspect="1" noChangeArrowheads="1"/>
          </p:cNvPicPr>
          <p:nvPr/>
        </p:nvPicPr>
        <p:blipFill>
          <a:blip r:embed="rId4"/>
          <a:srcRect/>
          <a:stretch>
            <a:fillRect/>
          </a:stretch>
        </p:blipFill>
        <p:spPr bwMode="auto">
          <a:xfrm>
            <a:off x="5334000" y="3657600"/>
            <a:ext cx="1362075" cy="30797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ctrTitle" idx="4294967295"/>
          </p:nvPr>
        </p:nvSpPr>
        <p:spPr>
          <a:xfrm>
            <a:off x="152400" y="76200"/>
            <a:ext cx="5105400" cy="4572000"/>
          </a:xfrm>
        </p:spPr>
        <p:txBody>
          <a:bodyPr anchor="t"/>
          <a:lstStyle/>
          <a:p>
            <a:pPr algn="l" eaLnBrk="1" hangingPunct="1">
              <a:defRPr/>
            </a:pPr>
            <a:r>
              <a:rPr lang="en-US" sz="2400">
                <a:solidFill>
                  <a:schemeClr val="tx1"/>
                </a:solidFill>
                <a:latin typeface="Palatino" pitchFamily="-72" charset="0"/>
              </a:rPr>
              <a:t>Levator Scapula, </a:t>
            </a:r>
            <a:r>
              <a:rPr lang="en-US" sz="1600">
                <a:solidFill>
                  <a:schemeClr val="tx1"/>
                </a:solidFill>
                <a:latin typeface="Palatino" pitchFamily="-72" charset="0"/>
              </a:rPr>
              <a:t>page 84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A  </a:t>
            </a:r>
            <a:r>
              <a:rPr lang="en-US" sz="1600" i="1">
                <a:solidFill>
                  <a:schemeClr val="tx1"/>
                </a:solidFill>
                <a:latin typeface="Palatino" pitchFamily="-72" charset="0"/>
              </a:rPr>
              <a:t>Unilaterally:</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Elevate</a:t>
            </a:r>
            <a:r>
              <a:rPr lang="en-US" sz="1600">
                <a:solidFill>
                  <a:schemeClr val="tx1"/>
                </a:solidFill>
                <a:latin typeface="Palatino" pitchFamily="-72" charset="0"/>
              </a:rPr>
              <a:t> the scapula, AKA: scapulothoracic joint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Downwardly rotate</a:t>
            </a:r>
            <a:r>
              <a:rPr lang="en-US" sz="1600">
                <a:solidFill>
                  <a:schemeClr val="tx1"/>
                </a:solidFill>
                <a:latin typeface="Palatino" pitchFamily="-72" charset="0"/>
              </a:rPr>
              <a:t> the scapula, AKA: S/T joint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Laterally flex</a:t>
            </a:r>
            <a:r>
              <a:rPr lang="en-US" sz="1600">
                <a:solidFill>
                  <a:schemeClr val="tx1"/>
                </a:solidFill>
                <a:latin typeface="Palatino" pitchFamily="-72" charset="0"/>
              </a:rPr>
              <a:t> the head and neck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Rotate</a:t>
            </a:r>
            <a:r>
              <a:rPr lang="en-US" sz="1600">
                <a:solidFill>
                  <a:schemeClr val="tx1"/>
                </a:solidFill>
                <a:latin typeface="Palatino" pitchFamily="-72" charset="0"/>
              </a:rPr>
              <a:t> the head and neck to the same side</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r>
              <a:rPr lang="en-US" sz="1600" i="1">
                <a:solidFill>
                  <a:schemeClr val="tx1"/>
                </a:solidFill>
                <a:latin typeface="Palatino" pitchFamily="-72" charset="0"/>
              </a:rPr>
              <a:t>Bilaterally:</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Extend</a:t>
            </a:r>
            <a:r>
              <a:rPr lang="en-US" sz="1600">
                <a:solidFill>
                  <a:schemeClr val="tx1"/>
                </a:solidFill>
                <a:latin typeface="Palatino" pitchFamily="-72" charset="0"/>
              </a:rPr>
              <a:t> the head and neck</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O  Transverse processes of first through fourth </a:t>
            </a:r>
            <a:br>
              <a:rPr lang="en-US" sz="1600">
                <a:solidFill>
                  <a:schemeClr val="tx1"/>
                </a:solidFill>
                <a:latin typeface="Palatino" pitchFamily="-72" charset="0"/>
              </a:rPr>
            </a:br>
            <a:r>
              <a:rPr lang="en-US" sz="1600">
                <a:solidFill>
                  <a:schemeClr val="tx1"/>
                </a:solidFill>
                <a:latin typeface="Palatino" pitchFamily="-72" charset="0"/>
              </a:rPr>
              <a:t>	cervical vertebrae</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Medial border of scapula, between superior angle </a:t>
            </a:r>
            <a:br>
              <a:rPr lang="en-US" sz="1600">
                <a:solidFill>
                  <a:schemeClr val="tx1"/>
                </a:solidFill>
                <a:latin typeface="Palatino" pitchFamily="-72" charset="0"/>
              </a:rPr>
            </a:br>
            <a:r>
              <a:rPr lang="en-US" sz="1600">
                <a:solidFill>
                  <a:schemeClr val="tx1"/>
                </a:solidFill>
                <a:latin typeface="Palatino" pitchFamily="-72" charset="0"/>
              </a:rPr>
              <a:t>	and superior portion of spine of scapula</a:t>
            </a:r>
          </a:p>
        </p:txBody>
      </p:sp>
      <p:sp>
        <p:nvSpPr>
          <p:cNvPr id="58370" name="AutoShape 3"/>
          <p:cNvSpPr>
            <a:spLocks noChangeArrowheads="1"/>
          </p:cNvSpPr>
          <p:nvPr/>
        </p:nvSpPr>
        <p:spPr bwMode="auto">
          <a:xfrm>
            <a:off x="152400" y="2819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58371"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58372" name="AutoShape 5"/>
          <p:cNvSpPr>
            <a:spLocks noChangeArrowheads="1"/>
          </p:cNvSpPr>
          <p:nvPr/>
        </p:nvSpPr>
        <p:spPr bwMode="auto">
          <a:xfrm>
            <a:off x="152400" y="3581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58373" name="Rectangle 7"/>
          <p:cNvSpPr>
            <a:spLocks noChangeArrowheads="1"/>
          </p:cNvSpPr>
          <p:nvPr/>
        </p:nvSpPr>
        <p:spPr bwMode="auto">
          <a:xfrm>
            <a:off x="609600" y="1219200"/>
            <a:ext cx="4495800" cy="3048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58374" name="Text Box 5"/>
          <p:cNvSpPr txBox="1">
            <a:spLocks noChangeArrowheads="1"/>
          </p:cNvSpPr>
          <p:nvPr/>
        </p:nvSpPr>
        <p:spPr bwMode="auto">
          <a:xfrm>
            <a:off x="6324600" y="3382963"/>
            <a:ext cx="1905000" cy="274637"/>
          </a:xfrm>
          <a:prstGeom prst="rect">
            <a:avLst/>
          </a:prstGeom>
          <a:noFill/>
          <a:ln w="9525">
            <a:noFill/>
            <a:miter lim="800000"/>
            <a:headEnd/>
            <a:tailEnd/>
          </a:ln>
        </p:spPr>
        <p:txBody>
          <a:bodyPr>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endPar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endParaRPr>
          </a:p>
        </p:txBody>
      </p:sp>
      <p:pic>
        <p:nvPicPr>
          <p:cNvPr id="58375" name="Picture 8" descr="SA2"/>
          <p:cNvPicPr>
            <a:picLocks noChangeAspect="1" noChangeArrowheads="1"/>
          </p:cNvPicPr>
          <p:nvPr/>
        </p:nvPicPr>
        <p:blipFill>
          <a:blip r:embed="rId3"/>
          <a:srcRect/>
          <a:stretch>
            <a:fillRect/>
          </a:stretch>
        </p:blipFill>
        <p:spPr bwMode="auto">
          <a:xfrm>
            <a:off x="6172200" y="76200"/>
            <a:ext cx="2427288" cy="3352800"/>
          </a:xfrm>
          <a:prstGeom prst="rect">
            <a:avLst/>
          </a:prstGeom>
          <a:noFill/>
          <a:ln w="9525">
            <a:noFill/>
            <a:miter lim="800000"/>
            <a:headEnd/>
            <a:tailEnd/>
          </a:ln>
        </p:spPr>
      </p:pic>
      <p:pic>
        <p:nvPicPr>
          <p:cNvPr id="58376" name="Picture 10" descr="NavRotationofScapula"/>
          <p:cNvPicPr>
            <a:picLocks noChangeAspect="1" noChangeArrowheads="1"/>
          </p:cNvPicPr>
          <p:nvPr/>
        </p:nvPicPr>
        <p:blipFill>
          <a:blip r:embed="rId4"/>
          <a:srcRect l="53616"/>
          <a:stretch>
            <a:fillRect/>
          </a:stretch>
        </p:blipFill>
        <p:spPr bwMode="auto">
          <a:xfrm>
            <a:off x="6019800" y="3810000"/>
            <a:ext cx="1312863" cy="28225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ctrTitle" idx="4294967295"/>
          </p:nvPr>
        </p:nvSpPr>
        <p:spPr>
          <a:xfrm>
            <a:off x="152400" y="76200"/>
            <a:ext cx="5105400" cy="4572000"/>
          </a:xfrm>
        </p:spPr>
        <p:txBody>
          <a:bodyPr anchor="t"/>
          <a:lstStyle/>
          <a:p>
            <a:pPr algn="l" eaLnBrk="1" hangingPunct="1">
              <a:defRPr/>
            </a:pPr>
            <a:r>
              <a:rPr lang="en-US" sz="2400">
                <a:solidFill>
                  <a:schemeClr val="tx1"/>
                </a:solidFill>
                <a:latin typeface="Palatino" pitchFamily="-72" charset="0"/>
              </a:rPr>
              <a:t>Levator Scapula, </a:t>
            </a:r>
            <a:r>
              <a:rPr lang="en-US" sz="1600">
                <a:solidFill>
                  <a:schemeClr val="tx1"/>
                </a:solidFill>
                <a:latin typeface="Palatino" pitchFamily="-72" charset="0"/>
              </a:rPr>
              <a:t>page 84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A  </a:t>
            </a:r>
            <a:r>
              <a:rPr lang="en-US" sz="1600" i="1">
                <a:solidFill>
                  <a:schemeClr val="tx1"/>
                </a:solidFill>
                <a:latin typeface="Palatino" pitchFamily="-72" charset="0"/>
              </a:rPr>
              <a:t>Unilaterally:</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Elevate</a:t>
            </a:r>
            <a:r>
              <a:rPr lang="en-US" sz="1600">
                <a:solidFill>
                  <a:schemeClr val="tx1"/>
                </a:solidFill>
                <a:latin typeface="Palatino" pitchFamily="-72" charset="0"/>
              </a:rPr>
              <a:t> the scapula, AKA: scapulothoracic joint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Downwardly rotate</a:t>
            </a:r>
            <a:r>
              <a:rPr lang="en-US" sz="1600">
                <a:solidFill>
                  <a:schemeClr val="tx1"/>
                </a:solidFill>
                <a:latin typeface="Palatino" pitchFamily="-72" charset="0"/>
              </a:rPr>
              <a:t> the scapula, AKA: S/T joint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Laterally flex</a:t>
            </a:r>
            <a:r>
              <a:rPr lang="en-US" sz="1600">
                <a:solidFill>
                  <a:schemeClr val="tx1"/>
                </a:solidFill>
                <a:latin typeface="Palatino" pitchFamily="-72" charset="0"/>
              </a:rPr>
              <a:t> the head and neck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Rotate</a:t>
            </a:r>
            <a:r>
              <a:rPr lang="en-US" sz="1600">
                <a:solidFill>
                  <a:schemeClr val="tx1"/>
                </a:solidFill>
                <a:latin typeface="Palatino" pitchFamily="-72" charset="0"/>
              </a:rPr>
              <a:t> the head and neck to the same side</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r>
              <a:rPr lang="en-US" sz="1600" i="1">
                <a:solidFill>
                  <a:schemeClr val="tx1"/>
                </a:solidFill>
                <a:latin typeface="Palatino" pitchFamily="-72" charset="0"/>
              </a:rPr>
              <a:t>Bilaterally:</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Extend</a:t>
            </a:r>
            <a:r>
              <a:rPr lang="en-US" sz="1600">
                <a:solidFill>
                  <a:schemeClr val="tx1"/>
                </a:solidFill>
                <a:latin typeface="Palatino" pitchFamily="-72" charset="0"/>
              </a:rPr>
              <a:t> the head and neck</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O  Transverse processes of first through fourth </a:t>
            </a:r>
            <a:br>
              <a:rPr lang="en-US" sz="1600">
                <a:solidFill>
                  <a:schemeClr val="tx1"/>
                </a:solidFill>
                <a:latin typeface="Palatino" pitchFamily="-72" charset="0"/>
              </a:rPr>
            </a:br>
            <a:r>
              <a:rPr lang="en-US" sz="1600">
                <a:solidFill>
                  <a:schemeClr val="tx1"/>
                </a:solidFill>
                <a:latin typeface="Palatino" pitchFamily="-72" charset="0"/>
              </a:rPr>
              <a:t>	cervical vertebrae</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Medial border of scapula, between superior angle </a:t>
            </a:r>
            <a:br>
              <a:rPr lang="en-US" sz="1600">
                <a:solidFill>
                  <a:schemeClr val="tx1"/>
                </a:solidFill>
                <a:latin typeface="Palatino" pitchFamily="-72" charset="0"/>
              </a:rPr>
            </a:br>
            <a:r>
              <a:rPr lang="en-US" sz="1600">
                <a:solidFill>
                  <a:schemeClr val="tx1"/>
                </a:solidFill>
                <a:latin typeface="Palatino" pitchFamily="-72" charset="0"/>
              </a:rPr>
              <a:t>	and superior portion of spine of scapula</a:t>
            </a:r>
          </a:p>
        </p:txBody>
      </p:sp>
      <p:sp>
        <p:nvSpPr>
          <p:cNvPr id="60418" name="AutoShape 3"/>
          <p:cNvSpPr>
            <a:spLocks noChangeArrowheads="1"/>
          </p:cNvSpPr>
          <p:nvPr/>
        </p:nvSpPr>
        <p:spPr bwMode="auto">
          <a:xfrm>
            <a:off x="152400" y="2819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60419"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60420" name="AutoShape 5"/>
          <p:cNvSpPr>
            <a:spLocks noChangeArrowheads="1"/>
          </p:cNvSpPr>
          <p:nvPr/>
        </p:nvSpPr>
        <p:spPr bwMode="auto">
          <a:xfrm>
            <a:off x="152400" y="3581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60421" name="Rectangle 7"/>
          <p:cNvSpPr>
            <a:spLocks noChangeArrowheads="1"/>
          </p:cNvSpPr>
          <p:nvPr/>
        </p:nvSpPr>
        <p:spPr bwMode="auto">
          <a:xfrm>
            <a:off x="609600" y="1524000"/>
            <a:ext cx="3124200" cy="2286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60422" name="Text Box 5"/>
          <p:cNvSpPr txBox="1">
            <a:spLocks noChangeArrowheads="1"/>
          </p:cNvSpPr>
          <p:nvPr/>
        </p:nvSpPr>
        <p:spPr bwMode="auto">
          <a:xfrm>
            <a:off x="6324600" y="3382963"/>
            <a:ext cx="1905000" cy="274637"/>
          </a:xfrm>
          <a:prstGeom prst="rect">
            <a:avLst/>
          </a:prstGeom>
          <a:noFill/>
          <a:ln w="9525">
            <a:noFill/>
            <a:miter lim="800000"/>
            <a:headEnd/>
            <a:tailEnd/>
          </a:ln>
        </p:spPr>
        <p:txBody>
          <a:bodyPr>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endPar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endParaRPr>
          </a:p>
        </p:txBody>
      </p:sp>
      <p:pic>
        <p:nvPicPr>
          <p:cNvPr id="60423" name="Picture 8" descr="SA2"/>
          <p:cNvPicPr>
            <a:picLocks noChangeAspect="1" noChangeArrowheads="1"/>
          </p:cNvPicPr>
          <p:nvPr/>
        </p:nvPicPr>
        <p:blipFill>
          <a:blip r:embed="rId3"/>
          <a:srcRect/>
          <a:stretch>
            <a:fillRect/>
          </a:stretch>
        </p:blipFill>
        <p:spPr bwMode="auto">
          <a:xfrm>
            <a:off x="6172200" y="76200"/>
            <a:ext cx="2427288" cy="3352800"/>
          </a:xfrm>
          <a:prstGeom prst="rect">
            <a:avLst/>
          </a:prstGeom>
          <a:noFill/>
          <a:ln w="9525">
            <a:noFill/>
            <a:miter lim="800000"/>
            <a:headEnd/>
            <a:tailEnd/>
          </a:ln>
        </p:spPr>
      </p:pic>
      <p:pic>
        <p:nvPicPr>
          <p:cNvPr id="60424" name="Picture 11" descr="NavLateralFlexionofNeck"/>
          <p:cNvPicPr>
            <a:picLocks noChangeAspect="1" noChangeArrowheads="1"/>
          </p:cNvPicPr>
          <p:nvPr/>
        </p:nvPicPr>
        <p:blipFill>
          <a:blip r:embed="rId4"/>
          <a:srcRect/>
          <a:stretch>
            <a:fillRect/>
          </a:stretch>
        </p:blipFill>
        <p:spPr bwMode="auto">
          <a:xfrm>
            <a:off x="5562600" y="3886200"/>
            <a:ext cx="2581275" cy="25908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ctrTitle" idx="4294967295"/>
          </p:nvPr>
        </p:nvSpPr>
        <p:spPr>
          <a:xfrm>
            <a:off x="152400" y="76200"/>
            <a:ext cx="5105400" cy="4572000"/>
          </a:xfrm>
        </p:spPr>
        <p:txBody>
          <a:bodyPr anchor="t"/>
          <a:lstStyle/>
          <a:p>
            <a:pPr algn="l" eaLnBrk="1" hangingPunct="1">
              <a:defRPr/>
            </a:pPr>
            <a:r>
              <a:rPr lang="en-US" sz="2400">
                <a:solidFill>
                  <a:schemeClr val="tx1"/>
                </a:solidFill>
                <a:latin typeface="Palatino" pitchFamily="-72" charset="0"/>
              </a:rPr>
              <a:t>Levator Scapula, </a:t>
            </a:r>
            <a:r>
              <a:rPr lang="en-US" sz="1600">
                <a:solidFill>
                  <a:schemeClr val="tx1"/>
                </a:solidFill>
                <a:latin typeface="Palatino" pitchFamily="-72" charset="0"/>
              </a:rPr>
              <a:t>page 84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A  </a:t>
            </a:r>
            <a:r>
              <a:rPr lang="en-US" sz="1600" i="1">
                <a:solidFill>
                  <a:schemeClr val="tx1"/>
                </a:solidFill>
                <a:latin typeface="Palatino" pitchFamily="-72" charset="0"/>
              </a:rPr>
              <a:t>Unilaterally:</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Elevate</a:t>
            </a:r>
            <a:r>
              <a:rPr lang="en-US" sz="1600">
                <a:solidFill>
                  <a:schemeClr val="tx1"/>
                </a:solidFill>
                <a:latin typeface="Palatino" pitchFamily="-72" charset="0"/>
              </a:rPr>
              <a:t> the scapula, AKA: scapulothoracic joint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Downwardly rotate</a:t>
            </a:r>
            <a:r>
              <a:rPr lang="en-US" sz="1600">
                <a:solidFill>
                  <a:schemeClr val="tx1"/>
                </a:solidFill>
                <a:latin typeface="Palatino" pitchFamily="-72" charset="0"/>
              </a:rPr>
              <a:t> the scapula, AKA: S/T joint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Laterally flex</a:t>
            </a:r>
            <a:r>
              <a:rPr lang="en-US" sz="1600">
                <a:solidFill>
                  <a:schemeClr val="tx1"/>
                </a:solidFill>
                <a:latin typeface="Palatino" pitchFamily="-72" charset="0"/>
              </a:rPr>
              <a:t> the head and neck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Rotate</a:t>
            </a:r>
            <a:r>
              <a:rPr lang="en-US" sz="1600">
                <a:solidFill>
                  <a:schemeClr val="tx1"/>
                </a:solidFill>
                <a:latin typeface="Palatino" pitchFamily="-72" charset="0"/>
              </a:rPr>
              <a:t> the head and neck to the same side</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r>
              <a:rPr lang="en-US" sz="1600" i="1">
                <a:solidFill>
                  <a:schemeClr val="tx1"/>
                </a:solidFill>
                <a:latin typeface="Palatino" pitchFamily="-72" charset="0"/>
              </a:rPr>
              <a:t>Bilaterally:</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Extend</a:t>
            </a:r>
            <a:r>
              <a:rPr lang="en-US" sz="1600">
                <a:solidFill>
                  <a:schemeClr val="tx1"/>
                </a:solidFill>
                <a:latin typeface="Palatino" pitchFamily="-72" charset="0"/>
              </a:rPr>
              <a:t> the head and neck</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O  Transverse processes of first through fourth </a:t>
            </a:r>
            <a:br>
              <a:rPr lang="en-US" sz="1600">
                <a:solidFill>
                  <a:schemeClr val="tx1"/>
                </a:solidFill>
                <a:latin typeface="Palatino" pitchFamily="-72" charset="0"/>
              </a:rPr>
            </a:br>
            <a:r>
              <a:rPr lang="en-US" sz="1600">
                <a:solidFill>
                  <a:schemeClr val="tx1"/>
                </a:solidFill>
                <a:latin typeface="Palatino" pitchFamily="-72" charset="0"/>
              </a:rPr>
              <a:t>	cervical vertebrae</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Medial border of scapula, between superior angle </a:t>
            </a:r>
            <a:br>
              <a:rPr lang="en-US" sz="1600">
                <a:solidFill>
                  <a:schemeClr val="tx1"/>
                </a:solidFill>
                <a:latin typeface="Palatino" pitchFamily="-72" charset="0"/>
              </a:rPr>
            </a:br>
            <a:r>
              <a:rPr lang="en-US" sz="1600">
                <a:solidFill>
                  <a:schemeClr val="tx1"/>
                </a:solidFill>
                <a:latin typeface="Palatino" pitchFamily="-72" charset="0"/>
              </a:rPr>
              <a:t>	and superior portion of spine of scapula</a:t>
            </a:r>
          </a:p>
        </p:txBody>
      </p:sp>
      <p:sp>
        <p:nvSpPr>
          <p:cNvPr id="62466" name="AutoShape 3"/>
          <p:cNvSpPr>
            <a:spLocks noChangeArrowheads="1"/>
          </p:cNvSpPr>
          <p:nvPr/>
        </p:nvSpPr>
        <p:spPr bwMode="auto">
          <a:xfrm>
            <a:off x="152400" y="2819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62467"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62468" name="AutoShape 5"/>
          <p:cNvSpPr>
            <a:spLocks noChangeArrowheads="1"/>
          </p:cNvSpPr>
          <p:nvPr/>
        </p:nvSpPr>
        <p:spPr bwMode="auto">
          <a:xfrm>
            <a:off x="152400" y="3581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62469" name="Rectangle 7"/>
          <p:cNvSpPr>
            <a:spLocks noChangeArrowheads="1"/>
          </p:cNvSpPr>
          <p:nvPr/>
        </p:nvSpPr>
        <p:spPr bwMode="auto">
          <a:xfrm>
            <a:off x="609600" y="1752600"/>
            <a:ext cx="4038600" cy="2286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62470" name="Text Box 5"/>
          <p:cNvSpPr txBox="1">
            <a:spLocks noChangeArrowheads="1"/>
          </p:cNvSpPr>
          <p:nvPr/>
        </p:nvSpPr>
        <p:spPr bwMode="auto">
          <a:xfrm>
            <a:off x="6324600" y="3382963"/>
            <a:ext cx="1905000" cy="274637"/>
          </a:xfrm>
          <a:prstGeom prst="rect">
            <a:avLst/>
          </a:prstGeom>
          <a:noFill/>
          <a:ln w="9525">
            <a:noFill/>
            <a:miter lim="800000"/>
            <a:headEnd/>
            <a:tailEnd/>
          </a:ln>
        </p:spPr>
        <p:txBody>
          <a:bodyPr>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endPar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endParaRPr>
          </a:p>
        </p:txBody>
      </p:sp>
      <p:pic>
        <p:nvPicPr>
          <p:cNvPr id="62471" name="Picture 8" descr="SA2"/>
          <p:cNvPicPr>
            <a:picLocks noChangeAspect="1" noChangeArrowheads="1"/>
          </p:cNvPicPr>
          <p:nvPr/>
        </p:nvPicPr>
        <p:blipFill>
          <a:blip r:embed="rId3"/>
          <a:srcRect/>
          <a:stretch>
            <a:fillRect/>
          </a:stretch>
        </p:blipFill>
        <p:spPr bwMode="auto">
          <a:xfrm>
            <a:off x="6172200" y="76200"/>
            <a:ext cx="2427288" cy="3352800"/>
          </a:xfrm>
          <a:prstGeom prst="rect">
            <a:avLst/>
          </a:prstGeom>
          <a:noFill/>
          <a:ln w="9525">
            <a:noFill/>
            <a:miter lim="800000"/>
            <a:headEnd/>
            <a:tailEnd/>
          </a:ln>
        </p:spPr>
      </p:pic>
      <p:pic>
        <p:nvPicPr>
          <p:cNvPr id="62472" name="Picture 12" descr="NavRotationofNeck"/>
          <p:cNvPicPr>
            <a:picLocks noChangeAspect="1" noChangeArrowheads="1"/>
          </p:cNvPicPr>
          <p:nvPr/>
        </p:nvPicPr>
        <p:blipFill>
          <a:blip r:embed="rId4"/>
          <a:srcRect/>
          <a:stretch>
            <a:fillRect/>
          </a:stretch>
        </p:blipFill>
        <p:spPr bwMode="auto">
          <a:xfrm>
            <a:off x="5715000" y="4114800"/>
            <a:ext cx="1828800" cy="17875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xfrm>
            <a:off x="1173163" y="76200"/>
            <a:ext cx="7772400" cy="1143000"/>
          </a:xfrm>
        </p:spPr>
        <p:txBody>
          <a:bodyPr/>
          <a:lstStyle/>
          <a:p>
            <a:pPr algn="ctr" eaLnBrk="1" hangingPunct="1"/>
            <a:r>
              <a:rPr lang="en-US" sz="2400">
                <a:latin typeface="Palatino" pitchFamily="-72" charset="0"/>
              </a:rPr>
              <a:t>Classroom Rules</a:t>
            </a:r>
            <a:endParaRPr lang="en-US" sz="3200">
              <a:latin typeface="Palatino" pitchFamily="-72" charset="0"/>
            </a:endParaRPr>
          </a:p>
        </p:txBody>
      </p:sp>
      <p:sp>
        <p:nvSpPr>
          <p:cNvPr id="31746" name="Rectangle 3"/>
          <p:cNvSpPr>
            <a:spLocks noGrp="1" noChangeArrowheads="1"/>
          </p:cNvSpPr>
          <p:nvPr>
            <p:ph type="body" idx="4294967295"/>
          </p:nvPr>
        </p:nvSpPr>
        <p:spPr>
          <a:xfrm>
            <a:off x="1173163" y="1371600"/>
            <a:ext cx="7772400" cy="5257800"/>
          </a:xfrm>
        </p:spPr>
        <p:txBody>
          <a:bodyPr/>
          <a:lstStyle/>
          <a:p>
            <a:pPr eaLnBrk="1" hangingPunct="1">
              <a:lnSpc>
                <a:spcPct val="90000"/>
              </a:lnSpc>
              <a:buFont typeface="Wingdings" pitchFamily="-72" charset="2"/>
              <a:buNone/>
            </a:pPr>
            <a:r>
              <a:rPr lang="en-US" sz="1600" b="1">
                <a:latin typeface="Palatino" pitchFamily="-72" charset="0"/>
              </a:rPr>
              <a:t>Punctuality</a:t>
            </a:r>
            <a:r>
              <a:rPr lang="en-US" sz="1600">
                <a:latin typeface="Palatino" pitchFamily="-72" charset="0"/>
              </a:rPr>
              <a:t> - everybody’s time is precious</a:t>
            </a:r>
          </a:p>
          <a:p>
            <a:pPr eaLnBrk="1" hangingPunct="1">
              <a:lnSpc>
                <a:spcPct val="140000"/>
              </a:lnSpc>
            </a:pPr>
            <a:r>
              <a:rPr lang="en-US" sz="1600">
                <a:latin typeface="Palatino" pitchFamily="-72" charset="0"/>
              </a:rPr>
              <a:t>Be ready to learn at the start of class; we’ll have you out of here on time</a:t>
            </a:r>
          </a:p>
          <a:p>
            <a:pPr eaLnBrk="1" hangingPunct="1">
              <a:lnSpc>
                <a:spcPct val="140000"/>
              </a:lnSpc>
            </a:pPr>
            <a:r>
              <a:rPr lang="en-US" sz="1600">
                <a:latin typeface="Palatino" pitchFamily="-72" charset="0"/>
              </a:rPr>
              <a:t>Tardiness: arriving late, returning late after breaks, leaving during class, leaving early</a:t>
            </a:r>
            <a:endParaRPr lang="en-US" sz="1800">
              <a:latin typeface="Palatino" pitchFamily="-72" charset="0"/>
            </a:endParaRPr>
          </a:p>
          <a:p>
            <a:pPr eaLnBrk="1" hangingPunct="1">
              <a:lnSpc>
                <a:spcPct val="90000"/>
              </a:lnSpc>
              <a:buFont typeface="Wingdings" pitchFamily="-72" charset="2"/>
              <a:buNone/>
            </a:pPr>
            <a:endParaRPr lang="en-US" sz="1600" b="1">
              <a:latin typeface="Palatino" pitchFamily="-72" charset="0"/>
            </a:endParaRPr>
          </a:p>
          <a:p>
            <a:pPr eaLnBrk="1" hangingPunct="1">
              <a:lnSpc>
                <a:spcPct val="90000"/>
              </a:lnSpc>
              <a:buFont typeface="Wingdings" pitchFamily="-72" charset="2"/>
              <a:buNone/>
            </a:pPr>
            <a:r>
              <a:rPr lang="en-US" sz="1600" b="1">
                <a:latin typeface="Palatino" pitchFamily="-72" charset="0"/>
              </a:rPr>
              <a:t>The following are not allowed:</a:t>
            </a:r>
          </a:p>
          <a:p>
            <a:pPr eaLnBrk="1" hangingPunct="1">
              <a:lnSpc>
                <a:spcPct val="140000"/>
              </a:lnSpc>
            </a:pPr>
            <a:r>
              <a:rPr lang="en-US" sz="1600">
                <a:latin typeface="Palatino" pitchFamily="-72" charset="0"/>
              </a:rPr>
              <a:t>Bare feet</a:t>
            </a:r>
          </a:p>
          <a:p>
            <a:pPr eaLnBrk="1" hangingPunct="1">
              <a:lnSpc>
                <a:spcPct val="140000"/>
              </a:lnSpc>
            </a:pPr>
            <a:r>
              <a:rPr lang="en-US" sz="1600">
                <a:latin typeface="Palatino" pitchFamily="-72" charset="0"/>
              </a:rPr>
              <a:t>Side talking</a:t>
            </a:r>
          </a:p>
          <a:p>
            <a:pPr eaLnBrk="1" hangingPunct="1">
              <a:lnSpc>
                <a:spcPct val="140000"/>
              </a:lnSpc>
            </a:pPr>
            <a:r>
              <a:rPr lang="en-US" sz="1600">
                <a:latin typeface="Palatino" pitchFamily="-72" charset="0"/>
              </a:rPr>
              <a:t>Lying down</a:t>
            </a:r>
          </a:p>
          <a:p>
            <a:pPr eaLnBrk="1" hangingPunct="1">
              <a:lnSpc>
                <a:spcPct val="140000"/>
              </a:lnSpc>
            </a:pPr>
            <a:r>
              <a:rPr lang="en-US" sz="1600">
                <a:latin typeface="Palatino" pitchFamily="-72" charset="0"/>
              </a:rPr>
              <a:t>Inappropriate clothing</a:t>
            </a:r>
          </a:p>
          <a:p>
            <a:pPr eaLnBrk="1" hangingPunct="1">
              <a:lnSpc>
                <a:spcPct val="140000"/>
              </a:lnSpc>
            </a:pPr>
            <a:r>
              <a:rPr lang="en-US" sz="1600">
                <a:latin typeface="Palatino" pitchFamily="-72" charset="0"/>
              </a:rPr>
              <a:t>Food or drink except water</a:t>
            </a:r>
          </a:p>
          <a:p>
            <a:pPr eaLnBrk="1" hangingPunct="1">
              <a:lnSpc>
                <a:spcPct val="140000"/>
              </a:lnSpc>
            </a:pPr>
            <a:r>
              <a:rPr lang="en-US" sz="1600">
                <a:latin typeface="Palatino" pitchFamily="-72" charset="0"/>
              </a:rPr>
              <a:t>Phones that are visible in the classroom, bathrooms, or internship</a:t>
            </a:r>
          </a:p>
          <a:p>
            <a:pPr eaLnBrk="1" hangingPunct="1">
              <a:lnSpc>
                <a:spcPct val="90000"/>
              </a:lnSpc>
              <a:buFont typeface="Wingdings" pitchFamily="-72" charset="2"/>
              <a:buNone/>
            </a:pPr>
            <a:endParaRPr lang="en-US" sz="1600">
              <a:latin typeface="Palatino" pitchFamily="-72" charset="0"/>
            </a:endParaRPr>
          </a:p>
          <a:p>
            <a:pPr eaLnBrk="1" hangingPunct="1">
              <a:lnSpc>
                <a:spcPct val="90000"/>
              </a:lnSpc>
              <a:buFont typeface="Wingdings" pitchFamily="-72" charset="2"/>
              <a:buNone/>
            </a:pPr>
            <a:r>
              <a:rPr lang="en-US" sz="1600" i="1">
                <a:latin typeface="Palatino" pitchFamily="-72" charset="0"/>
              </a:rPr>
              <a:t>You will receive one verbal warning, then you’ll have to leave the room.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ctrTitle" idx="4294967295"/>
          </p:nvPr>
        </p:nvSpPr>
        <p:spPr>
          <a:xfrm>
            <a:off x="152400" y="76200"/>
            <a:ext cx="5105400" cy="4572000"/>
          </a:xfrm>
        </p:spPr>
        <p:txBody>
          <a:bodyPr anchor="t"/>
          <a:lstStyle/>
          <a:p>
            <a:pPr algn="l" eaLnBrk="1" hangingPunct="1">
              <a:defRPr/>
            </a:pPr>
            <a:r>
              <a:rPr lang="en-US" sz="2400">
                <a:solidFill>
                  <a:schemeClr val="tx1"/>
                </a:solidFill>
                <a:latin typeface="Palatino" pitchFamily="-72" charset="0"/>
              </a:rPr>
              <a:t>Levator Scapula, </a:t>
            </a:r>
            <a:r>
              <a:rPr lang="en-US" sz="1600">
                <a:solidFill>
                  <a:schemeClr val="tx1"/>
                </a:solidFill>
                <a:latin typeface="Palatino" pitchFamily="-72" charset="0"/>
              </a:rPr>
              <a:t>page 84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A  </a:t>
            </a:r>
            <a:r>
              <a:rPr lang="en-US" sz="1600" i="1">
                <a:solidFill>
                  <a:schemeClr val="tx1"/>
                </a:solidFill>
                <a:latin typeface="Palatino" pitchFamily="-72" charset="0"/>
              </a:rPr>
              <a:t>Unilaterally:</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Elevate</a:t>
            </a:r>
            <a:r>
              <a:rPr lang="en-US" sz="1600">
                <a:solidFill>
                  <a:schemeClr val="tx1"/>
                </a:solidFill>
                <a:latin typeface="Palatino" pitchFamily="-72" charset="0"/>
              </a:rPr>
              <a:t> the scapula, AKA: scapulothoracic joint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Downwardly rotate</a:t>
            </a:r>
            <a:r>
              <a:rPr lang="en-US" sz="1600">
                <a:solidFill>
                  <a:schemeClr val="tx1"/>
                </a:solidFill>
                <a:latin typeface="Palatino" pitchFamily="-72" charset="0"/>
              </a:rPr>
              <a:t> the scapula, AKA: S/T joint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Laterally flex</a:t>
            </a:r>
            <a:r>
              <a:rPr lang="en-US" sz="1600">
                <a:solidFill>
                  <a:schemeClr val="tx1"/>
                </a:solidFill>
                <a:latin typeface="Palatino" pitchFamily="-72" charset="0"/>
              </a:rPr>
              <a:t> the head and neck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Rotate</a:t>
            </a:r>
            <a:r>
              <a:rPr lang="en-US" sz="1600">
                <a:solidFill>
                  <a:schemeClr val="tx1"/>
                </a:solidFill>
                <a:latin typeface="Palatino" pitchFamily="-72" charset="0"/>
              </a:rPr>
              <a:t> the head and neck to the same side</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r>
              <a:rPr lang="en-US" sz="1600" i="1">
                <a:solidFill>
                  <a:schemeClr val="tx1"/>
                </a:solidFill>
                <a:latin typeface="Palatino" pitchFamily="-72" charset="0"/>
              </a:rPr>
              <a:t>Bilaterally:</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Extend</a:t>
            </a:r>
            <a:r>
              <a:rPr lang="en-US" sz="1600">
                <a:solidFill>
                  <a:schemeClr val="tx1"/>
                </a:solidFill>
                <a:latin typeface="Palatino" pitchFamily="-72" charset="0"/>
              </a:rPr>
              <a:t> the head and neck</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O  Transverse processes of first through fourth </a:t>
            </a:r>
            <a:br>
              <a:rPr lang="en-US" sz="1600">
                <a:solidFill>
                  <a:schemeClr val="tx1"/>
                </a:solidFill>
                <a:latin typeface="Palatino" pitchFamily="-72" charset="0"/>
              </a:rPr>
            </a:br>
            <a:r>
              <a:rPr lang="en-US" sz="1600">
                <a:solidFill>
                  <a:schemeClr val="tx1"/>
                </a:solidFill>
                <a:latin typeface="Palatino" pitchFamily="-72" charset="0"/>
              </a:rPr>
              <a:t>	cervical vertebrae</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Medial border of scapula, between superior angle </a:t>
            </a:r>
            <a:br>
              <a:rPr lang="en-US" sz="1600">
                <a:solidFill>
                  <a:schemeClr val="tx1"/>
                </a:solidFill>
                <a:latin typeface="Palatino" pitchFamily="-72" charset="0"/>
              </a:rPr>
            </a:br>
            <a:r>
              <a:rPr lang="en-US" sz="1600">
                <a:solidFill>
                  <a:schemeClr val="tx1"/>
                </a:solidFill>
                <a:latin typeface="Palatino" pitchFamily="-72" charset="0"/>
              </a:rPr>
              <a:t>	and superior portion of spine of scapula</a:t>
            </a:r>
          </a:p>
        </p:txBody>
      </p:sp>
      <p:sp>
        <p:nvSpPr>
          <p:cNvPr id="64514" name="AutoShape 3"/>
          <p:cNvSpPr>
            <a:spLocks noChangeArrowheads="1"/>
          </p:cNvSpPr>
          <p:nvPr/>
        </p:nvSpPr>
        <p:spPr bwMode="auto">
          <a:xfrm>
            <a:off x="152400" y="2819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64515"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64516" name="AutoShape 5"/>
          <p:cNvSpPr>
            <a:spLocks noChangeArrowheads="1"/>
          </p:cNvSpPr>
          <p:nvPr/>
        </p:nvSpPr>
        <p:spPr bwMode="auto">
          <a:xfrm>
            <a:off x="152400" y="3581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64517" name="Rectangle 7"/>
          <p:cNvSpPr>
            <a:spLocks noChangeArrowheads="1"/>
          </p:cNvSpPr>
          <p:nvPr/>
        </p:nvSpPr>
        <p:spPr bwMode="auto">
          <a:xfrm>
            <a:off x="381000" y="2133600"/>
            <a:ext cx="2743200" cy="6096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64518" name="Text Box 5"/>
          <p:cNvSpPr txBox="1">
            <a:spLocks noChangeArrowheads="1"/>
          </p:cNvSpPr>
          <p:nvPr/>
        </p:nvSpPr>
        <p:spPr bwMode="auto">
          <a:xfrm>
            <a:off x="6324600" y="3382963"/>
            <a:ext cx="1905000" cy="274637"/>
          </a:xfrm>
          <a:prstGeom prst="rect">
            <a:avLst/>
          </a:prstGeom>
          <a:noFill/>
          <a:ln w="9525">
            <a:noFill/>
            <a:miter lim="800000"/>
            <a:headEnd/>
            <a:tailEnd/>
          </a:ln>
        </p:spPr>
        <p:txBody>
          <a:bodyPr>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endPar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endParaRPr>
          </a:p>
        </p:txBody>
      </p:sp>
      <p:pic>
        <p:nvPicPr>
          <p:cNvPr id="64519" name="Picture 8" descr="SA2"/>
          <p:cNvPicPr>
            <a:picLocks noChangeAspect="1" noChangeArrowheads="1"/>
          </p:cNvPicPr>
          <p:nvPr/>
        </p:nvPicPr>
        <p:blipFill>
          <a:blip r:embed="rId3"/>
          <a:srcRect/>
          <a:stretch>
            <a:fillRect/>
          </a:stretch>
        </p:blipFill>
        <p:spPr bwMode="auto">
          <a:xfrm>
            <a:off x="6172200" y="76200"/>
            <a:ext cx="2427288" cy="3352800"/>
          </a:xfrm>
          <a:prstGeom prst="rect">
            <a:avLst/>
          </a:prstGeom>
          <a:noFill/>
          <a:ln w="9525">
            <a:noFill/>
            <a:miter lim="800000"/>
            <a:headEnd/>
            <a:tailEnd/>
          </a:ln>
        </p:spPr>
      </p:pic>
      <p:pic>
        <p:nvPicPr>
          <p:cNvPr id="64520" name="Picture 10" descr="NavExtensionofNeck"/>
          <p:cNvPicPr>
            <a:picLocks noChangeAspect="1" noChangeArrowheads="1"/>
          </p:cNvPicPr>
          <p:nvPr/>
        </p:nvPicPr>
        <p:blipFill>
          <a:blip r:embed="rId4"/>
          <a:srcRect/>
          <a:stretch>
            <a:fillRect/>
          </a:stretch>
        </p:blipFill>
        <p:spPr bwMode="auto">
          <a:xfrm>
            <a:off x="5486400" y="4267200"/>
            <a:ext cx="2438400" cy="201612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ctrTitle" idx="4294967295"/>
          </p:nvPr>
        </p:nvSpPr>
        <p:spPr>
          <a:xfrm>
            <a:off x="152400" y="76200"/>
            <a:ext cx="5105400" cy="4572000"/>
          </a:xfrm>
        </p:spPr>
        <p:txBody>
          <a:bodyPr anchor="t"/>
          <a:lstStyle/>
          <a:p>
            <a:pPr algn="l" eaLnBrk="1" hangingPunct="1">
              <a:defRPr/>
            </a:pPr>
            <a:r>
              <a:rPr lang="en-US" sz="2400">
                <a:solidFill>
                  <a:schemeClr val="tx1"/>
                </a:solidFill>
                <a:latin typeface="Palatino" pitchFamily="-72" charset="0"/>
              </a:rPr>
              <a:t>Levator Scapula, </a:t>
            </a:r>
            <a:r>
              <a:rPr lang="en-US" sz="1600">
                <a:solidFill>
                  <a:schemeClr val="tx1"/>
                </a:solidFill>
                <a:latin typeface="Palatino" pitchFamily="-72" charset="0"/>
              </a:rPr>
              <a:t>page 84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A  </a:t>
            </a:r>
            <a:r>
              <a:rPr lang="en-US" sz="1600" i="1">
                <a:solidFill>
                  <a:schemeClr val="tx1"/>
                </a:solidFill>
                <a:latin typeface="Palatino" pitchFamily="-72" charset="0"/>
              </a:rPr>
              <a:t>Unilaterally:</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Elevate</a:t>
            </a:r>
            <a:r>
              <a:rPr lang="en-US" sz="1600">
                <a:solidFill>
                  <a:schemeClr val="tx1"/>
                </a:solidFill>
                <a:latin typeface="Palatino" pitchFamily="-72" charset="0"/>
              </a:rPr>
              <a:t> the scapula, AKA: scapulothoracic joint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Downwardly rotate</a:t>
            </a:r>
            <a:r>
              <a:rPr lang="en-US" sz="1600">
                <a:solidFill>
                  <a:schemeClr val="tx1"/>
                </a:solidFill>
                <a:latin typeface="Palatino" pitchFamily="-72" charset="0"/>
              </a:rPr>
              <a:t> the scapula, AKA: S/T joint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Laterally flex</a:t>
            </a:r>
            <a:r>
              <a:rPr lang="en-US" sz="1600">
                <a:solidFill>
                  <a:schemeClr val="tx1"/>
                </a:solidFill>
                <a:latin typeface="Palatino" pitchFamily="-72" charset="0"/>
              </a:rPr>
              <a:t> the head and neck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Rotate</a:t>
            </a:r>
            <a:r>
              <a:rPr lang="en-US" sz="1600">
                <a:solidFill>
                  <a:schemeClr val="tx1"/>
                </a:solidFill>
                <a:latin typeface="Palatino" pitchFamily="-72" charset="0"/>
              </a:rPr>
              <a:t> the head and neck to the same side</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r>
              <a:rPr lang="en-US" sz="1600" i="1">
                <a:solidFill>
                  <a:schemeClr val="tx1"/>
                </a:solidFill>
                <a:latin typeface="Palatino" pitchFamily="-72" charset="0"/>
              </a:rPr>
              <a:t>Bilaterally:</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Extend</a:t>
            </a:r>
            <a:r>
              <a:rPr lang="en-US" sz="1600">
                <a:solidFill>
                  <a:schemeClr val="tx1"/>
                </a:solidFill>
                <a:latin typeface="Palatino" pitchFamily="-72" charset="0"/>
              </a:rPr>
              <a:t> the head and neck</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O  Transverse processes of first through fourth </a:t>
            </a:r>
            <a:br>
              <a:rPr lang="en-US" sz="1600">
                <a:solidFill>
                  <a:schemeClr val="tx1"/>
                </a:solidFill>
                <a:latin typeface="Palatino" pitchFamily="-72" charset="0"/>
              </a:rPr>
            </a:br>
            <a:r>
              <a:rPr lang="en-US" sz="1600">
                <a:solidFill>
                  <a:schemeClr val="tx1"/>
                </a:solidFill>
                <a:latin typeface="Palatino" pitchFamily="-72" charset="0"/>
              </a:rPr>
              <a:t>	cervical vertebrae</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Medial border of scapula, between superior angle </a:t>
            </a:r>
            <a:br>
              <a:rPr lang="en-US" sz="1600">
                <a:solidFill>
                  <a:schemeClr val="tx1"/>
                </a:solidFill>
                <a:latin typeface="Palatino" pitchFamily="-72" charset="0"/>
              </a:rPr>
            </a:br>
            <a:r>
              <a:rPr lang="en-US" sz="1600">
                <a:solidFill>
                  <a:schemeClr val="tx1"/>
                </a:solidFill>
                <a:latin typeface="Palatino" pitchFamily="-72" charset="0"/>
              </a:rPr>
              <a:t>	and superior portion of spine of scapula</a:t>
            </a:r>
          </a:p>
        </p:txBody>
      </p:sp>
      <p:sp>
        <p:nvSpPr>
          <p:cNvPr id="66562" name="AutoShape 3"/>
          <p:cNvSpPr>
            <a:spLocks noChangeArrowheads="1"/>
          </p:cNvSpPr>
          <p:nvPr/>
        </p:nvSpPr>
        <p:spPr bwMode="auto">
          <a:xfrm>
            <a:off x="152400" y="2819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66563"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66564" name="AutoShape 5"/>
          <p:cNvSpPr>
            <a:spLocks noChangeArrowheads="1"/>
          </p:cNvSpPr>
          <p:nvPr/>
        </p:nvSpPr>
        <p:spPr bwMode="auto">
          <a:xfrm>
            <a:off x="152400" y="3581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66565" name="Rectangle 7"/>
          <p:cNvSpPr>
            <a:spLocks noChangeArrowheads="1"/>
          </p:cNvSpPr>
          <p:nvPr/>
        </p:nvSpPr>
        <p:spPr bwMode="auto">
          <a:xfrm>
            <a:off x="457200" y="2895600"/>
            <a:ext cx="4114800" cy="5334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66566" name="Text Box 5"/>
          <p:cNvSpPr txBox="1">
            <a:spLocks noChangeArrowheads="1"/>
          </p:cNvSpPr>
          <p:nvPr/>
        </p:nvSpPr>
        <p:spPr bwMode="auto">
          <a:xfrm>
            <a:off x="6324600" y="3382963"/>
            <a:ext cx="1905000" cy="274637"/>
          </a:xfrm>
          <a:prstGeom prst="rect">
            <a:avLst/>
          </a:prstGeom>
          <a:noFill/>
          <a:ln w="9525">
            <a:noFill/>
            <a:miter lim="800000"/>
            <a:headEnd/>
            <a:tailEnd/>
          </a:ln>
        </p:spPr>
        <p:txBody>
          <a:bodyPr>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endPar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endParaRPr>
          </a:p>
        </p:txBody>
      </p:sp>
      <p:pic>
        <p:nvPicPr>
          <p:cNvPr id="66567" name="Picture 8" descr="SA2"/>
          <p:cNvPicPr>
            <a:picLocks noChangeAspect="1" noChangeArrowheads="1"/>
          </p:cNvPicPr>
          <p:nvPr/>
        </p:nvPicPr>
        <p:blipFill>
          <a:blip r:embed="rId3"/>
          <a:srcRect/>
          <a:stretch>
            <a:fillRect/>
          </a:stretch>
        </p:blipFill>
        <p:spPr bwMode="auto">
          <a:xfrm>
            <a:off x="6172200" y="76200"/>
            <a:ext cx="2427288" cy="3352800"/>
          </a:xfrm>
          <a:prstGeom prst="rect">
            <a:avLst/>
          </a:prstGeom>
          <a:noFill/>
          <a:ln w="9525">
            <a:noFill/>
            <a:miter lim="800000"/>
            <a:headEnd/>
            <a:tailEnd/>
          </a:ln>
        </p:spPr>
      </p:pic>
      <p:pic>
        <p:nvPicPr>
          <p:cNvPr id="66568" name="Picture 9" descr="SA2"/>
          <p:cNvPicPr>
            <a:picLocks noChangeAspect="1" noChangeArrowheads="1"/>
          </p:cNvPicPr>
          <p:nvPr/>
        </p:nvPicPr>
        <p:blipFill>
          <a:blip r:embed="rId4"/>
          <a:srcRect l="12880" t="11241" b="10071"/>
          <a:stretch>
            <a:fillRect/>
          </a:stretch>
        </p:blipFill>
        <p:spPr bwMode="auto">
          <a:xfrm>
            <a:off x="5791200" y="3633788"/>
            <a:ext cx="3276600" cy="2959100"/>
          </a:xfrm>
          <a:prstGeom prst="rect">
            <a:avLst/>
          </a:prstGeom>
          <a:noFill/>
          <a:ln w="9525">
            <a:noFill/>
            <a:miter lim="800000"/>
            <a:headEnd/>
            <a:tailEnd/>
          </a:ln>
        </p:spPr>
      </p:pic>
      <p:sp>
        <p:nvSpPr>
          <p:cNvPr id="66569" name="Freeform 10"/>
          <p:cNvSpPr>
            <a:spLocks/>
          </p:cNvSpPr>
          <p:nvPr/>
        </p:nvSpPr>
        <p:spPr bwMode="auto">
          <a:xfrm>
            <a:off x="7004050" y="3983038"/>
            <a:ext cx="188913" cy="80962"/>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0 60000 65536"/>
              <a:gd name="T9" fmla="*/ 0 60000 65536"/>
              <a:gd name="T10" fmla="*/ 0 60000 65536"/>
              <a:gd name="T11" fmla="*/ 0 60000 65536"/>
              <a:gd name="T12" fmla="*/ 0 w 119"/>
              <a:gd name="T13" fmla="*/ 0 h 51"/>
              <a:gd name="T14" fmla="*/ 119 w 119"/>
              <a:gd name="T15" fmla="*/ 51 h 51"/>
            </a:gdLst>
            <a:ahLst/>
            <a:cxnLst>
              <a:cxn ang="T8">
                <a:pos x="T0" y="T1"/>
              </a:cxn>
              <a:cxn ang="T9">
                <a:pos x="T2" y="T3"/>
              </a:cxn>
              <a:cxn ang="T10">
                <a:pos x="T4" y="T5"/>
              </a:cxn>
              <a:cxn ang="T11">
                <a:pos x="T6" y="T7"/>
              </a:cxn>
            </a:cxnLst>
            <a:rect l="T12" t="T13" r="T14" b="T15"/>
            <a:pathLst>
              <a:path w="119" h="51">
                <a:moveTo>
                  <a:pt x="36" y="13"/>
                </a:moveTo>
                <a:cubicBezTo>
                  <a:pt x="71" y="0"/>
                  <a:pt x="76" y="0"/>
                  <a:pt x="119" y="6"/>
                </a:cubicBezTo>
                <a:cubicBezTo>
                  <a:pt x="105" y="47"/>
                  <a:pt x="102" y="44"/>
                  <a:pt x="55" y="51"/>
                </a:cubicBezTo>
                <a:cubicBezTo>
                  <a:pt x="24" y="45"/>
                  <a:pt x="0" y="48"/>
                  <a:pt x="36" y="13"/>
                </a:cubicBezTo>
                <a:close/>
              </a:path>
            </a:pathLst>
          </a:custGeom>
          <a:solidFill>
            <a:srgbClr val="FF6600"/>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66570" name="Freeform 11"/>
          <p:cNvSpPr>
            <a:spLocks/>
          </p:cNvSpPr>
          <p:nvPr/>
        </p:nvSpPr>
        <p:spPr bwMode="auto">
          <a:xfrm>
            <a:off x="6867525" y="4192588"/>
            <a:ext cx="142875" cy="134937"/>
          </a:xfrm>
          <a:custGeom>
            <a:avLst/>
            <a:gdLst>
              <a:gd name="T0" fmla="*/ 2147483647 w 90"/>
              <a:gd name="T1" fmla="*/ 2147483647 h 85"/>
              <a:gd name="T2" fmla="*/ 2147483647 w 90"/>
              <a:gd name="T3" fmla="*/ 2147483647 h 85"/>
              <a:gd name="T4" fmla="*/ 2147483647 w 90"/>
              <a:gd name="T5" fmla="*/ 2147483647 h 85"/>
              <a:gd name="T6" fmla="*/ 2147483647 w 90"/>
              <a:gd name="T7" fmla="*/ 2147483647 h 85"/>
              <a:gd name="T8" fmla="*/ 0 w 90"/>
              <a:gd name="T9" fmla="*/ 2147483647 h 85"/>
              <a:gd name="T10" fmla="*/ 0 60000 65536"/>
              <a:gd name="T11" fmla="*/ 0 60000 65536"/>
              <a:gd name="T12" fmla="*/ 0 60000 65536"/>
              <a:gd name="T13" fmla="*/ 0 60000 65536"/>
              <a:gd name="T14" fmla="*/ 0 60000 65536"/>
              <a:gd name="T15" fmla="*/ 0 w 90"/>
              <a:gd name="T16" fmla="*/ 0 h 85"/>
              <a:gd name="T17" fmla="*/ 90 w 90"/>
              <a:gd name="T18" fmla="*/ 85 h 85"/>
            </a:gdLst>
            <a:ahLst/>
            <a:cxnLst>
              <a:cxn ang="T10">
                <a:pos x="T0" y="T1"/>
              </a:cxn>
              <a:cxn ang="T11">
                <a:pos x="T2" y="T3"/>
              </a:cxn>
              <a:cxn ang="T12">
                <a:pos x="T4" y="T5"/>
              </a:cxn>
              <a:cxn ang="T13">
                <a:pos x="T6" y="T7"/>
              </a:cxn>
              <a:cxn ang="T14">
                <a:pos x="T8" y="T9"/>
              </a:cxn>
            </a:cxnLst>
            <a:rect l="T15" t="T16" r="T17" b="T18"/>
            <a:pathLst>
              <a:path w="90" h="85">
                <a:moveTo>
                  <a:pt x="39" y="15"/>
                </a:moveTo>
                <a:cubicBezTo>
                  <a:pt x="34" y="27"/>
                  <a:pt x="15" y="61"/>
                  <a:pt x="32" y="73"/>
                </a:cubicBezTo>
                <a:cubicBezTo>
                  <a:pt x="43" y="80"/>
                  <a:pt x="71" y="85"/>
                  <a:pt x="71" y="85"/>
                </a:cubicBezTo>
                <a:cubicBezTo>
                  <a:pt x="75" y="78"/>
                  <a:pt x="83" y="73"/>
                  <a:pt x="84" y="66"/>
                </a:cubicBezTo>
                <a:cubicBezTo>
                  <a:pt x="90" y="0"/>
                  <a:pt x="48" y="9"/>
                  <a:pt x="0" y="9"/>
                </a:cubicBezTo>
              </a:path>
            </a:pathLst>
          </a:custGeom>
          <a:solidFill>
            <a:srgbClr val="FF6600"/>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66571" name="Freeform 12"/>
          <p:cNvSpPr>
            <a:spLocks/>
          </p:cNvSpPr>
          <p:nvPr/>
        </p:nvSpPr>
        <p:spPr bwMode="auto">
          <a:xfrm>
            <a:off x="6858000" y="4429125"/>
            <a:ext cx="92075" cy="120650"/>
          </a:xfrm>
          <a:custGeom>
            <a:avLst/>
            <a:gdLst>
              <a:gd name="T0" fmla="*/ 2147483647 w 58"/>
              <a:gd name="T1" fmla="*/ 0 h 76"/>
              <a:gd name="T2" fmla="*/ 0 w 58"/>
              <a:gd name="T3" fmla="*/ 2147483647 h 76"/>
              <a:gd name="T4" fmla="*/ 2147483647 w 58"/>
              <a:gd name="T5" fmla="*/ 2147483647 h 76"/>
              <a:gd name="T6" fmla="*/ 2147483647 w 58"/>
              <a:gd name="T7" fmla="*/ 0 h 76"/>
              <a:gd name="T8" fmla="*/ 0 60000 65536"/>
              <a:gd name="T9" fmla="*/ 0 60000 65536"/>
              <a:gd name="T10" fmla="*/ 0 60000 65536"/>
              <a:gd name="T11" fmla="*/ 0 60000 65536"/>
              <a:gd name="T12" fmla="*/ 0 w 58"/>
              <a:gd name="T13" fmla="*/ 0 h 76"/>
              <a:gd name="T14" fmla="*/ 58 w 58"/>
              <a:gd name="T15" fmla="*/ 76 h 76"/>
            </a:gdLst>
            <a:ahLst/>
            <a:cxnLst>
              <a:cxn ang="T8">
                <a:pos x="T0" y="T1"/>
              </a:cxn>
              <a:cxn ang="T9">
                <a:pos x="T2" y="T3"/>
              </a:cxn>
              <a:cxn ang="T10">
                <a:pos x="T4" y="T5"/>
              </a:cxn>
              <a:cxn ang="T11">
                <a:pos x="T6" y="T7"/>
              </a:cxn>
            </a:cxnLst>
            <a:rect l="T12" t="T13" r="T14" b="T15"/>
            <a:pathLst>
              <a:path w="58" h="76">
                <a:moveTo>
                  <a:pt x="19" y="0"/>
                </a:moveTo>
                <a:cubicBezTo>
                  <a:pt x="13" y="19"/>
                  <a:pt x="6" y="38"/>
                  <a:pt x="0" y="58"/>
                </a:cubicBezTo>
                <a:cubicBezTo>
                  <a:pt x="25" y="75"/>
                  <a:pt x="46" y="76"/>
                  <a:pt x="58" y="45"/>
                </a:cubicBezTo>
                <a:cubicBezTo>
                  <a:pt x="51" y="7"/>
                  <a:pt x="54" y="0"/>
                  <a:pt x="19" y="0"/>
                </a:cubicBezTo>
                <a:close/>
              </a:path>
            </a:pathLst>
          </a:custGeom>
          <a:solidFill>
            <a:srgbClr val="FF6600"/>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66572" name="Freeform 13"/>
          <p:cNvSpPr>
            <a:spLocks/>
          </p:cNvSpPr>
          <p:nvPr/>
        </p:nvSpPr>
        <p:spPr bwMode="auto">
          <a:xfrm>
            <a:off x="6799263" y="4570413"/>
            <a:ext cx="169862" cy="103187"/>
          </a:xfrm>
          <a:custGeom>
            <a:avLst/>
            <a:gdLst>
              <a:gd name="T0" fmla="*/ 2147483647 w 107"/>
              <a:gd name="T1" fmla="*/ 2147483647 h 65"/>
              <a:gd name="T2" fmla="*/ 2147483647 w 107"/>
              <a:gd name="T3" fmla="*/ 2147483647 h 65"/>
              <a:gd name="T4" fmla="*/ 2147483647 w 107"/>
              <a:gd name="T5" fmla="*/ 2147483647 h 65"/>
              <a:gd name="T6" fmla="*/ 2147483647 w 107"/>
              <a:gd name="T7" fmla="*/ 2147483647 h 65"/>
              <a:gd name="T8" fmla="*/ 2147483647 w 107"/>
              <a:gd name="T9" fmla="*/ 2147483647 h 65"/>
              <a:gd name="T10" fmla="*/ 2147483647 w 107"/>
              <a:gd name="T11" fmla="*/ 2147483647 h 65"/>
              <a:gd name="T12" fmla="*/ 2147483647 w 107"/>
              <a:gd name="T13" fmla="*/ 2147483647 h 65"/>
              <a:gd name="T14" fmla="*/ 0 60000 65536"/>
              <a:gd name="T15" fmla="*/ 0 60000 65536"/>
              <a:gd name="T16" fmla="*/ 0 60000 65536"/>
              <a:gd name="T17" fmla="*/ 0 60000 65536"/>
              <a:gd name="T18" fmla="*/ 0 60000 65536"/>
              <a:gd name="T19" fmla="*/ 0 60000 65536"/>
              <a:gd name="T20" fmla="*/ 0 60000 65536"/>
              <a:gd name="T21" fmla="*/ 0 w 107"/>
              <a:gd name="T22" fmla="*/ 0 h 65"/>
              <a:gd name="T23" fmla="*/ 107 w 107"/>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65">
                <a:moveTo>
                  <a:pt x="11" y="20"/>
                </a:moveTo>
                <a:cubicBezTo>
                  <a:pt x="17" y="24"/>
                  <a:pt x="25" y="27"/>
                  <a:pt x="31" y="33"/>
                </a:cubicBezTo>
                <a:cubicBezTo>
                  <a:pt x="36" y="38"/>
                  <a:pt x="37" y="47"/>
                  <a:pt x="43" y="52"/>
                </a:cubicBezTo>
                <a:cubicBezTo>
                  <a:pt x="48" y="56"/>
                  <a:pt x="83" y="63"/>
                  <a:pt x="88" y="65"/>
                </a:cubicBezTo>
                <a:cubicBezTo>
                  <a:pt x="107" y="35"/>
                  <a:pt x="93" y="27"/>
                  <a:pt x="63" y="14"/>
                </a:cubicBezTo>
                <a:cubicBezTo>
                  <a:pt x="50" y="8"/>
                  <a:pt x="24" y="1"/>
                  <a:pt x="24" y="1"/>
                </a:cubicBezTo>
                <a:cubicBezTo>
                  <a:pt x="0" y="8"/>
                  <a:pt x="2" y="0"/>
                  <a:pt x="11" y="20"/>
                </a:cubicBezTo>
                <a:close/>
              </a:path>
            </a:pathLst>
          </a:custGeom>
          <a:solidFill>
            <a:srgbClr val="FF6600"/>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ctrTitle" idx="4294967295"/>
          </p:nvPr>
        </p:nvSpPr>
        <p:spPr>
          <a:xfrm>
            <a:off x="152400" y="76200"/>
            <a:ext cx="5105400" cy="4572000"/>
          </a:xfrm>
        </p:spPr>
        <p:txBody>
          <a:bodyPr anchor="t"/>
          <a:lstStyle/>
          <a:p>
            <a:pPr algn="l" eaLnBrk="1" hangingPunct="1">
              <a:defRPr/>
            </a:pPr>
            <a:r>
              <a:rPr lang="en-US" sz="2400">
                <a:solidFill>
                  <a:schemeClr val="tx1"/>
                </a:solidFill>
                <a:latin typeface="Palatino" pitchFamily="-72" charset="0"/>
              </a:rPr>
              <a:t>Levator Scapula, </a:t>
            </a:r>
            <a:r>
              <a:rPr lang="en-US" sz="1600">
                <a:solidFill>
                  <a:schemeClr val="tx1"/>
                </a:solidFill>
                <a:latin typeface="Palatino" pitchFamily="-72" charset="0"/>
              </a:rPr>
              <a:t>page 84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A  </a:t>
            </a:r>
            <a:r>
              <a:rPr lang="en-US" sz="1600" i="1">
                <a:solidFill>
                  <a:schemeClr val="tx1"/>
                </a:solidFill>
                <a:latin typeface="Palatino" pitchFamily="-72" charset="0"/>
              </a:rPr>
              <a:t>Unilaterally:</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Elevate</a:t>
            </a:r>
            <a:r>
              <a:rPr lang="en-US" sz="1600">
                <a:solidFill>
                  <a:schemeClr val="tx1"/>
                </a:solidFill>
                <a:latin typeface="Palatino" pitchFamily="-72" charset="0"/>
              </a:rPr>
              <a:t> the scapula, AKA: scapulothoracic joint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Downwardly rotate</a:t>
            </a:r>
            <a:r>
              <a:rPr lang="en-US" sz="1600">
                <a:solidFill>
                  <a:schemeClr val="tx1"/>
                </a:solidFill>
                <a:latin typeface="Palatino" pitchFamily="-72" charset="0"/>
              </a:rPr>
              <a:t> the scapula, AKA: S/T joint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Laterally flex</a:t>
            </a:r>
            <a:r>
              <a:rPr lang="en-US" sz="1600">
                <a:solidFill>
                  <a:schemeClr val="tx1"/>
                </a:solidFill>
                <a:latin typeface="Palatino" pitchFamily="-72" charset="0"/>
              </a:rPr>
              <a:t> the head and neck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Rotate</a:t>
            </a:r>
            <a:r>
              <a:rPr lang="en-US" sz="1600">
                <a:solidFill>
                  <a:schemeClr val="tx1"/>
                </a:solidFill>
                <a:latin typeface="Palatino" pitchFamily="-72" charset="0"/>
              </a:rPr>
              <a:t> the head and neck to the same side</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r>
              <a:rPr lang="en-US" sz="1600" i="1">
                <a:solidFill>
                  <a:schemeClr val="tx1"/>
                </a:solidFill>
                <a:latin typeface="Palatino" pitchFamily="-72" charset="0"/>
              </a:rPr>
              <a:t>Bilaterally:</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Extend</a:t>
            </a:r>
            <a:r>
              <a:rPr lang="en-US" sz="1600">
                <a:solidFill>
                  <a:schemeClr val="tx1"/>
                </a:solidFill>
                <a:latin typeface="Palatino" pitchFamily="-72" charset="0"/>
              </a:rPr>
              <a:t> the head and neck</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O  Transverse processes of first through fourth </a:t>
            </a:r>
            <a:br>
              <a:rPr lang="en-US" sz="1600">
                <a:solidFill>
                  <a:schemeClr val="tx1"/>
                </a:solidFill>
                <a:latin typeface="Palatino" pitchFamily="-72" charset="0"/>
              </a:rPr>
            </a:br>
            <a:r>
              <a:rPr lang="en-US" sz="1600">
                <a:solidFill>
                  <a:schemeClr val="tx1"/>
                </a:solidFill>
                <a:latin typeface="Palatino" pitchFamily="-72" charset="0"/>
              </a:rPr>
              <a:t>	cervical vertebrae</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Medial border of scapula, between superior angle </a:t>
            </a:r>
            <a:br>
              <a:rPr lang="en-US" sz="1600">
                <a:solidFill>
                  <a:schemeClr val="tx1"/>
                </a:solidFill>
                <a:latin typeface="Palatino" pitchFamily="-72" charset="0"/>
              </a:rPr>
            </a:br>
            <a:r>
              <a:rPr lang="en-US" sz="1600">
                <a:solidFill>
                  <a:schemeClr val="tx1"/>
                </a:solidFill>
                <a:latin typeface="Palatino" pitchFamily="-72" charset="0"/>
              </a:rPr>
              <a:t>	and superior portion of spine of scapula</a:t>
            </a:r>
          </a:p>
        </p:txBody>
      </p:sp>
      <p:sp>
        <p:nvSpPr>
          <p:cNvPr id="68610" name="AutoShape 3"/>
          <p:cNvSpPr>
            <a:spLocks noChangeArrowheads="1"/>
          </p:cNvSpPr>
          <p:nvPr/>
        </p:nvSpPr>
        <p:spPr bwMode="auto">
          <a:xfrm>
            <a:off x="152400" y="2819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68611"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68612" name="AutoShape 5"/>
          <p:cNvSpPr>
            <a:spLocks noChangeArrowheads="1"/>
          </p:cNvSpPr>
          <p:nvPr/>
        </p:nvSpPr>
        <p:spPr bwMode="auto">
          <a:xfrm>
            <a:off x="152400" y="3581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68613" name="Rectangle 7"/>
          <p:cNvSpPr>
            <a:spLocks noChangeArrowheads="1"/>
          </p:cNvSpPr>
          <p:nvPr/>
        </p:nvSpPr>
        <p:spPr bwMode="auto">
          <a:xfrm>
            <a:off x="457200" y="3581400"/>
            <a:ext cx="4648200" cy="6096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68614" name="Text Box 5"/>
          <p:cNvSpPr txBox="1">
            <a:spLocks noChangeArrowheads="1"/>
          </p:cNvSpPr>
          <p:nvPr/>
        </p:nvSpPr>
        <p:spPr bwMode="auto">
          <a:xfrm>
            <a:off x="6324600" y="3382963"/>
            <a:ext cx="1905000" cy="274637"/>
          </a:xfrm>
          <a:prstGeom prst="rect">
            <a:avLst/>
          </a:prstGeom>
          <a:noFill/>
          <a:ln w="9525">
            <a:noFill/>
            <a:miter lim="800000"/>
            <a:headEnd/>
            <a:tailEnd/>
          </a:ln>
        </p:spPr>
        <p:txBody>
          <a:bodyPr>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endPar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endParaRPr>
          </a:p>
        </p:txBody>
      </p:sp>
      <p:pic>
        <p:nvPicPr>
          <p:cNvPr id="68615" name="Picture 8" descr="SA2"/>
          <p:cNvPicPr>
            <a:picLocks noChangeAspect="1" noChangeArrowheads="1"/>
          </p:cNvPicPr>
          <p:nvPr/>
        </p:nvPicPr>
        <p:blipFill>
          <a:blip r:embed="rId3"/>
          <a:srcRect/>
          <a:stretch>
            <a:fillRect/>
          </a:stretch>
        </p:blipFill>
        <p:spPr bwMode="auto">
          <a:xfrm>
            <a:off x="6172200" y="76200"/>
            <a:ext cx="2427288" cy="3352800"/>
          </a:xfrm>
          <a:prstGeom prst="rect">
            <a:avLst/>
          </a:prstGeom>
          <a:noFill/>
          <a:ln w="9525">
            <a:noFill/>
            <a:miter lim="800000"/>
            <a:headEnd/>
            <a:tailEnd/>
          </a:ln>
        </p:spPr>
      </p:pic>
      <p:pic>
        <p:nvPicPr>
          <p:cNvPr id="68616" name="Picture 9" descr="SA2"/>
          <p:cNvPicPr>
            <a:picLocks noChangeAspect="1" noChangeArrowheads="1"/>
          </p:cNvPicPr>
          <p:nvPr/>
        </p:nvPicPr>
        <p:blipFill>
          <a:blip r:embed="rId4"/>
          <a:srcRect l="12880" t="11241" b="10071"/>
          <a:stretch>
            <a:fillRect/>
          </a:stretch>
        </p:blipFill>
        <p:spPr bwMode="auto">
          <a:xfrm>
            <a:off x="5791200" y="3633788"/>
            <a:ext cx="3276600" cy="2959100"/>
          </a:xfrm>
          <a:prstGeom prst="rect">
            <a:avLst/>
          </a:prstGeom>
          <a:noFill/>
          <a:ln w="9525">
            <a:noFill/>
            <a:miter lim="800000"/>
            <a:headEnd/>
            <a:tailEnd/>
          </a:ln>
        </p:spPr>
      </p:pic>
      <p:sp>
        <p:nvSpPr>
          <p:cNvPr id="68617" name="Freeform 14"/>
          <p:cNvSpPr>
            <a:spLocks/>
          </p:cNvSpPr>
          <p:nvPr/>
        </p:nvSpPr>
        <p:spPr bwMode="auto">
          <a:xfrm>
            <a:off x="7559675" y="5600700"/>
            <a:ext cx="273050" cy="333375"/>
          </a:xfrm>
          <a:custGeom>
            <a:avLst/>
            <a:gdLst>
              <a:gd name="T0" fmla="*/ 2147483647 w 172"/>
              <a:gd name="T1" fmla="*/ 2147483647 h 210"/>
              <a:gd name="T2" fmla="*/ 2147483647 w 172"/>
              <a:gd name="T3" fmla="*/ 2147483647 h 210"/>
              <a:gd name="T4" fmla="*/ 2147483647 w 172"/>
              <a:gd name="T5" fmla="*/ 2147483647 h 210"/>
              <a:gd name="T6" fmla="*/ 2147483647 w 172"/>
              <a:gd name="T7" fmla="*/ 2147483647 h 210"/>
              <a:gd name="T8" fmla="*/ 0 w 172"/>
              <a:gd name="T9" fmla="*/ 2147483647 h 210"/>
              <a:gd name="T10" fmla="*/ 2147483647 w 172"/>
              <a:gd name="T11" fmla="*/ 2147483647 h 210"/>
              <a:gd name="T12" fmla="*/ 2147483647 w 172"/>
              <a:gd name="T13" fmla="*/ 2147483647 h 210"/>
              <a:gd name="T14" fmla="*/ 2147483647 w 172"/>
              <a:gd name="T15" fmla="*/ 2147483647 h 210"/>
              <a:gd name="T16" fmla="*/ 0 60000 65536"/>
              <a:gd name="T17" fmla="*/ 0 60000 65536"/>
              <a:gd name="T18" fmla="*/ 0 60000 65536"/>
              <a:gd name="T19" fmla="*/ 0 60000 65536"/>
              <a:gd name="T20" fmla="*/ 0 60000 65536"/>
              <a:gd name="T21" fmla="*/ 0 60000 65536"/>
              <a:gd name="T22" fmla="*/ 0 60000 65536"/>
              <a:gd name="T23" fmla="*/ 0 60000 65536"/>
              <a:gd name="T24" fmla="*/ 0 w 172"/>
              <a:gd name="T25" fmla="*/ 0 h 210"/>
              <a:gd name="T26" fmla="*/ 172 w 172"/>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 h="210">
                <a:moveTo>
                  <a:pt x="160" y="50"/>
                </a:moveTo>
                <a:cubicBezTo>
                  <a:pt x="127" y="57"/>
                  <a:pt x="123" y="60"/>
                  <a:pt x="108" y="88"/>
                </a:cubicBezTo>
                <a:cubicBezTo>
                  <a:pt x="100" y="101"/>
                  <a:pt x="88" y="111"/>
                  <a:pt x="83" y="126"/>
                </a:cubicBezTo>
                <a:cubicBezTo>
                  <a:pt x="76" y="143"/>
                  <a:pt x="67" y="175"/>
                  <a:pt x="51" y="184"/>
                </a:cubicBezTo>
                <a:cubicBezTo>
                  <a:pt x="34" y="192"/>
                  <a:pt x="0" y="210"/>
                  <a:pt x="0" y="210"/>
                </a:cubicBezTo>
                <a:cubicBezTo>
                  <a:pt x="5" y="149"/>
                  <a:pt x="9" y="28"/>
                  <a:pt x="83" y="5"/>
                </a:cubicBezTo>
                <a:cubicBezTo>
                  <a:pt x="117" y="8"/>
                  <a:pt x="160" y="0"/>
                  <a:pt x="172" y="37"/>
                </a:cubicBezTo>
                <a:cubicBezTo>
                  <a:pt x="165" y="58"/>
                  <a:pt x="170" y="60"/>
                  <a:pt x="160" y="50"/>
                </a:cubicBezTo>
                <a:close/>
              </a:path>
            </a:pathLst>
          </a:custGeom>
          <a:solidFill>
            <a:srgbClr val="FF6600"/>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0" descr="SA2">
            <a:extLst>
              <a:ext uri="{FF2B5EF4-FFF2-40B4-BE49-F238E27FC236}">
                <a16:creationId xmlns:a16="http://schemas.microsoft.com/office/drawing/2014/main" id="{76FA669B-145A-10C9-D81F-F50E6D64A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150" y="1143000"/>
            <a:ext cx="27114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
            <a:extLst>
              <a:ext uri="{FF2B5EF4-FFF2-40B4-BE49-F238E27FC236}">
                <a16:creationId xmlns:a16="http://schemas.microsoft.com/office/drawing/2014/main" id="{75B2CF77-4682-378D-090F-20701C8DB042}"/>
              </a:ext>
            </a:extLst>
          </p:cNvPr>
          <p:cNvSpPr>
            <a:spLocks noGrp="1" noChangeArrowheads="1"/>
          </p:cNvSpPr>
          <p:nvPr>
            <p:ph type="title"/>
          </p:nvPr>
        </p:nvSpPr>
        <p:spPr>
          <a:xfrm>
            <a:off x="685800" y="152400"/>
            <a:ext cx="7772400" cy="1143000"/>
          </a:xfrm>
        </p:spPr>
        <p:txBody>
          <a:bodyPr/>
          <a:lstStyle/>
          <a:p>
            <a:pPr eaLnBrk="1" hangingPunct="1"/>
            <a:r>
              <a:rPr lang="en-US" altLang="en-US" sz="3200">
                <a:latin typeface="Palatino" pitchFamily="2" charset="77"/>
              </a:rPr>
              <a:t>Trapezius</a:t>
            </a:r>
            <a:br>
              <a:rPr lang="en-US" altLang="en-US" sz="3200">
                <a:latin typeface="Palatino" pitchFamily="2" charset="77"/>
              </a:rPr>
            </a:br>
            <a:r>
              <a:rPr lang="en-US" altLang="en-US" sz="2400">
                <a:latin typeface="Palatino" pitchFamily="2" charset="77"/>
              </a:rPr>
              <a:t>Trail Guide, Page 68</a:t>
            </a:r>
            <a:endParaRPr lang="en-US" altLang="en-US">
              <a:latin typeface="Palatino" pitchFamily="2" charset="77"/>
            </a:endParaRPr>
          </a:p>
        </p:txBody>
      </p:sp>
      <p:sp>
        <p:nvSpPr>
          <p:cNvPr id="32771" name="Text Box 24">
            <a:extLst>
              <a:ext uri="{FF2B5EF4-FFF2-40B4-BE49-F238E27FC236}">
                <a16:creationId xmlns:a16="http://schemas.microsoft.com/office/drawing/2014/main" id="{2C9FA8FA-04DA-5151-F773-A42F37CEC3A2}"/>
              </a:ext>
            </a:extLst>
          </p:cNvPr>
          <p:cNvSpPr txBox="1">
            <a:spLocks noChangeArrowheads="1"/>
          </p:cNvSpPr>
          <p:nvPr/>
        </p:nvSpPr>
        <p:spPr bwMode="auto">
          <a:xfrm>
            <a:off x="5546725" y="1751013"/>
            <a:ext cx="31400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rPr>
              <a:t>Trapezius is a superficial muscle of the upper back and neck.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rPr>
              <a:t>It comes from a Greek word meaning “little table” or “trapezoid shape”.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rPr>
              <a:t>When do you use trapezius?</a:t>
            </a:r>
          </a:p>
        </p:txBody>
      </p:sp>
      <p:sp>
        <p:nvSpPr>
          <p:cNvPr id="32772" name="Text Box 25">
            <a:extLst>
              <a:ext uri="{FF2B5EF4-FFF2-40B4-BE49-F238E27FC236}">
                <a16:creationId xmlns:a16="http://schemas.microsoft.com/office/drawing/2014/main" id="{5F986A10-DA67-522C-138F-36C84CFF7919}"/>
              </a:ext>
            </a:extLst>
          </p:cNvPr>
          <p:cNvSpPr txBox="1">
            <a:spLocks noChangeArrowheads="1"/>
          </p:cNvSpPr>
          <p:nvPr/>
        </p:nvSpPr>
        <p:spPr bwMode="auto">
          <a:xfrm>
            <a:off x="2590800" y="6400800"/>
            <a:ext cx="1295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rPr>
              <a:t>Posterior View</a:t>
            </a:r>
            <a:endParaRPr kumimoji="0" lang="en-US" altLang="en-US" sz="16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SA2">
            <a:extLst>
              <a:ext uri="{FF2B5EF4-FFF2-40B4-BE49-F238E27FC236}">
                <a16:creationId xmlns:a16="http://schemas.microsoft.com/office/drawing/2014/main" id="{D70F4EC1-13AD-E600-948E-911772092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150" y="1143000"/>
            <a:ext cx="27114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3">
            <a:extLst>
              <a:ext uri="{FF2B5EF4-FFF2-40B4-BE49-F238E27FC236}">
                <a16:creationId xmlns:a16="http://schemas.microsoft.com/office/drawing/2014/main" id="{F526121A-A596-DCF0-E669-2549F05FAFF3}"/>
              </a:ext>
            </a:extLst>
          </p:cNvPr>
          <p:cNvSpPr>
            <a:spLocks noGrp="1" noChangeArrowheads="1"/>
          </p:cNvSpPr>
          <p:nvPr>
            <p:ph type="title"/>
          </p:nvPr>
        </p:nvSpPr>
        <p:spPr>
          <a:xfrm>
            <a:off x="685800" y="152400"/>
            <a:ext cx="7772400" cy="1143000"/>
          </a:xfrm>
        </p:spPr>
        <p:txBody>
          <a:bodyPr/>
          <a:lstStyle/>
          <a:p>
            <a:pPr eaLnBrk="1" hangingPunct="1"/>
            <a:r>
              <a:rPr lang="en-US" altLang="en-US" sz="3200">
                <a:latin typeface="Palatino" pitchFamily="2" charset="77"/>
              </a:rPr>
              <a:t>Trapezius</a:t>
            </a:r>
            <a:br>
              <a:rPr lang="en-US" altLang="en-US" sz="3200">
                <a:latin typeface="Palatino" pitchFamily="2" charset="77"/>
              </a:rPr>
            </a:br>
            <a:r>
              <a:rPr lang="en-US" altLang="en-US" sz="2400">
                <a:latin typeface="Palatino" pitchFamily="2" charset="77"/>
              </a:rPr>
              <a:t>Trail Guide, Page 68</a:t>
            </a:r>
            <a:endParaRPr lang="en-US" altLang="en-US">
              <a:latin typeface="Palatino" pitchFamily="2" charset="77"/>
            </a:endParaRPr>
          </a:p>
        </p:txBody>
      </p:sp>
      <p:sp>
        <p:nvSpPr>
          <p:cNvPr id="34819" name="Text Box 4">
            <a:extLst>
              <a:ext uri="{FF2B5EF4-FFF2-40B4-BE49-F238E27FC236}">
                <a16:creationId xmlns:a16="http://schemas.microsoft.com/office/drawing/2014/main" id="{C417D4E1-FEA7-7509-3FC9-02B27EA6FD3A}"/>
              </a:ext>
            </a:extLst>
          </p:cNvPr>
          <p:cNvSpPr txBox="1">
            <a:spLocks noChangeArrowheads="1"/>
          </p:cNvSpPr>
          <p:nvPr/>
        </p:nvSpPr>
        <p:spPr bwMode="auto">
          <a:xfrm>
            <a:off x="5546725" y="1751013"/>
            <a:ext cx="3140075"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alatino" pitchFamily="2" charset="77"/>
                <a:ea typeface="ＭＳ Ｐゴシック" panose="020B0600070205080204" pitchFamily="34" charset="-128"/>
              </a:defRPr>
            </a:lvl1pPr>
            <a:lvl2pPr>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rPr>
              <a:t>Trapezius is used to:</a:t>
            </a:r>
          </a:p>
          <a:p>
            <a:pPr marL="457200" marR="0" lvl="1" indent="0" algn="l" defTabSz="914400" rtl="0" eaLnBrk="0" fontAlgn="base" latinLnBrk="0" hangingPunct="0">
              <a:lnSpc>
                <a:spcPct val="100000"/>
              </a:lnSpc>
              <a:spcBef>
                <a:spcPct val="0"/>
              </a:spcBef>
              <a:spcAft>
                <a:spcPct val="0"/>
              </a:spcAft>
              <a:buClrTx/>
              <a:buSzTx/>
              <a:buFont typeface="Times" pitchFamily="2" charset="0"/>
              <a:buChar char="•"/>
              <a:tabLst/>
              <a:defRPr/>
            </a:pPr>
            <a:r>
              <a:rPr kumimoji="0" lang="en-US" altLang="en-US" sz="16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rPr>
              <a:t> Extend your neck over the handlebars of a bicycle</a:t>
            </a:r>
          </a:p>
          <a:p>
            <a:pPr marL="457200" marR="0" lvl="1" indent="0" algn="l" defTabSz="914400" rtl="0" eaLnBrk="0" fontAlgn="base" latinLnBrk="0" hangingPunct="0">
              <a:lnSpc>
                <a:spcPct val="100000"/>
              </a:lnSpc>
              <a:spcBef>
                <a:spcPct val="0"/>
              </a:spcBef>
              <a:spcAft>
                <a:spcPct val="0"/>
              </a:spcAft>
              <a:buClrTx/>
              <a:buSzTx/>
              <a:buFont typeface="Times" pitchFamily="2" charset="0"/>
              <a:buNone/>
              <a:tabLst/>
              <a:defRPr/>
            </a:pPr>
            <a:endParaRPr kumimoji="0" lang="en-US" altLang="en-US" sz="16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endParaRPr>
          </a:p>
          <a:p>
            <a:pPr marL="457200" marR="0" lvl="1" indent="0" algn="l" defTabSz="914400" rtl="0" eaLnBrk="0" fontAlgn="base" latinLnBrk="0" hangingPunct="0">
              <a:lnSpc>
                <a:spcPct val="100000"/>
              </a:lnSpc>
              <a:spcBef>
                <a:spcPct val="0"/>
              </a:spcBef>
              <a:spcAft>
                <a:spcPct val="0"/>
              </a:spcAft>
              <a:buClrTx/>
              <a:buSzTx/>
              <a:buFont typeface="Times" pitchFamily="2" charset="0"/>
              <a:buChar char="•"/>
              <a:tabLst/>
              <a:defRPr/>
            </a:pPr>
            <a:r>
              <a:rPr kumimoji="0" lang="en-US" altLang="en-US" sz="16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rPr>
              <a:t> Hold a phone between your ear and shoulder</a:t>
            </a:r>
          </a:p>
          <a:p>
            <a:pPr marL="457200" marR="0" lvl="1" indent="0" algn="l" defTabSz="914400" rtl="0" eaLnBrk="0" fontAlgn="base" latinLnBrk="0" hangingPunct="0">
              <a:lnSpc>
                <a:spcPct val="100000"/>
              </a:lnSpc>
              <a:spcBef>
                <a:spcPct val="0"/>
              </a:spcBef>
              <a:spcAft>
                <a:spcPct val="0"/>
              </a:spcAft>
              <a:buClrTx/>
              <a:buSzTx/>
              <a:buFont typeface="Times" pitchFamily="2" charset="0"/>
              <a:buNone/>
              <a:tabLst/>
              <a:defRPr/>
            </a:pPr>
            <a:endParaRPr kumimoji="0" lang="en-US" altLang="en-US" sz="16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endParaRPr>
          </a:p>
          <a:p>
            <a:pPr marL="457200" marR="0" lvl="1" indent="0" algn="l" defTabSz="914400" rtl="0" eaLnBrk="0" fontAlgn="base" latinLnBrk="0" hangingPunct="0">
              <a:lnSpc>
                <a:spcPct val="100000"/>
              </a:lnSpc>
              <a:spcBef>
                <a:spcPct val="0"/>
              </a:spcBef>
              <a:spcAft>
                <a:spcPct val="0"/>
              </a:spcAft>
              <a:buClrTx/>
              <a:buSzTx/>
              <a:buFont typeface="Times" pitchFamily="2" charset="0"/>
              <a:buChar char="•"/>
              <a:tabLst/>
              <a:defRPr/>
            </a:pPr>
            <a:r>
              <a:rPr kumimoji="0" lang="en-US" altLang="en-US" sz="16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rPr>
              <a:t> Carry articles strapped over your shoulder</a:t>
            </a:r>
          </a:p>
          <a:p>
            <a:pPr marL="457200" marR="0" lvl="1" indent="0" algn="l" defTabSz="914400" rtl="0" eaLnBrk="0" fontAlgn="base" latinLnBrk="0" hangingPunct="0">
              <a:lnSpc>
                <a:spcPct val="100000"/>
              </a:lnSpc>
              <a:spcBef>
                <a:spcPct val="0"/>
              </a:spcBef>
              <a:spcAft>
                <a:spcPct val="0"/>
              </a:spcAft>
              <a:buClrTx/>
              <a:buSzTx/>
              <a:buFont typeface="Times" pitchFamily="2" charset="0"/>
              <a:buNone/>
              <a:tabLst/>
              <a:defRPr/>
            </a:pPr>
            <a:endParaRPr kumimoji="0" lang="en-US" altLang="en-US" sz="16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endParaRPr>
          </a:p>
          <a:p>
            <a:pPr marL="457200" marR="0" lvl="1" indent="0" algn="l" defTabSz="914400" rtl="0" eaLnBrk="0" fontAlgn="base" latinLnBrk="0" hangingPunct="0">
              <a:lnSpc>
                <a:spcPct val="100000"/>
              </a:lnSpc>
              <a:spcBef>
                <a:spcPct val="0"/>
              </a:spcBef>
              <a:spcAft>
                <a:spcPct val="0"/>
              </a:spcAft>
              <a:buClrTx/>
              <a:buSzTx/>
              <a:buFont typeface="Times" pitchFamily="2" charset="0"/>
              <a:buChar char="•"/>
              <a:tabLst/>
              <a:defRPr/>
            </a:pPr>
            <a:r>
              <a:rPr kumimoji="0" lang="en-US" altLang="en-US" sz="16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rPr>
              <a:t> Pull your shoulders back in a military fashion</a:t>
            </a:r>
          </a:p>
          <a:p>
            <a:pPr marL="457200" marR="0" lvl="1" indent="0" algn="l" defTabSz="914400" rtl="0" eaLnBrk="0" fontAlgn="base" latinLnBrk="0" hangingPunct="0">
              <a:lnSpc>
                <a:spcPct val="100000"/>
              </a:lnSpc>
              <a:spcBef>
                <a:spcPct val="0"/>
              </a:spcBef>
              <a:spcAft>
                <a:spcPct val="0"/>
              </a:spcAft>
              <a:buClrTx/>
              <a:buSzTx/>
              <a:buFont typeface="Times" pitchFamily="2" charset="0"/>
              <a:buNone/>
              <a:tabLst/>
              <a:defRPr/>
            </a:pPr>
            <a:endParaRPr kumimoji="0" lang="en-US" altLang="en-US" sz="16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endParaRPr>
          </a:p>
          <a:p>
            <a:pPr marL="0" marR="0" lvl="0" indent="0" algn="l" defTabSz="914400" rtl="0" eaLnBrk="0" fontAlgn="base" latinLnBrk="0" hangingPunct="0">
              <a:lnSpc>
                <a:spcPct val="100000"/>
              </a:lnSpc>
              <a:spcBef>
                <a:spcPct val="0"/>
              </a:spcBef>
              <a:spcAft>
                <a:spcPct val="0"/>
              </a:spcAft>
              <a:buClrTx/>
              <a:buSzTx/>
              <a:buFont typeface="Times" pitchFamily="2" charset="0"/>
              <a:buNone/>
              <a:tabLst/>
              <a:defRPr/>
            </a:pPr>
            <a:endParaRPr kumimoji="0" lang="en-US" altLang="en-US" sz="16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endParaRPr>
          </a:p>
          <a:p>
            <a:pPr marL="0" marR="0" lvl="0" indent="0" algn="l" defTabSz="914400" rtl="0" eaLnBrk="0" fontAlgn="base" latinLnBrk="0" hangingPunct="0">
              <a:lnSpc>
                <a:spcPct val="100000"/>
              </a:lnSpc>
              <a:spcBef>
                <a:spcPct val="0"/>
              </a:spcBef>
              <a:spcAft>
                <a:spcPct val="0"/>
              </a:spcAft>
              <a:buClrTx/>
              <a:buSzTx/>
              <a:buFont typeface="Times" pitchFamily="2" charset="0"/>
              <a:buNone/>
              <a:tabLst/>
              <a:defRPr/>
            </a:pPr>
            <a:r>
              <a:rPr kumimoji="0" lang="en-US" altLang="en-US" sz="16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rPr>
              <a:t>What actions are performed by the upper fibers of trapezius?</a:t>
            </a:r>
          </a:p>
        </p:txBody>
      </p:sp>
      <p:sp>
        <p:nvSpPr>
          <p:cNvPr id="34820" name="Text Box 5">
            <a:extLst>
              <a:ext uri="{FF2B5EF4-FFF2-40B4-BE49-F238E27FC236}">
                <a16:creationId xmlns:a16="http://schemas.microsoft.com/office/drawing/2014/main" id="{7204919A-DDFA-CD3A-C907-5DCED3B12AE7}"/>
              </a:ext>
            </a:extLst>
          </p:cNvPr>
          <p:cNvSpPr txBox="1">
            <a:spLocks noChangeArrowheads="1"/>
          </p:cNvSpPr>
          <p:nvPr/>
        </p:nvSpPr>
        <p:spPr bwMode="auto">
          <a:xfrm>
            <a:off x="2590800" y="6400800"/>
            <a:ext cx="1295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rPr>
              <a:t>Posterior View</a:t>
            </a:r>
            <a:endParaRPr kumimoji="0" lang="en-US" altLang="en-US" sz="16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NavExtensionofNeck">
            <a:extLst>
              <a:ext uri="{FF2B5EF4-FFF2-40B4-BE49-F238E27FC236}">
                <a16:creationId xmlns:a16="http://schemas.microsoft.com/office/drawing/2014/main" id="{8365A437-9535-C33C-DBF4-7E8477742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066800"/>
            <a:ext cx="19050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6" name="Picture 3" descr="NavLateralFlexionofNeck">
            <a:extLst>
              <a:ext uri="{FF2B5EF4-FFF2-40B4-BE49-F238E27FC236}">
                <a16:creationId xmlns:a16="http://schemas.microsoft.com/office/drawing/2014/main" id="{8DFB837A-9CFE-3946-1FB7-26F3F4656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538" y="2895600"/>
            <a:ext cx="18970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4" descr="NavRotationofNeck">
            <a:extLst>
              <a:ext uri="{FF2B5EF4-FFF2-40B4-BE49-F238E27FC236}">
                <a16:creationId xmlns:a16="http://schemas.microsoft.com/office/drawing/2014/main" id="{EFDF3711-23F2-1321-5978-AE0EBDDAB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5029200"/>
            <a:ext cx="16764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descr="NavElevationofScapula">
            <a:extLst>
              <a:ext uri="{FF2B5EF4-FFF2-40B4-BE49-F238E27FC236}">
                <a16:creationId xmlns:a16="http://schemas.microsoft.com/office/drawing/2014/main" id="{4761CEFF-A645-61DE-3392-D86551EDF5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9724"/>
          <a:stretch>
            <a:fillRect/>
          </a:stretch>
        </p:blipFill>
        <p:spPr bwMode="auto">
          <a:xfrm>
            <a:off x="6553200" y="152400"/>
            <a:ext cx="15303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descr="NavRotationofScapula">
            <a:extLst>
              <a:ext uri="{FF2B5EF4-FFF2-40B4-BE49-F238E27FC236}">
                <a16:creationId xmlns:a16="http://schemas.microsoft.com/office/drawing/2014/main" id="{985C2D64-6024-1B43-3FFD-C0A96A7B2B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37573"/>
          <a:stretch>
            <a:fillRect/>
          </a:stretch>
        </p:blipFill>
        <p:spPr bwMode="auto">
          <a:xfrm>
            <a:off x="7086600" y="3657600"/>
            <a:ext cx="1916113"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7" descr="SA2">
            <a:extLst>
              <a:ext uri="{FF2B5EF4-FFF2-40B4-BE49-F238E27FC236}">
                <a16:creationId xmlns:a16="http://schemas.microsoft.com/office/drawing/2014/main" id="{85486A4D-8193-B206-2443-1666A63D08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066800"/>
            <a:ext cx="2681288" cy="5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Rectangle 8">
            <a:extLst>
              <a:ext uri="{FF2B5EF4-FFF2-40B4-BE49-F238E27FC236}">
                <a16:creationId xmlns:a16="http://schemas.microsoft.com/office/drawing/2014/main" id="{6FEF6554-D4F1-BCD8-3980-FF3B84A2833D}"/>
              </a:ext>
            </a:extLst>
          </p:cNvPr>
          <p:cNvSpPr>
            <a:spLocks noGrp="1" noChangeArrowheads="1"/>
          </p:cNvSpPr>
          <p:nvPr>
            <p:ph type="title"/>
          </p:nvPr>
        </p:nvSpPr>
        <p:spPr>
          <a:xfrm>
            <a:off x="304800" y="152400"/>
            <a:ext cx="4800600" cy="914400"/>
          </a:xfrm>
        </p:spPr>
        <p:txBody>
          <a:bodyPr/>
          <a:lstStyle/>
          <a:p>
            <a:pPr eaLnBrk="1" hangingPunct="1"/>
            <a:r>
              <a:rPr lang="en-US" altLang="en-US" sz="2400">
                <a:latin typeface="Palatino" pitchFamily="2" charset="77"/>
              </a:rPr>
              <a:t>Actions of trapezius upper fibers</a:t>
            </a:r>
          </a:p>
        </p:txBody>
      </p:sp>
      <p:sp>
        <p:nvSpPr>
          <p:cNvPr id="36872" name="Line 9">
            <a:extLst>
              <a:ext uri="{FF2B5EF4-FFF2-40B4-BE49-F238E27FC236}">
                <a16:creationId xmlns:a16="http://schemas.microsoft.com/office/drawing/2014/main" id="{59B28F19-1E55-1945-65CF-36F051FE93B4}"/>
              </a:ext>
            </a:extLst>
          </p:cNvPr>
          <p:cNvSpPr>
            <a:spLocks noChangeShapeType="1"/>
          </p:cNvSpPr>
          <p:nvPr/>
        </p:nvSpPr>
        <p:spPr bwMode="auto">
          <a:xfrm flipV="1">
            <a:off x="457200" y="838200"/>
            <a:ext cx="335280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endParaRPr>
          </a:p>
        </p:txBody>
      </p:sp>
      <p:sp>
        <p:nvSpPr>
          <p:cNvPr id="36873" name="TextBox 13">
            <a:extLst>
              <a:ext uri="{FF2B5EF4-FFF2-40B4-BE49-F238E27FC236}">
                <a16:creationId xmlns:a16="http://schemas.microsoft.com/office/drawing/2014/main" id="{28A44885-73FF-FEF4-E63C-EC6DB31557B5}"/>
              </a:ext>
            </a:extLst>
          </p:cNvPr>
          <p:cNvSpPr txBox="1">
            <a:spLocks noChangeArrowheads="1"/>
          </p:cNvSpPr>
          <p:nvPr/>
        </p:nvSpPr>
        <p:spPr bwMode="auto">
          <a:xfrm>
            <a:off x="6629400" y="4419600"/>
            <a:ext cx="1600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1" fontAlgn="base" latinLnBrk="0" hangingPunct="1">
              <a:lnSpc>
                <a:spcPct val="90000"/>
              </a:lnSpc>
              <a:spcBef>
                <a:spcPct val="0"/>
              </a:spcBef>
              <a:spcAft>
                <a:spcPct val="0"/>
              </a:spcAft>
              <a:buClr>
                <a:srgbClr val="000000"/>
              </a:buClr>
              <a:buSzPct val="80000"/>
              <a:buFont typeface="Wingdings" pitchFamily="2" charset="2"/>
              <a:buNone/>
              <a:tabLst/>
              <a:defRPr/>
            </a:pPr>
            <a:r>
              <a:rPr kumimoji="0" lang="en-US" altLang="en-US" sz="1200" b="0" i="0" u="none" strike="noStrike" kern="1200" cap="none" spc="0" normalizeH="0" baseline="0" noProof="0">
                <a:ln>
                  <a:noFill/>
                </a:ln>
                <a:solidFill>
                  <a:srgbClr val="000000"/>
                </a:solidFill>
                <a:effectLst/>
                <a:uLnTx/>
                <a:uFillTx/>
                <a:latin typeface="Palatino Linotype" panose="02040502050505030304" pitchFamily="18" charset="0"/>
                <a:ea typeface="Osaka" panose="020B0600000000000000" pitchFamily="34" charset="-128"/>
              </a:rPr>
              <a:t>Upward rotation of the scapula</a:t>
            </a:r>
          </a:p>
        </p:txBody>
      </p:sp>
      <p:sp>
        <p:nvSpPr>
          <p:cNvPr id="36874" name="TextBox 13">
            <a:extLst>
              <a:ext uri="{FF2B5EF4-FFF2-40B4-BE49-F238E27FC236}">
                <a16:creationId xmlns:a16="http://schemas.microsoft.com/office/drawing/2014/main" id="{22E2DB23-B5B6-955D-EAEE-0941734E4C9F}"/>
              </a:ext>
            </a:extLst>
          </p:cNvPr>
          <p:cNvSpPr txBox="1">
            <a:spLocks noChangeArrowheads="1"/>
          </p:cNvSpPr>
          <p:nvPr/>
        </p:nvSpPr>
        <p:spPr bwMode="auto">
          <a:xfrm>
            <a:off x="6477000" y="3429000"/>
            <a:ext cx="1600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1" fontAlgn="base" latinLnBrk="0" hangingPunct="1">
              <a:lnSpc>
                <a:spcPct val="90000"/>
              </a:lnSpc>
              <a:spcBef>
                <a:spcPct val="0"/>
              </a:spcBef>
              <a:spcAft>
                <a:spcPct val="0"/>
              </a:spcAft>
              <a:buClr>
                <a:srgbClr val="000000"/>
              </a:buClr>
              <a:buSzPct val="80000"/>
              <a:buFont typeface="Wingdings" pitchFamily="2" charset="2"/>
              <a:buNone/>
              <a:tabLst/>
              <a:defRPr/>
            </a:pPr>
            <a:r>
              <a:rPr kumimoji="0" lang="en-US" altLang="en-US" sz="1200" b="0" i="0" u="none" strike="noStrike" kern="1200" cap="none" spc="0" normalizeH="0" baseline="0" noProof="0">
                <a:ln>
                  <a:noFill/>
                </a:ln>
                <a:solidFill>
                  <a:srgbClr val="000000"/>
                </a:solidFill>
                <a:effectLst/>
                <a:uLnTx/>
                <a:uFillTx/>
                <a:latin typeface="Palatino Linotype" panose="02040502050505030304" pitchFamily="18" charset="0"/>
                <a:ea typeface="Osaka" panose="020B0600000000000000" pitchFamily="34" charset="-128"/>
              </a:rPr>
              <a:t>Elevation of the scapula</a:t>
            </a:r>
          </a:p>
        </p:txBody>
      </p:sp>
      <p:sp>
        <p:nvSpPr>
          <p:cNvPr id="36875" name="TextBox 13">
            <a:extLst>
              <a:ext uri="{FF2B5EF4-FFF2-40B4-BE49-F238E27FC236}">
                <a16:creationId xmlns:a16="http://schemas.microsoft.com/office/drawing/2014/main" id="{70431D43-DBBC-AB1A-5D4E-CFB6666E5398}"/>
              </a:ext>
            </a:extLst>
          </p:cNvPr>
          <p:cNvSpPr txBox="1">
            <a:spLocks noChangeArrowheads="1"/>
          </p:cNvSpPr>
          <p:nvPr/>
        </p:nvSpPr>
        <p:spPr bwMode="auto">
          <a:xfrm>
            <a:off x="2667000" y="1905000"/>
            <a:ext cx="13716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1" fontAlgn="base" latinLnBrk="0" hangingPunct="1">
              <a:lnSpc>
                <a:spcPct val="90000"/>
              </a:lnSpc>
              <a:spcBef>
                <a:spcPct val="0"/>
              </a:spcBef>
              <a:spcAft>
                <a:spcPct val="0"/>
              </a:spcAft>
              <a:buClr>
                <a:srgbClr val="000000"/>
              </a:buClr>
              <a:buSzPct val="80000"/>
              <a:buFont typeface="Wingdings" pitchFamily="2" charset="2"/>
              <a:buNone/>
              <a:tabLst/>
              <a:defRPr/>
            </a:pPr>
            <a:r>
              <a:rPr kumimoji="0" lang="en-US" altLang="en-US" sz="1200" b="0" i="0" u="none" strike="noStrike" kern="1200" cap="none" spc="0" normalizeH="0" baseline="0" noProof="0">
                <a:ln>
                  <a:noFill/>
                </a:ln>
                <a:solidFill>
                  <a:srgbClr val="000000"/>
                </a:solidFill>
                <a:effectLst/>
                <a:uLnTx/>
                <a:uFillTx/>
                <a:latin typeface="Palatino Linotype" panose="02040502050505030304" pitchFamily="18" charset="0"/>
                <a:ea typeface="Osaka" panose="020B0600000000000000" pitchFamily="34" charset="-128"/>
              </a:rPr>
              <a:t>Extension of the head and neck</a:t>
            </a:r>
          </a:p>
        </p:txBody>
      </p:sp>
      <p:sp>
        <p:nvSpPr>
          <p:cNvPr id="36876" name="TextBox 13">
            <a:extLst>
              <a:ext uri="{FF2B5EF4-FFF2-40B4-BE49-F238E27FC236}">
                <a16:creationId xmlns:a16="http://schemas.microsoft.com/office/drawing/2014/main" id="{8994BE25-49F5-31CD-9173-A52DB1CFBF0D}"/>
              </a:ext>
            </a:extLst>
          </p:cNvPr>
          <p:cNvSpPr txBox="1">
            <a:spLocks noChangeArrowheads="1"/>
          </p:cNvSpPr>
          <p:nvPr/>
        </p:nvSpPr>
        <p:spPr bwMode="auto">
          <a:xfrm>
            <a:off x="2667000" y="3616325"/>
            <a:ext cx="12192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1" fontAlgn="base" latinLnBrk="0" hangingPunct="1">
              <a:lnSpc>
                <a:spcPct val="90000"/>
              </a:lnSpc>
              <a:spcBef>
                <a:spcPct val="0"/>
              </a:spcBef>
              <a:spcAft>
                <a:spcPct val="0"/>
              </a:spcAft>
              <a:buClr>
                <a:srgbClr val="000000"/>
              </a:buClr>
              <a:buSzPct val="80000"/>
              <a:buFont typeface="Wingdings" pitchFamily="2" charset="2"/>
              <a:buNone/>
              <a:tabLst/>
              <a:defRPr/>
            </a:pPr>
            <a:r>
              <a:rPr kumimoji="0" lang="en-US" altLang="en-US" sz="1200" b="0" i="0" u="none" strike="noStrike" kern="1200" cap="none" spc="0" normalizeH="0" baseline="0" noProof="0">
                <a:ln>
                  <a:noFill/>
                </a:ln>
                <a:solidFill>
                  <a:srgbClr val="000000"/>
                </a:solidFill>
                <a:effectLst/>
                <a:uLnTx/>
                <a:uFillTx/>
                <a:latin typeface="Palatino Linotype" panose="02040502050505030304" pitchFamily="18" charset="0"/>
                <a:ea typeface="Osaka" panose="020B0600000000000000" pitchFamily="34" charset="-128"/>
              </a:rPr>
              <a:t>Lateral flexion of the head and neck</a:t>
            </a:r>
          </a:p>
        </p:txBody>
      </p:sp>
      <p:sp>
        <p:nvSpPr>
          <p:cNvPr id="36877" name="TextBox 13">
            <a:extLst>
              <a:ext uri="{FF2B5EF4-FFF2-40B4-BE49-F238E27FC236}">
                <a16:creationId xmlns:a16="http://schemas.microsoft.com/office/drawing/2014/main" id="{5B9771AF-9D89-7BB8-1276-4D0E42EA156E}"/>
              </a:ext>
            </a:extLst>
          </p:cNvPr>
          <p:cNvSpPr txBox="1">
            <a:spLocks noChangeArrowheads="1"/>
          </p:cNvSpPr>
          <p:nvPr/>
        </p:nvSpPr>
        <p:spPr bwMode="auto">
          <a:xfrm>
            <a:off x="2667000" y="5508625"/>
            <a:ext cx="16002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1" fontAlgn="base" latinLnBrk="0" hangingPunct="1">
              <a:lnSpc>
                <a:spcPct val="90000"/>
              </a:lnSpc>
              <a:spcBef>
                <a:spcPct val="0"/>
              </a:spcBef>
              <a:spcAft>
                <a:spcPct val="0"/>
              </a:spcAft>
              <a:buClr>
                <a:srgbClr val="000000"/>
              </a:buClr>
              <a:buSzPct val="80000"/>
              <a:buFont typeface="Wingdings" pitchFamily="2" charset="2"/>
              <a:buNone/>
              <a:tabLst/>
              <a:defRPr/>
            </a:pPr>
            <a:r>
              <a:rPr kumimoji="0" lang="en-US" altLang="en-US" sz="1200" b="0" i="0" u="none" strike="noStrike" kern="1200" cap="none" spc="0" normalizeH="0" baseline="0" noProof="0">
                <a:ln>
                  <a:noFill/>
                </a:ln>
                <a:solidFill>
                  <a:srgbClr val="000000"/>
                </a:solidFill>
                <a:effectLst/>
                <a:uLnTx/>
                <a:uFillTx/>
                <a:latin typeface="Palatino Linotype" panose="02040502050505030304" pitchFamily="18" charset="0"/>
                <a:ea typeface="Osaka" panose="020B0600000000000000" pitchFamily="34" charset="-128"/>
              </a:rPr>
              <a:t>Rotation of the head and neck to the </a:t>
            </a:r>
            <a:r>
              <a:rPr kumimoji="0" lang="en-US" altLang="en-US" sz="1200" b="1" i="0" u="none" strike="noStrike" kern="1200" cap="none" spc="0" normalizeH="0" baseline="0" noProof="0">
                <a:ln>
                  <a:noFill/>
                </a:ln>
                <a:solidFill>
                  <a:srgbClr val="000000"/>
                </a:solidFill>
                <a:effectLst/>
                <a:uLnTx/>
                <a:uFillTx/>
                <a:latin typeface="Palatino Linotype" panose="02040502050505030304" pitchFamily="18" charset="0"/>
                <a:ea typeface="Osaka" panose="020B0600000000000000" pitchFamily="34" charset="-128"/>
              </a:rPr>
              <a:t>opposite</a:t>
            </a:r>
            <a:r>
              <a:rPr kumimoji="0" lang="en-US" altLang="en-US" sz="1200" b="0" i="0" u="none" strike="noStrike" kern="1200" cap="none" spc="0" normalizeH="0" baseline="0" noProof="0">
                <a:ln>
                  <a:noFill/>
                </a:ln>
                <a:solidFill>
                  <a:srgbClr val="000000"/>
                </a:solidFill>
                <a:effectLst/>
                <a:uLnTx/>
                <a:uFillTx/>
                <a:latin typeface="Palatino Linotype" panose="02040502050505030304" pitchFamily="18" charset="0"/>
                <a:ea typeface="Osaka" panose="020B0600000000000000" pitchFamily="34" charset="-128"/>
              </a:rPr>
              <a:t> side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7" descr="SA2">
            <a:extLst>
              <a:ext uri="{FF2B5EF4-FFF2-40B4-BE49-F238E27FC236}">
                <a16:creationId xmlns:a16="http://schemas.microsoft.com/office/drawing/2014/main" id="{F537D6E9-3630-FE67-CC16-6DD85B63C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2681288" cy="5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8">
            <a:extLst>
              <a:ext uri="{FF2B5EF4-FFF2-40B4-BE49-F238E27FC236}">
                <a16:creationId xmlns:a16="http://schemas.microsoft.com/office/drawing/2014/main" id="{0EE45C6B-F16F-6D92-0280-44CC12269406}"/>
              </a:ext>
            </a:extLst>
          </p:cNvPr>
          <p:cNvSpPr>
            <a:spLocks noGrp="1" noChangeArrowheads="1"/>
          </p:cNvSpPr>
          <p:nvPr>
            <p:ph type="title"/>
          </p:nvPr>
        </p:nvSpPr>
        <p:spPr>
          <a:xfrm>
            <a:off x="304800" y="152400"/>
            <a:ext cx="4800600" cy="914400"/>
          </a:xfrm>
        </p:spPr>
        <p:txBody>
          <a:bodyPr/>
          <a:lstStyle/>
          <a:p>
            <a:pPr eaLnBrk="1" hangingPunct="1"/>
            <a:r>
              <a:rPr lang="en-US" altLang="en-US" sz="2400">
                <a:latin typeface="Palatino" pitchFamily="2" charset="77"/>
              </a:rPr>
              <a:t>Actions of trapezius middle fibers</a:t>
            </a:r>
          </a:p>
        </p:txBody>
      </p:sp>
      <p:sp>
        <p:nvSpPr>
          <p:cNvPr id="37891" name="Line 9">
            <a:extLst>
              <a:ext uri="{FF2B5EF4-FFF2-40B4-BE49-F238E27FC236}">
                <a16:creationId xmlns:a16="http://schemas.microsoft.com/office/drawing/2014/main" id="{07A5C56A-29C3-CE34-7C59-834615DAEF07}"/>
              </a:ext>
            </a:extLst>
          </p:cNvPr>
          <p:cNvSpPr>
            <a:spLocks noChangeShapeType="1"/>
          </p:cNvSpPr>
          <p:nvPr/>
        </p:nvSpPr>
        <p:spPr bwMode="auto">
          <a:xfrm flipV="1">
            <a:off x="685800" y="838200"/>
            <a:ext cx="31242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endParaRPr>
          </a:p>
        </p:txBody>
      </p:sp>
      <p:sp>
        <p:nvSpPr>
          <p:cNvPr id="37892" name="TextBox 13">
            <a:extLst>
              <a:ext uri="{FF2B5EF4-FFF2-40B4-BE49-F238E27FC236}">
                <a16:creationId xmlns:a16="http://schemas.microsoft.com/office/drawing/2014/main" id="{7BEF3E4E-666B-8893-F158-35A1EC1C1158}"/>
              </a:ext>
            </a:extLst>
          </p:cNvPr>
          <p:cNvSpPr txBox="1">
            <a:spLocks noChangeArrowheads="1"/>
          </p:cNvSpPr>
          <p:nvPr/>
        </p:nvSpPr>
        <p:spPr bwMode="auto">
          <a:xfrm>
            <a:off x="2667000" y="3616325"/>
            <a:ext cx="12192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1" fontAlgn="base" latinLnBrk="0" hangingPunct="1">
              <a:lnSpc>
                <a:spcPct val="90000"/>
              </a:lnSpc>
              <a:spcBef>
                <a:spcPct val="0"/>
              </a:spcBef>
              <a:spcAft>
                <a:spcPct val="0"/>
              </a:spcAft>
              <a:buClr>
                <a:srgbClr val="000000"/>
              </a:buClr>
              <a:buSzPct val="80000"/>
              <a:buFont typeface="Wingdings" pitchFamily="2" charset="2"/>
              <a:buNone/>
              <a:tabLst/>
              <a:defRPr/>
            </a:pPr>
            <a:r>
              <a:rPr kumimoji="0" lang="en-US" altLang="en-US" sz="1200" b="0" i="0" u="none" strike="noStrike" kern="1200" cap="none" spc="0" normalizeH="0" baseline="0" noProof="0">
                <a:ln>
                  <a:noFill/>
                </a:ln>
                <a:solidFill>
                  <a:srgbClr val="000000"/>
                </a:solidFill>
                <a:effectLst/>
                <a:uLnTx/>
                <a:uFillTx/>
                <a:latin typeface="Palatino Linotype" panose="02040502050505030304" pitchFamily="18" charset="0"/>
                <a:ea typeface="Osaka" panose="020B0600000000000000" pitchFamily="34" charset="-128"/>
              </a:rPr>
              <a:t>Adduction of the scapula.</a:t>
            </a:r>
          </a:p>
          <a:p>
            <a:pPr marL="0" marR="0" lvl="0" indent="0" algn="ctr" defTabSz="914400" rtl="0" eaLnBrk="1" fontAlgn="base" latinLnBrk="0" hangingPunct="1">
              <a:lnSpc>
                <a:spcPct val="90000"/>
              </a:lnSpc>
              <a:spcBef>
                <a:spcPct val="0"/>
              </a:spcBef>
              <a:spcAft>
                <a:spcPct val="0"/>
              </a:spcAft>
              <a:buClr>
                <a:srgbClr val="000000"/>
              </a:buClr>
              <a:buSzPct val="80000"/>
              <a:buFont typeface="Wingdings" pitchFamily="2" charset="2"/>
              <a:buNone/>
              <a:tabLst/>
              <a:defRPr/>
            </a:pPr>
            <a:endParaRPr kumimoji="0" lang="en-US" altLang="en-US" sz="1200" b="0" i="0" u="none" strike="noStrike" kern="1200" cap="none" spc="0" normalizeH="0" baseline="0" noProof="0">
              <a:ln>
                <a:noFill/>
              </a:ln>
              <a:solidFill>
                <a:srgbClr val="000000"/>
              </a:solidFill>
              <a:effectLst/>
              <a:uLnTx/>
              <a:uFillTx/>
              <a:latin typeface="Palatino Linotype" panose="02040502050505030304" pitchFamily="18" charset="0"/>
              <a:ea typeface="Osaka" panose="020B0600000000000000" pitchFamily="34" charset="-128"/>
            </a:endParaRPr>
          </a:p>
          <a:p>
            <a:pPr marL="0" marR="0" lvl="0" indent="0" algn="ctr" defTabSz="914400" rtl="0" eaLnBrk="1" fontAlgn="base" latinLnBrk="0" hangingPunct="1">
              <a:lnSpc>
                <a:spcPct val="90000"/>
              </a:lnSpc>
              <a:spcBef>
                <a:spcPct val="0"/>
              </a:spcBef>
              <a:spcAft>
                <a:spcPct val="0"/>
              </a:spcAft>
              <a:buClr>
                <a:srgbClr val="000000"/>
              </a:buClr>
              <a:buSzPct val="80000"/>
              <a:buFont typeface="Wingdings" pitchFamily="2" charset="2"/>
              <a:buNone/>
              <a:tabLst/>
              <a:defRPr/>
            </a:pPr>
            <a:r>
              <a:rPr kumimoji="0" lang="en-US" altLang="en-US" sz="1200" b="0" i="0" u="none" strike="noStrike" kern="1200" cap="none" spc="0" normalizeH="0" baseline="0" noProof="0">
                <a:ln>
                  <a:noFill/>
                </a:ln>
                <a:solidFill>
                  <a:srgbClr val="000000"/>
                </a:solidFill>
                <a:effectLst/>
                <a:uLnTx/>
                <a:uFillTx/>
                <a:latin typeface="Palatino Linotype" panose="02040502050505030304" pitchFamily="18" charset="0"/>
                <a:ea typeface="Osaka" panose="020B0600000000000000" pitchFamily="34" charset="-128"/>
              </a:rPr>
              <a:t>Also called retraction of the scapula!</a:t>
            </a:r>
          </a:p>
        </p:txBody>
      </p:sp>
      <p:pic>
        <p:nvPicPr>
          <p:cNvPr id="37893" name="Picture 15" descr="NavAdductionofScapula">
            <a:extLst>
              <a:ext uri="{FF2B5EF4-FFF2-40B4-BE49-F238E27FC236}">
                <a16:creationId xmlns:a16="http://schemas.microsoft.com/office/drawing/2014/main" id="{5C3B5081-1D65-E632-BE9C-967E23CD2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057400"/>
            <a:ext cx="424180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13">
            <a:extLst>
              <a:ext uri="{FF2B5EF4-FFF2-40B4-BE49-F238E27FC236}">
                <a16:creationId xmlns:a16="http://schemas.microsoft.com/office/drawing/2014/main" id="{528749D6-3621-6238-25A7-328ACFBAC82B}"/>
              </a:ext>
            </a:extLst>
          </p:cNvPr>
          <p:cNvSpPr txBox="1">
            <a:spLocks noChangeArrowheads="1"/>
          </p:cNvSpPr>
          <p:nvPr/>
        </p:nvSpPr>
        <p:spPr bwMode="auto">
          <a:xfrm>
            <a:off x="5410200" y="5410200"/>
            <a:ext cx="20574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1" fontAlgn="base" latinLnBrk="0" hangingPunct="1">
              <a:lnSpc>
                <a:spcPct val="90000"/>
              </a:lnSpc>
              <a:spcBef>
                <a:spcPct val="0"/>
              </a:spcBef>
              <a:spcAft>
                <a:spcPct val="0"/>
              </a:spcAft>
              <a:buClr>
                <a:srgbClr val="000000"/>
              </a:buClr>
              <a:buSzPct val="80000"/>
              <a:buFont typeface="Wingdings" pitchFamily="2" charset="2"/>
              <a:buNone/>
              <a:tabLst/>
              <a:defRPr/>
            </a:pPr>
            <a:r>
              <a:rPr kumimoji="0" lang="en-US" altLang="en-US" sz="1200" b="0" i="0" u="none" strike="noStrike" kern="1200" cap="none" spc="0" normalizeH="0" baseline="0" noProof="0">
                <a:ln>
                  <a:noFill/>
                </a:ln>
                <a:solidFill>
                  <a:srgbClr val="000000"/>
                </a:solidFill>
                <a:effectLst/>
                <a:uLnTx/>
                <a:uFillTx/>
                <a:latin typeface="Palatino Linotype" panose="02040502050505030304" pitchFamily="18" charset="0"/>
                <a:ea typeface="Osaka" panose="020B0600000000000000" pitchFamily="34" charset="-128"/>
              </a:rPr>
              <a:t>Middle fibers of trapezius are also responsible for stabilizing the scapula so that it remains in a fixed position.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SA2">
            <a:extLst>
              <a:ext uri="{FF2B5EF4-FFF2-40B4-BE49-F238E27FC236}">
                <a16:creationId xmlns:a16="http://schemas.microsoft.com/office/drawing/2014/main" id="{7DDE4138-6F7C-A8F1-6DFB-8AB11AB63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2681288" cy="5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F456C215-0774-3A22-D65C-4928081BD0EC}"/>
              </a:ext>
            </a:extLst>
          </p:cNvPr>
          <p:cNvSpPr>
            <a:spLocks noGrp="1" noChangeArrowheads="1"/>
          </p:cNvSpPr>
          <p:nvPr>
            <p:ph type="title"/>
          </p:nvPr>
        </p:nvSpPr>
        <p:spPr>
          <a:xfrm>
            <a:off x="304800" y="152400"/>
            <a:ext cx="4800600" cy="914400"/>
          </a:xfrm>
        </p:spPr>
        <p:txBody>
          <a:bodyPr/>
          <a:lstStyle/>
          <a:p>
            <a:pPr eaLnBrk="1" hangingPunct="1"/>
            <a:r>
              <a:rPr lang="en-US" altLang="en-US" sz="2400">
                <a:latin typeface="Palatino" pitchFamily="2" charset="77"/>
              </a:rPr>
              <a:t>Actions of trapezius lower fibers</a:t>
            </a:r>
          </a:p>
        </p:txBody>
      </p:sp>
      <p:sp>
        <p:nvSpPr>
          <p:cNvPr id="38915" name="Line 4">
            <a:extLst>
              <a:ext uri="{FF2B5EF4-FFF2-40B4-BE49-F238E27FC236}">
                <a16:creationId xmlns:a16="http://schemas.microsoft.com/office/drawing/2014/main" id="{F752A72F-A71E-2AB6-1CDB-AF7091B63434}"/>
              </a:ext>
            </a:extLst>
          </p:cNvPr>
          <p:cNvSpPr>
            <a:spLocks noChangeShapeType="1"/>
          </p:cNvSpPr>
          <p:nvPr/>
        </p:nvSpPr>
        <p:spPr bwMode="auto">
          <a:xfrm flipV="1">
            <a:off x="685800" y="838200"/>
            <a:ext cx="3124200" cy="3276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endParaRPr>
          </a:p>
        </p:txBody>
      </p:sp>
      <p:sp>
        <p:nvSpPr>
          <p:cNvPr id="38916" name="TextBox 13">
            <a:extLst>
              <a:ext uri="{FF2B5EF4-FFF2-40B4-BE49-F238E27FC236}">
                <a16:creationId xmlns:a16="http://schemas.microsoft.com/office/drawing/2014/main" id="{EA8108DD-BD2F-EB2E-051D-A62FB3CDD4D9}"/>
              </a:ext>
            </a:extLst>
          </p:cNvPr>
          <p:cNvSpPr txBox="1">
            <a:spLocks noChangeArrowheads="1"/>
          </p:cNvSpPr>
          <p:nvPr/>
        </p:nvSpPr>
        <p:spPr bwMode="auto">
          <a:xfrm>
            <a:off x="2743200" y="4724400"/>
            <a:ext cx="1219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1" fontAlgn="base" latinLnBrk="0" hangingPunct="1">
              <a:lnSpc>
                <a:spcPct val="90000"/>
              </a:lnSpc>
              <a:spcBef>
                <a:spcPct val="0"/>
              </a:spcBef>
              <a:spcAft>
                <a:spcPct val="0"/>
              </a:spcAft>
              <a:buClr>
                <a:srgbClr val="000000"/>
              </a:buClr>
              <a:buSzPct val="80000"/>
              <a:buFont typeface="Wingdings" pitchFamily="2" charset="2"/>
              <a:buNone/>
              <a:tabLst/>
              <a:defRPr/>
            </a:pPr>
            <a:r>
              <a:rPr kumimoji="0" lang="en-US" altLang="en-US" sz="1200" b="0" i="0" u="none" strike="noStrike" kern="1200" cap="none" spc="0" normalizeH="0" baseline="0" noProof="0">
                <a:ln>
                  <a:noFill/>
                </a:ln>
                <a:solidFill>
                  <a:srgbClr val="000000"/>
                </a:solidFill>
                <a:effectLst/>
                <a:uLnTx/>
                <a:uFillTx/>
                <a:latin typeface="Palatino Linotype" panose="02040502050505030304" pitchFamily="18" charset="0"/>
                <a:ea typeface="Osaka" panose="020B0600000000000000" pitchFamily="34" charset="-128"/>
              </a:rPr>
              <a:t>Depression of the scapula</a:t>
            </a:r>
          </a:p>
        </p:txBody>
      </p:sp>
      <p:pic>
        <p:nvPicPr>
          <p:cNvPr id="38917" name="Picture 7" descr="NavDepressionofScapula">
            <a:extLst>
              <a:ext uri="{FF2B5EF4-FFF2-40B4-BE49-F238E27FC236}">
                <a16:creationId xmlns:a16="http://schemas.microsoft.com/office/drawing/2014/main" id="{94734390-5185-546B-B0AC-F320EB295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124200"/>
            <a:ext cx="23701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8" descr="NavRotationofScapula">
            <a:extLst>
              <a:ext uri="{FF2B5EF4-FFF2-40B4-BE49-F238E27FC236}">
                <a16:creationId xmlns:a16="http://schemas.microsoft.com/office/drawing/2014/main" id="{12D535FA-5E44-A254-6A63-87ADE05C1A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7573"/>
          <a:stretch>
            <a:fillRect/>
          </a:stretch>
        </p:blipFill>
        <p:spPr bwMode="auto">
          <a:xfrm>
            <a:off x="7151688" y="2959100"/>
            <a:ext cx="1916112"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Box 13">
            <a:extLst>
              <a:ext uri="{FF2B5EF4-FFF2-40B4-BE49-F238E27FC236}">
                <a16:creationId xmlns:a16="http://schemas.microsoft.com/office/drawing/2014/main" id="{2014523E-793F-4CDA-EEF0-E39C6825DD38}"/>
              </a:ext>
            </a:extLst>
          </p:cNvPr>
          <p:cNvSpPr txBox="1">
            <a:spLocks noChangeArrowheads="1"/>
          </p:cNvSpPr>
          <p:nvPr/>
        </p:nvSpPr>
        <p:spPr bwMode="auto">
          <a:xfrm>
            <a:off x="6781800" y="3505200"/>
            <a:ext cx="12192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1" fontAlgn="base" latinLnBrk="0" hangingPunct="1">
              <a:lnSpc>
                <a:spcPct val="90000"/>
              </a:lnSpc>
              <a:spcBef>
                <a:spcPct val="0"/>
              </a:spcBef>
              <a:spcAft>
                <a:spcPct val="0"/>
              </a:spcAft>
              <a:buClr>
                <a:srgbClr val="000000"/>
              </a:buClr>
              <a:buSzPct val="80000"/>
              <a:buFont typeface="Wingdings" pitchFamily="2" charset="2"/>
              <a:buNone/>
              <a:tabLst/>
              <a:defRPr/>
            </a:pPr>
            <a:r>
              <a:rPr kumimoji="0" lang="en-US" altLang="en-US" sz="1200" b="0" i="0" u="none" strike="noStrike" kern="1200" cap="none" spc="0" normalizeH="0" baseline="0" noProof="0">
                <a:ln>
                  <a:noFill/>
                </a:ln>
                <a:solidFill>
                  <a:srgbClr val="000000"/>
                </a:solidFill>
                <a:effectLst/>
                <a:uLnTx/>
                <a:uFillTx/>
                <a:latin typeface="Palatino Linotype" panose="02040502050505030304" pitchFamily="18" charset="0"/>
                <a:ea typeface="Osaka" panose="020B0600000000000000" pitchFamily="34" charset="-128"/>
              </a:rPr>
              <a:t>Upward rotation of the scapula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2">
            <a:extLst>
              <a:ext uri="{FF2B5EF4-FFF2-40B4-BE49-F238E27FC236}">
                <a16:creationId xmlns:a16="http://schemas.microsoft.com/office/drawing/2014/main" id="{7B1741FA-A28F-7D49-1C04-9D8A48A23925}"/>
              </a:ext>
            </a:extLst>
          </p:cNvPr>
          <p:cNvSpPr>
            <a:spLocks noGrp="1"/>
          </p:cNvSpPr>
          <p:nvPr>
            <p:ph type="ctrTitle" idx="4294967295"/>
          </p:nvPr>
        </p:nvSpPr>
        <p:spPr>
          <a:xfrm>
            <a:off x="152400" y="76200"/>
            <a:ext cx="5410200" cy="6629400"/>
          </a:xfrm>
        </p:spPr>
        <p:txBody>
          <a:bodyPr anchor="t"/>
          <a:lstStyle/>
          <a:p>
            <a:pPr algn="l" eaLnBrk="1" hangingPunct="1">
              <a:defRPr/>
            </a:pPr>
            <a:r>
              <a:rPr lang="en-US" altLang="en-US" sz="2400">
                <a:solidFill>
                  <a:schemeClr val="tx1"/>
                </a:solidFill>
                <a:latin typeface="Palatino" pitchFamily="2" charset="77"/>
              </a:rPr>
              <a:t>Trapezius</a:t>
            </a:r>
            <a:br>
              <a:rPr lang="en-US" altLang="en-US" sz="1600">
                <a:solidFill>
                  <a:schemeClr val="tx1"/>
                </a:solidFill>
                <a:latin typeface="Palatino" pitchFamily="2" charset="77"/>
              </a:rPr>
            </a:br>
            <a:r>
              <a:rPr lang="en-US" altLang="en-US" sz="1600">
                <a:solidFill>
                  <a:schemeClr val="tx1"/>
                </a:solidFill>
                <a:latin typeface="Palatino" pitchFamily="2" charset="77"/>
              </a:rPr>
              <a:t>A  </a:t>
            </a:r>
            <a:r>
              <a:rPr lang="en-US" altLang="en-US" sz="1600" i="1">
                <a:solidFill>
                  <a:schemeClr val="tx1"/>
                </a:solidFill>
                <a:latin typeface="Palatino" pitchFamily="2" charset="77"/>
              </a:rPr>
              <a:t>Upper fibers:</a:t>
            </a:r>
            <a:br>
              <a:rPr lang="en-US" altLang="en-US" sz="1600">
                <a:solidFill>
                  <a:schemeClr val="tx1"/>
                </a:solidFill>
                <a:latin typeface="Palatino" pitchFamily="2" charset="77"/>
              </a:rPr>
            </a:br>
            <a:r>
              <a:rPr lang="en-US" altLang="en-US" sz="1600">
                <a:solidFill>
                  <a:schemeClr val="tx1"/>
                </a:solidFill>
                <a:latin typeface="Palatino" pitchFamily="2" charset="77"/>
              </a:rPr>
              <a:t>       Bilaterally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Extend</a:t>
            </a:r>
            <a:r>
              <a:rPr lang="en-US" altLang="en-US" sz="1600">
                <a:solidFill>
                  <a:schemeClr val="tx1"/>
                </a:solidFill>
                <a:latin typeface="Palatino" pitchFamily="2" charset="77"/>
              </a:rPr>
              <a:t> the head and neck</a:t>
            </a:r>
            <a:br>
              <a:rPr lang="en-US" altLang="en-US" sz="1600">
                <a:solidFill>
                  <a:schemeClr val="tx1"/>
                </a:solidFill>
                <a:latin typeface="Palatino" pitchFamily="2" charset="77"/>
              </a:rPr>
            </a:br>
            <a:r>
              <a:rPr lang="en-US" altLang="en-US" sz="1600">
                <a:solidFill>
                  <a:schemeClr val="tx1"/>
                </a:solidFill>
                <a:latin typeface="Palatino" pitchFamily="2" charset="77"/>
              </a:rPr>
              <a:t>       Unilaterally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Laterally flex</a:t>
            </a:r>
            <a:r>
              <a:rPr lang="en-US" altLang="en-US" sz="1600">
                <a:solidFill>
                  <a:schemeClr val="tx1"/>
                </a:solidFill>
                <a:latin typeface="Palatino" pitchFamily="2" charset="77"/>
              </a:rPr>
              <a:t> the head and neck to the same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Rotate</a:t>
            </a:r>
            <a:r>
              <a:rPr lang="en-US" altLang="en-US" sz="1600">
                <a:solidFill>
                  <a:schemeClr val="tx1"/>
                </a:solidFill>
                <a:latin typeface="Palatino" pitchFamily="2" charset="77"/>
              </a:rPr>
              <a:t> the head and neck to the opposite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Elevate</a:t>
            </a:r>
            <a:r>
              <a:rPr lang="en-US" altLang="en-US" sz="1600">
                <a:solidFill>
                  <a:schemeClr val="tx1"/>
                </a:solidFill>
                <a:latin typeface="Palatino" pitchFamily="2" charset="77"/>
              </a:rPr>
              <a:t> the scapula (scapulothoracic joint)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 </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Middle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Adduct</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Stabilize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Lower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Depress</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O  External occipital protuberance</a:t>
            </a:r>
            <a:br>
              <a:rPr lang="en-US" altLang="en-US" sz="1600">
                <a:solidFill>
                  <a:schemeClr val="tx1"/>
                </a:solidFill>
                <a:latin typeface="Palatino" pitchFamily="2" charset="77"/>
              </a:rPr>
            </a:br>
            <a:r>
              <a:rPr lang="en-US" altLang="en-US" sz="1600">
                <a:solidFill>
                  <a:schemeClr val="tx1"/>
                </a:solidFill>
                <a:latin typeface="Palatino" pitchFamily="2" charset="77"/>
              </a:rPr>
              <a:t>     Medial portion of superior nuchal line</a:t>
            </a:r>
            <a:br>
              <a:rPr lang="en-US" altLang="en-US" sz="1600">
                <a:solidFill>
                  <a:schemeClr val="tx1"/>
                </a:solidFill>
                <a:latin typeface="Palatino" pitchFamily="2" charset="77"/>
              </a:rPr>
            </a:br>
            <a:r>
              <a:rPr lang="en-US" altLang="en-US" sz="1600">
                <a:solidFill>
                  <a:schemeClr val="tx1"/>
                </a:solidFill>
                <a:latin typeface="Palatino" pitchFamily="2" charset="77"/>
              </a:rPr>
              <a:t>     Ligamentum nuchae</a:t>
            </a:r>
            <a:br>
              <a:rPr lang="en-US" altLang="en-US" sz="1600">
                <a:solidFill>
                  <a:schemeClr val="tx1"/>
                </a:solidFill>
                <a:latin typeface="Palatino" pitchFamily="2" charset="77"/>
              </a:rPr>
            </a:br>
            <a:r>
              <a:rPr lang="en-US" altLang="en-US" sz="1600">
                <a:solidFill>
                  <a:schemeClr val="tx1"/>
                </a:solidFill>
                <a:latin typeface="Palatino" pitchFamily="2" charset="77"/>
              </a:rPr>
              <a:t>     Spinous processes of C-7 through T-12</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I  Lateral one-third of clavicle</a:t>
            </a:r>
            <a:br>
              <a:rPr lang="en-US" altLang="en-US" sz="1600">
                <a:solidFill>
                  <a:schemeClr val="tx1"/>
                </a:solidFill>
                <a:latin typeface="Palatino" pitchFamily="2" charset="77"/>
              </a:rPr>
            </a:br>
            <a:r>
              <a:rPr lang="en-US" altLang="en-US" sz="1600">
                <a:solidFill>
                  <a:schemeClr val="tx1"/>
                </a:solidFill>
                <a:latin typeface="Palatino" pitchFamily="2" charset="77"/>
              </a:rPr>
              <a:t>     Acromion</a:t>
            </a:r>
            <a:br>
              <a:rPr lang="en-US" altLang="en-US" sz="1600">
                <a:solidFill>
                  <a:schemeClr val="tx1"/>
                </a:solidFill>
                <a:latin typeface="Palatino" pitchFamily="2" charset="77"/>
              </a:rPr>
            </a:br>
            <a:r>
              <a:rPr lang="en-US" altLang="en-US" sz="1600">
                <a:solidFill>
                  <a:schemeClr val="tx1"/>
                </a:solidFill>
                <a:latin typeface="Palatino" pitchFamily="2" charset="77"/>
              </a:rPr>
              <a:t>     Spine of scapula</a:t>
            </a:r>
          </a:p>
        </p:txBody>
      </p:sp>
      <p:sp>
        <p:nvSpPr>
          <p:cNvPr id="39938" name="AutoShape 3">
            <a:extLst>
              <a:ext uri="{FF2B5EF4-FFF2-40B4-BE49-F238E27FC236}">
                <a16:creationId xmlns:a16="http://schemas.microsoft.com/office/drawing/2014/main" id="{EF386764-A122-2507-FC33-3AAA55E4A8FC}"/>
              </a:ext>
            </a:extLst>
          </p:cNvPr>
          <p:cNvSpPr>
            <a:spLocks noChangeArrowheads="1"/>
          </p:cNvSpPr>
          <p:nvPr/>
        </p:nvSpPr>
        <p:spPr bwMode="auto">
          <a:xfrm>
            <a:off x="152400" y="45720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39939" name="AutoShape 4">
            <a:extLst>
              <a:ext uri="{FF2B5EF4-FFF2-40B4-BE49-F238E27FC236}">
                <a16:creationId xmlns:a16="http://schemas.microsoft.com/office/drawing/2014/main" id="{8EA82A6C-E70D-3C56-83AA-033889FA6CE3}"/>
              </a:ext>
            </a:extLst>
          </p:cNvPr>
          <p:cNvSpPr>
            <a:spLocks noChangeArrowheads="1"/>
          </p:cNvSpPr>
          <p:nvPr/>
        </p:nvSpPr>
        <p:spPr bwMode="auto">
          <a:xfrm>
            <a:off x="152400" y="457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A</a:t>
            </a:r>
          </a:p>
        </p:txBody>
      </p:sp>
      <p:sp>
        <p:nvSpPr>
          <p:cNvPr id="39940" name="AutoShape 5">
            <a:extLst>
              <a:ext uri="{FF2B5EF4-FFF2-40B4-BE49-F238E27FC236}">
                <a16:creationId xmlns:a16="http://schemas.microsoft.com/office/drawing/2014/main" id="{9171349F-2C82-ABFF-5661-73F66D35CBD2}"/>
              </a:ext>
            </a:extLst>
          </p:cNvPr>
          <p:cNvSpPr>
            <a:spLocks noChangeArrowheads="1"/>
          </p:cNvSpPr>
          <p:nvPr/>
        </p:nvSpPr>
        <p:spPr bwMode="auto">
          <a:xfrm>
            <a:off x="152400" y="5791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I</a:t>
            </a:r>
          </a:p>
        </p:txBody>
      </p:sp>
      <p:pic>
        <p:nvPicPr>
          <p:cNvPr id="39941" name="Picture 6" descr="NavExtensionofNeck">
            <a:extLst>
              <a:ext uri="{FF2B5EF4-FFF2-40B4-BE49-F238E27FC236}">
                <a16:creationId xmlns:a16="http://schemas.microsoft.com/office/drawing/2014/main" id="{537BE587-FE7A-F73B-AC79-26FD3F03F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6000"/>
            <a:ext cx="3200400"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7">
            <a:extLst>
              <a:ext uri="{FF2B5EF4-FFF2-40B4-BE49-F238E27FC236}">
                <a16:creationId xmlns:a16="http://schemas.microsoft.com/office/drawing/2014/main" id="{6757E976-252D-748C-803C-5C4C8E192E07}"/>
              </a:ext>
            </a:extLst>
          </p:cNvPr>
          <p:cNvSpPr>
            <a:spLocks noChangeArrowheads="1"/>
          </p:cNvSpPr>
          <p:nvPr/>
        </p:nvSpPr>
        <p:spPr bwMode="auto">
          <a:xfrm>
            <a:off x="609600" y="914400"/>
            <a:ext cx="2667000" cy="304800"/>
          </a:xfrm>
          <a:prstGeom prst="rect">
            <a:avLst/>
          </a:prstGeom>
          <a:solidFill>
            <a:srgbClr val="2A33DE">
              <a:alpha val="25098"/>
            </a:srgbClr>
          </a:solidFill>
          <a:ln w="9525">
            <a:solidFill>
              <a:schemeClr val="tx1"/>
            </a:solidFill>
            <a:miter lim="800000"/>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a:extLst>
              <a:ext uri="{FF2B5EF4-FFF2-40B4-BE49-F238E27FC236}">
                <a16:creationId xmlns:a16="http://schemas.microsoft.com/office/drawing/2014/main" id="{CDBA7A50-8306-B991-F028-DBC8DB868743}"/>
              </a:ext>
            </a:extLst>
          </p:cNvPr>
          <p:cNvSpPr>
            <a:spLocks noGrp="1"/>
          </p:cNvSpPr>
          <p:nvPr>
            <p:ph type="ctrTitle" idx="4294967295"/>
          </p:nvPr>
        </p:nvSpPr>
        <p:spPr>
          <a:xfrm>
            <a:off x="152400" y="76200"/>
            <a:ext cx="5410200" cy="6629400"/>
          </a:xfrm>
        </p:spPr>
        <p:txBody>
          <a:bodyPr anchor="t"/>
          <a:lstStyle/>
          <a:p>
            <a:pPr algn="l" eaLnBrk="1" hangingPunct="1">
              <a:defRPr/>
            </a:pPr>
            <a:r>
              <a:rPr lang="en-US" altLang="en-US" sz="2400">
                <a:solidFill>
                  <a:schemeClr val="tx1"/>
                </a:solidFill>
                <a:latin typeface="Palatino" pitchFamily="2" charset="77"/>
              </a:rPr>
              <a:t>Trapezius</a:t>
            </a:r>
            <a:br>
              <a:rPr lang="en-US" altLang="en-US" sz="1600">
                <a:solidFill>
                  <a:schemeClr val="tx1"/>
                </a:solidFill>
                <a:latin typeface="Palatino" pitchFamily="2" charset="77"/>
              </a:rPr>
            </a:br>
            <a:r>
              <a:rPr lang="en-US" altLang="en-US" sz="1600">
                <a:solidFill>
                  <a:schemeClr val="tx1"/>
                </a:solidFill>
                <a:latin typeface="Palatino" pitchFamily="2" charset="77"/>
              </a:rPr>
              <a:t>A  </a:t>
            </a:r>
            <a:r>
              <a:rPr lang="en-US" altLang="en-US" sz="1600" i="1">
                <a:solidFill>
                  <a:schemeClr val="tx1"/>
                </a:solidFill>
                <a:latin typeface="Palatino" pitchFamily="2" charset="77"/>
              </a:rPr>
              <a:t>Upper fibers:</a:t>
            </a:r>
            <a:br>
              <a:rPr lang="en-US" altLang="en-US" sz="1600">
                <a:solidFill>
                  <a:schemeClr val="tx1"/>
                </a:solidFill>
                <a:latin typeface="Palatino" pitchFamily="2" charset="77"/>
              </a:rPr>
            </a:br>
            <a:r>
              <a:rPr lang="en-US" altLang="en-US" sz="1600">
                <a:solidFill>
                  <a:schemeClr val="tx1"/>
                </a:solidFill>
                <a:latin typeface="Palatino" pitchFamily="2" charset="77"/>
              </a:rPr>
              <a:t>       Bilaterally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Extend</a:t>
            </a:r>
            <a:r>
              <a:rPr lang="en-US" altLang="en-US" sz="1600">
                <a:solidFill>
                  <a:schemeClr val="tx1"/>
                </a:solidFill>
                <a:latin typeface="Palatino" pitchFamily="2" charset="77"/>
              </a:rPr>
              <a:t> the head and neck</a:t>
            </a:r>
            <a:br>
              <a:rPr lang="en-US" altLang="en-US" sz="1600">
                <a:solidFill>
                  <a:schemeClr val="tx1"/>
                </a:solidFill>
                <a:latin typeface="Palatino" pitchFamily="2" charset="77"/>
              </a:rPr>
            </a:br>
            <a:r>
              <a:rPr lang="en-US" altLang="en-US" sz="1600">
                <a:solidFill>
                  <a:schemeClr val="tx1"/>
                </a:solidFill>
                <a:latin typeface="Palatino" pitchFamily="2" charset="77"/>
              </a:rPr>
              <a:t>       Unilaterally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Laterally flex</a:t>
            </a:r>
            <a:r>
              <a:rPr lang="en-US" altLang="en-US" sz="1600">
                <a:solidFill>
                  <a:schemeClr val="tx1"/>
                </a:solidFill>
                <a:latin typeface="Palatino" pitchFamily="2" charset="77"/>
              </a:rPr>
              <a:t> the head and neck to the same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Rotate</a:t>
            </a:r>
            <a:r>
              <a:rPr lang="en-US" altLang="en-US" sz="1600">
                <a:solidFill>
                  <a:schemeClr val="tx1"/>
                </a:solidFill>
                <a:latin typeface="Palatino" pitchFamily="2" charset="77"/>
              </a:rPr>
              <a:t> the head and neck to the opposite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Elevate</a:t>
            </a:r>
            <a:r>
              <a:rPr lang="en-US" altLang="en-US" sz="1600">
                <a:solidFill>
                  <a:schemeClr val="tx1"/>
                </a:solidFill>
                <a:latin typeface="Palatino" pitchFamily="2" charset="77"/>
              </a:rPr>
              <a:t> the scapula (scapulothoracic joint)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 </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Middle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Adduct</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Stabilize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Lower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Depress</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O  External occipital protuberance</a:t>
            </a:r>
            <a:br>
              <a:rPr lang="en-US" altLang="en-US" sz="1600">
                <a:solidFill>
                  <a:schemeClr val="tx1"/>
                </a:solidFill>
                <a:latin typeface="Palatino" pitchFamily="2" charset="77"/>
              </a:rPr>
            </a:br>
            <a:r>
              <a:rPr lang="en-US" altLang="en-US" sz="1600">
                <a:solidFill>
                  <a:schemeClr val="tx1"/>
                </a:solidFill>
                <a:latin typeface="Palatino" pitchFamily="2" charset="77"/>
              </a:rPr>
              <a:t>     Medial portion of superior nuchal line</a:t>
            </a:r>
            <a:br>
              <a:rPr lang="en-US" altLang="en-US" sz="1600">
                <a:solidFill>
                  <a:schemeClr val="tx1"/>
                </a:solidFill>
                <a:latin typeface="Palatino" pitchFamily="2" charset="77"/>
              </a:rPr>
            </a:br>
            <a:r>
              <a:rPr lang="en-US" altLang="en-US" sz="1600">
                <a:solidFill>
                  <a:schemeClr val="tx1"/>
                </a:solidFill>
                <a:latin typeface="Palatino" pitchFamily="2" charset="77"/>
              </a:rPr>
              <a:t>     Ligamentum nuchae</a:t>
            </a:r>
            <a:br>
              <a:rPr lang="en-US" altLang="en-US" sz="1600">
                <a:solidFill>
                  <a:schemeClr val="tx1"/>
                </a:solidFill>
                <a:latin typeface="Palatino" pitchFamily="2" charset="77"/>
              </a:rPr>
            </a:br>
            <a:r>
              <a:rPr lang="en-US" altLang="en-US" sz="1600">
                <a:solidFill>
                  <a:schemeClr val="tx1"/>
                </a:solidFill>
                <a:latin typeface="Palatino" pitchFamily="2" charset="77"/>
              </a:rPr>
              <a:t>     Spinous processes of C-7 through T-12</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I  Lateral one-third of clavicle</a:t>
            </a:r>
            <a:br>
              <a:rPr lang="en-US" altLang="en-US" sz="1600">
                <a:solidFill>
                  <a:schemeClr val="tx1"/>
                </a:solidFill>
                <a:latin typeface="Palatino" pitchFamily="2" charset="77"/>
              </a:rPr>
            </a:br>
            <a:r>
              <a:rPr lang="en-US" altLang="en-US" sz="1600">
                <a:solidFill>
                  <a:schemeClr val="tx1"/>
                </a:solidFill>
                <a:latin typeface="Palatino" pitchFamily="2" charset="77"/>
              </a:rPr>
              <a:t>     Acromion</a:t>
            </a:r>
            <a:br>
              <a:rPr lang="en-US" altLang="en-US" sz="1600">
                <a:solidFill>
                  <a:schemeClr val="tx1"/>
                </a:solidFill>
                <a:latin typeface="Palatino" pitchFamily="2" charset="77"/>
              </a:rPr>
            </a:br>
            <a:r>
              <a:rPr lang="en-US" altLang="en-US" sz="1600">
                <a:solidFill>
                  <a:schemeClr val="tx1"/>
                </a:solidFill>
                <a:latin typeface="Palatino" pitchFamily="2" charset="77"/>
              </a:rPr>
              <a:t>     Spine of scapula</a:t>
            </a:r>
          </a:p>
        </p:txBody>
      </p:sp>
      <p:sp>
        <p:nvSpPr>
          <p:cNvPr id="41986" name="AutoShape 4">
            <a:extLst>
              <a:ext uri="{FF2B5EF4-FFF2-40B4-BE49-F238E27FC236}">
                <a16:creationId xmlns:a16="http://schemas.microsoft.com/office/drawing/2014/main" id="{96FE4654-F02A-74DD-F484-7B03753C7638}"/>
              </a:ext>
            </a:extLst>
          </p:cNvPr>
          <p:cNvSpPr>
            <a:spLocks noChangeArrowheads="1"/>
          </p:cNvSpPr>
          <p:nvPr/>
        </p:nvSpPr>
        <p:spPr bwMode="auto">
          <a:xfrm>
            <a:off x="152400" y="45720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41987" name="AutoShape 5">
            <a:extLst>
              <a:ext uri="{FF2B5EF4-FFF2-40B4-BE49-F238E27FC236}">
                <a16:creationId xmlns:a16="http://schemas.microsoft.com/office/drawing/2014/main" id="{5BE44DC7-8DC7-F278-3386-78C77CF23FA5}"/>
              </a:ext>
            </a:extLst>
          </p:cNvPr>
          <p:cNvSpPr>
            <a:spLocks noChangeArrowheads="1"/>
          </p:cNvSpPr>
          <p:nvPr/>
        </p:nvSpPr>
        <p:spPr bwMode="auto">
          <a:xfrm>
            <a:off x="152400" y="457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A</a:t>
            </a:r>
          </a:p>
        </p:txBody>
      </p:sp>
      <p:sp>
        <p:nvSpPr>
          <p:cNvPr id="41988" name="AutoShape 6">
            <a:extLst>
              <a:ext uri="{FF2B5EF4-FFF2-40B4-BE49-F238E27FC236}">
                <a16:creationId xmlns:a16="http://schemas.microsoft.com/office/drawing/2014/main" id="{1611AE4A-A803-DA32-CC6E-7DFD927840B5}"/>
              </a:ext>
            </a:extLst>
          </p:cNvPr>
          <p:cNvSpPr>
            <a:spLocks noChangeArrowheads="1"/>
          </p:cNvSpPr>
          <p:nvPr/>
        </p:nvSpPr>
        <p:spPr bwMode="auto">
          <a:xfrm>
            <a:off x="152400" y="5791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I</a:t>
            </a:r>
          </a:p>
        </p:txBody>
      </p:sp>
      <p:pic>
        <p:nvPicPr>
          <p:cNvPr id="41989" name="Picture 8" descr="NavLateralFlexionofNeck">
            <a:extLst>
              <a:ext uri="{FF2B5EF4-FFF2-40B4-BE49-F238E27FC236}">
                <a16:creationId xmlns:a16="http://schemas.microsoft.com/office/drawing/2014/main" id="{30251810-4872-5BBE-14DB-A9C87F330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133600"/>
            <a:ext cx="33401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Rectangle 9">
            <a:extLst>
              <a:ext uri="{FF2B5EF4-FFF2-40B4-BE49-F238E27FC236}">
                <a16:creationId xmlns:a16="http://schemas.microsoft.com/office/drawing/2014/main" id="{0ED4407F-5A88-D5E4-148B-434F2EB1D6EC}"/>
              </a:ext>
            </a:extLst>
          </p:cNvPr>
          <p:cNvSpPr>
            <a:spLocks noChangeArrowheads="1"/>
          </p:cNvSpPr>
          <p:nvPr/>
        </p:nvSpPr>
        <p:spPr bwMode="auto">
          <a:xfrm>
            <a:off x="609600" y="1447800"/>
            <a:ext cx="4572000" cy="304800"/>
          </a:xfrm>
          <a:prstGeom prst="rect">
            <a:avLst/>
          </a:prstGeom>
          <a:solidFill>
            <a:srgbClr val="2A33DE">
              <a:alpha val="25098"/>
            </a:srgbClr>
          </a:solidFill>
          <a:ln w="9525">
            <a:solidFill>
              <a:schemeClr val="tx1"/>
            </a:solidFill>
            <a:miter lim="800000"/>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10C8D-08A1-16FB-05CC-8B610CE0F1AC}"/>
              </a:ext>
            </a:extLst>
          </p:cNvPr>
          <p:cNvSpPr>
            <a:spLocks noGrp="1"/>
          </p:cNvSpPr>
          <p:nvPr>
            <p:ph type="ctrTitle" idx="4294967295"/>
          </p:nvPr>
        </p:nvSpPr>
        <p:spPr>
          <a:xfrm>
            <a:off x="1371600" y="1501775"/>
            <a:ext cx="7772400" cy="1927225"/>
          </a:xfrm>
        </p:spPr>
        <p:txBody>
          <a:bodyPr>
            <a:normAutofit/>
          </a:bodyPr>
          <a:lstStyle/>
          <a:p>
            <a:pPr algn="ctr" eaLnBrk="1" hangingPunct="1">
              <a:defRPr/>
            </a:pPr>
            <a:r>
              <a:rPr lang="en-US" sz="2800" dirty="0">
                <a:latin typeface="Palatino"/>
                <a:cs typeface="Palatino"/>
              </a:rPr>
              <a:t>90a Kinesiology: Palpation </a:t>
            </a:r>
            <a:br>
              <a:rPr lang="en-US" sz="2800" dirty="0">
                <a:latin typeface="Palatino"/>
                <a:cs typeface="Palatino"/>
              </a:rPr>
            </a:br>
            <a:r>
              <a:rPr lang="en-US" sz="2800" dirty="0">
                <a:latin typeface="Palatino"/>
                <a:cs typeface="Palatino"/>
              </a:rPr>
              <a:t>Posterior Back and Neck</a:t>
            </a:r>
            <a:endParaRPr lang="en-US" sz="2800" dirty="0">
              <a:latin typeface="Palatino"/>
              <a:ea typeface="+mj-ea"/>
              <a:cs typeface="Palatin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a:extLst>
              <a:ext uri="{FF2B5EF4-FFF2-40B4-BE49-F238E27FC236}">
                <a16:creationId xmlns:a16="http://schemas.microsoft.com/office/drawing/2014/main" id="{2296E1F6-66CE-8216-EFC8-437799887669}"/>
              </a:ext>
            </a:extLst>
          </p:cNvPr>
          <p:cNvSpPr>
            <a:spLocks noGrp="1"/>
          </p:cNvSpPr>
          <p:nvPr>
            <p:ph type="ctrTitle" idx="4294967295"/>
          </p:nvPr>
        </p:nvSpPr>
        <p:spPr>
          <a:xfrm>
            <a:off x="152400" y="76200"/>
            <a:ext cx="5410200" cy="6629400"/>
          </a:xfrm>
        </p:spPr>
        <p:txBody>
          <a:bodyPr anchor="t"/>
          <a:lstStyle/>
          <a:p>
            <a:pPr algn="l" eaLnBrk="1" hangingPunct="1">
              <a:defRPr/>
            </a:pPr>
            <a:r>
              <a:rPr lang="en-US" altLang="en-US" sz="2400">
                <a:solidFill>
                  <a:schemeClr val="tx1"/>
                </a:solidFill>
                <a:latin typeface="Palatino" pitchFamily="2" charset="77"/>
              </a:rPr>
              <a:t>Trapezius</a:t>
            </a:r>
            <a:br>
              <a:rPr lang="en-US" altLang="en-US" sz="1600">
                <a:solidFill>
                  <a:schemeClr val="tx1"/>
                </a:solidFill>
                <a:latin typeface="Palatino" pitchFamily="2" charset="77"/>
              </a:rPr>
            </a:br>
            <a:r>
              <a:rPr lang="en-US" altLang="en-US" sz="1600">
                <a:solidFill>
                  <a:schemeClr val="tx1"/>
                </a:solidFill>
                <a:latin typeface="Palatino" pitchFamily="2" charset="77"/>
              </a:rPr>
              <a:t>A  </a:t>
            </a:r>
            <a:r>
              <a:rPr lang="en-US" altLang="en-US" sz="1600" i="1">
                <a:solidFill>
                  <a:schemeClr val="tx1"/>
                </a:solidFill>
                <a:latin typeface="Palatino" pitchFamily="2" charset="77"/>
              </a:rPr>
              <a:t>Upper fibers:</a:t>
            </a:r>
            <a:br>
              <a:rPr lang="en-US" altLang="en-US" sz="1600">
                <a:solidFill>
                  <a:schemeClr val="tx1"/>
                </a:solidFill>
                <a:latin typeface="Palatino" pitchFamily="2" charset="77"/>
              </a:rPr>
            </a:br>
            <a:r>
              <a:rPr lang="en-US" altLang="en-US" sz="1600">
                <a:solidFill>
                  <a:schemeClr val="tx1"/>
                </a:solidFill>
                <a:latin typeface="Palatino" pitchFamily="2" charset="77"/>
              </a:rPr>
              <a:t>       Bilaterally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Extend</a:t>
            </a:r>
            <a:r>
              <a:rPr lang="en-US" altLang="en-US" sz="1600">
                <a:solidFill>
                  <a:schemeClr val="tx1"/>
                </a:solidFill>
                <a:latin typeface="Palatino" pitchFamily="2" charset="77"/>
              </a:rPr>
              <a:t> the head and neck</a:t>
            </a:r>
            <a:br>
              <a:rPr lang="en-US" altLang="en-US" sz="1600">
                <a:solidFill>
                  <a:schemeClr val="tx1"/>
                </a:solidFill>
                <a:latin typeface="Palatino" pitchFamily="2" charset="77"/>
              </a:rPr>
            </a:br>
            <a:r>
              <a:rPr lang="en-US" altLang="en-US" sz="1600">
                <a:solidFill>
                  <a:schemeClr val="tx1"/>
                </a:solidFill>
                <a:latin typeface="Palatino" pitchFamily="2" charset="77"/>
              </a:rPr>
              <a:t>       Unilaterally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Laterally flex</a:t>
            </a:r>
            <a:r>
              <a:rPr lang="en-US" altLang="en-US" sz="1600">
                <a:solidFill>
                  <a:schemeClr val="tx1"/>
                </a:solidFill>
                <a:latin typeface="Palatino" pitchFamily="2" charset="77"/>
              </a:rPr>
              <a:t> the head and neck to the same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Rotate</a:t>
            </a:r>
            <a:r>
              <a:rPr lang="en-US" altLang="en-US" sz="1600">
                <a:solidFill>
                  <a:schemeClr val="tx1"/>
                </a:solidFill>
                <a:latin typeface="Palatino" pitchFamily="2" charset="77"/>
              </a:rPr>
              <a:t> the head and neck to the opposite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Elevate</a:t>
            </a:r>
            <a:r>
              <a:rPr lang="en-US" altLang="en-US" sz="1600">
                <a:solidFill>
                  <a:schemeClr val="tx1"/>
                </a:solidFill>
                <a:latin typeface="Palatino" pitchFamily="2" charset="77"/>
              </a:rPr>
              <a:t> the scapula (scapulothoracic joint)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 </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Middle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Adduct</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Stabilize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Lower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Depress</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O  External occipital protuberance</a:t>
            </a:r>
            <a:br>
              <a:rPr lang="en-US" altLang="en-US" sz="1600">
                <a:solidFill>
                  <a:schemeClr val="tx1"/>
                </a:solidFill>
                <a:latin typeface="Palatino" pitchFamily="2" charset="77"/>
              </a:rPr>
            </a:br>
            <a:r>
              <a:rPr lang="en-US" altLang="en-US" sz="1600">
                <a:solidFill>
                  <a:schemeClr val="tx1"/>
                </a:solidFill>
                <a:latin typeface="Palatino" pitchFamily="2" charset="77"/>
              </a:rPr>
              <a:t>     Medial portion of superior nuchal line</a:t>
            </a:r>
            <a:br>
              <a:rPr lang="en-US" altLang="en-US" sz="1600">
                <a:solidFill>
                  <a:schemeClr val="tx1"/>
                </a:solidFill>
                <a:latin typeface="Palatino" pitchFamily="2" charset="77"/>
              </a:rPr>
            </a:br>
            <a:r>
              <a:rPr lang="en-US" altLang="en-US" sz="1600">
                <a:solidFill>
                  <a:schemeClr val="tx1"/>
                </a:solidFill>
                <a:latin typeface="Palatino" pitchFamily="2" charset="77"/>
              </a:rPr>
              <a:t>     Ligamentum nuchae</a:t>
            </a:r>
            <a:br>
              <a:rPr lang="en-US" altLang="en-US" sz="1600">
                <a:solidFill>
                  <a:schemeClr val="tx1"/>
                </a:solidFill>
                <a:latin typeface="Palatino" pitchFamily="2" charset="77"/>
              </a:rPr>
            </a:br>
            <a:r>
              <a:rPr lang="en-US" altLang="en-US" sz="1600">
                <a:solidFill>
                  <a:schemeClr val="tx1"/>
                </a:solidFill>
                <a:latin typeface="Palatino" pitchFamily="2" charset="77"/>
              </a:rPr>
              <a:t>     Spinous processes of C-7 through T-12</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I  Lateral one-third of clavicle</a:t>
            </a:r>
            <a:br>
              <a:rPr lang="en-US" altLang="en-US" sz="1600">
                <a:solidFill>
                  <a:schemeClr val="tx1"/>
                </a:solidFill>
                <a:latin typeface="Palatino" pitchFamily="2" charset="77"/>
              </a:rPr>
            </a:br>
            <a:r>
              <a:rPr lang="en-US" altLang="en-US" sz="1600">
                <a:solidFill>
                  <a:schemeClr val="tx1"/>
                </a:solidFill>
                <a:latin typeface="Palatino" pitchFamily="2" charset="77"/>
              </a:rPr>
              <a:t>     Acromion</a:t>
            </a:r>
            <a:br>
              <a:rPr lang="en-US" altLang="en-US" sz="1600">
                <a:solidFill>
                  <a:schemeClr val="tx1"/>
                </a:solidFill>
                <a:latin typeface="Palatino" pitchFamily="2" charset="77"/>
              </a:rPr>
            </a:br>
            <a:r>
              <a:rPr lang="en-US" altLang="en-US" sz="1600">
                <a:solidFill>
                  <a:schemeClr val="tx1"/>
                </a:solidFill>
                <a:latin typeface="Palatino" pitchFamily="2" charset="77"/>
              </a:rPr>
              <a:t>     Spine of scapula</a:t>
            </a:r>
          </a:p>
        </p:txBody>
      </p:sp>
      <p:sp>
        <p:nvSpPr>
          <p:cNvPr id="44034" name="AutoShape 4">
            <a:extLst>
              <a:ext uri="{FF2B5EF4-FFF2-40B4-BE49-F238E27FC236}">
                <a16:creationId xmlns:a16="http://schemas.microsoft.com/office/drawing/2014/main" id="{A13724B6-2EEB-9078-9C18-EE9A7FB7F210}"/>
              </a:ext>
            </a:extLst>
          </p:cNvPr>
          <p:cNvSpPr>
            <a:spLocks noChangeArrowheads="1"/>
          </p:cNvSpPr>
          <p:nvPr/>
        </p:nvSpPr>
        <p:spPr bwMode="auto">
          <a:xfrm>
            <a:off x="152400" y="45720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44035" name="AutoShape 5">
            <a:extLst>
              <a:ext uri="{FF2B5EF4-FFF2-40B4-BE49-F238E27FC236}">
                <a16:creationId xmlns:a16="http://schemas.microsoft.com/office/drawing/2014/main" id="{05A58596-1CD9-7957-DBCA-C1A084EE0B53}"/>
              </a:ext>
            </a:extLst>
          </p:cNvPr>
          <p:cNvSpPr>
            <a:spLocks noChangeArrowheads="1"/>
          </p:cNvSpPr>
          <p:nvPr/>
        </p:nvSpPr>
        <p:spPr bwMode="auto">
          <a:xfrm>
            <a:off x="152400" y="457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A</a:t>
            </a:r>
          </a:p>
        </p:txBody>
      </p:sp>
      <p:sp>
        <p:nvSpPr>
          <p:cNvPr id="44036" name="AutoShape 6">
            <a:extLst>
              <a:ext uri="{FF2B5EF4-FFF2-40B4-BE49-F238E27FC236}">
                <a16:creationId xmlns:a16="http://schemas.microsoft.com/office/drawing/2014/main" id="{94545528-C307-FBC4-B282-33F57B13CC11}"/>
              </a:ext>
            </a:extLst>
          </p:cNvPr>
          <p:cNvSpPr>
            <a:spLocks noChangeArrowheads="1"/>
          </p:cNvSpPr>
          <p:nvPr/>
        </p:nvSpPr>
        <p:spPr bwMode="auto">
          <a:xfrm>
            <a:off x="152400" y="5791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I</a:t>
            </a:r>
          </a:p>
        </p:txBody>
      </p:sp>
      <p:pic>
        <p:nvPicPr>
          <p:cNvPr id="44037" name="Picture 8" descr="NavRotationofNeck">
            <a:extLst>
              <a:ext uri="{FF2B5EF4-FFF2-40B4-BE49-F238E27FC236}">
                <a16:creationId xmlns:a16="http://schemas.microsoft.com/office/drawing/2014/main" id="{3FB29FAC-95C8-0750-5EDE-F8F5A1AB7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133600"/>
            <a:ext cx="33401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9">
            <a:extLst>
              <a:ext uri="{FF2B5EF4-FFF2-40B4-BE49-F238E27FC236}">
                <a16:creationId xmlns:a16="http://schemas.microsoft.com/office/drawing/2014/main" id="{D2766E28-5C69-76C5-9AE9-8864E8A48FDC}"/>
              </a:ext>
            </a:extLst>
          </p:cNvPr>
          <p:cNvSpPr>
            <a:spLocks noChangeArrowheads="1"/>
          </p:cNvSpPr>
          <p:nvPr/>
        </p:nvSpPr>
        <p:spPr bwMode="auto">
          <a:xfrm>
            <a:off x="609600" y="1676400"/>
            <a:ext cx="4267200" cy="304800"/>
          </a:xfrm>
          <a:prstGeom prst="rect">
            <a:avLst/>
          </a:prstGeom>
          <a:solidFill>
            <a:srgbClr val="2A33DE">
              <a:alpha val="25098"/>
            </a:srgbClr>
          </a:solidFill>
          <a:ln w="9525">
            <a:solidFill>
              <a:schemeClr val="tx1"/>
            </a:solidFill>
            <a:miter lim="800000"/>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a:extLst>
              <a:ext uri="{FF2B5EF4-FFF2-40B4-BE49-F238E27FC236}">
                <a16:creationId xmlns:a16="http://schemas.microsoft.com/office/drawing/2014/main" id="{AFC2F504-ED0D-C27E-65BA-FE108FFF8270}"/>
              </a:ext>
            </a:extLst>
          </p:cNvPr>
          <p:cNvSpPr>
            <a:spLocks noGrp="1"/>
          </p:cNvSpPr>
          <p:nvPr>
            <p:ph type="ctrTitle" idx="4294967295"/>
          </p:nvPr>
        </p:nvSpPr>
        <p:spPr>
          <a:xfrm>
            <a:off x="152400" y="76200"/>
            <a:ext cx="5410200" cy="6629400"/>
          </a:xfrm>
        </p:spPr>
        <p:txBody>
          <a:bodyPr anchor="t"/>
          <a:lstStyle/>
          <a:p>
            <a:pPr algn="l" eaLnBrk="1" hangingPunct="1">
              <a:defRPr/>
            </a:pPr>
            <a:r>
              <a:rPr lang="en-US" altLang="en-US" sz="2400">
                <a:solidFill>
                  <a:schemeClr val="tx1"/>
                </a:solidFill>
                <a:latin typeface="Palatino" pitchFamily="2" charset="77"/>
              </a:rPr>
              <a:t>Trapezius</a:t>
            </a:r>
            <a:br>
              <a:rPr lang="en-US" altLang="en-US" sz="1600">
                <a:solidFill>
                  <a:schemeClr val="tx1"/>
                </a:solidFill>
                <a:latin typeface="Palatino" pitchFamily="2" charset="77"/>
              </a:rPr>
            </a:br>
            <a:r>
              <a:rPr lang="en-US" altLang="en-US" sz="1600">
                <a:solidFill>
                  <a:schemeClr val="tx1"/>
                </a:solidFill>
                <a:latin typeface="Palatino" pitchFamily="2" charset="77"/>
              </a:rPr>
              <a:t>A  </a:t>
            </a:r>
            <a:r>
              <a:rPr lang="en-US" altLang="en-US" sz="1600" i="1">
                <a:solidFill>
                  <a:schemeClr val="tx1"/>
                </a:solidFill>
                <a:latin typeface="Palatino" pitchFamily="2" charset="77"/>
              </a:rPr>
              <a:t>Upper fibers:</a:t>
            </a:r>
            <a:br>
              <a:rPr lang="en-US" altLang="en-US" sz="1600">
                <a:solidFill>
                  <a:schemeClr val="tx1"/>
                </a:solidFill>
                <a:latin typeface="Palatino" pitchFamily="2" charset="77"/>
              </a:rPr>
            </a:br>
            <a:r>
              <a:rPr lang="en-US" altLang="en-US" sz="1600">
                <a:solidFill>
                  <a:schemeClr val="tx1"/>
                </a:solidFill>
                <a:latin typeface="Palatino" pitchFamily="2" charset="77"/>
              </a:rPr>
              <a:t>       Bilaterally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Extend</a:t>
            </a:r>
            <a:r>
              <a:rPr lang="en-US" altLang="en-US" sz="1600">
                <a:solidFill>
                  <a:schemeClr val="tx1"/>
                </a:solidFill>
                <a:latin typeface="Palatino" pitchFamily="2" charset="77"/>
              </a:rPr>
              <a:t> the head and neck</a:t>
            </a:r>
            <a:br>
              <a:rPr lang="en-US" altLang="en-US" sz="1600">
                <a:solidFill>
                  <a:schemeClr val="tx1"/>
                </a:solidFill>
                <a:latin typeface="Palatino" pitchFamily="2" charset="77"/>
              </a:rPr>
            </a:br>
            <a:r>
              <a:rPr lang="en-US" altLang="en-US" sz="1600">
                <a:solidFill>
                  <a:schemeClr val="tx1"/>
                </a:solidFill>
                <a:latin typeface="Palatino" pitchFamily="2" charset="77"/>
              </a:rPr>
              <a:t>       Unilaterally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Laterally flex</a:t>
            </a:r>
            <a:r>
              <a:rPr lang="en-US" altLang="en-US" sz="1600">
                <a:solidFill>
                  <a:schemeClr val="tx1"/>
                </a:solidFill>
                <a:latin typeface="Palatino" pitchFamily="2" charset="77"/>
              </a:rPr>
              <a:t> the head and neck to the same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Rotate</a:t>
            </a:r>
            <a:r>
              <a:rPr lang="en-US" altLang="en-US" sz="1600">
                <a:solidFill>
                  <a:schemeClr val="tx1"/>
                </a:solidFill>
                <a:latin typeface="Palatino" pitchFamily="2" charset="77"/>
              </a:rPr>
              <a:t> the head and neck to the opposite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Elevate</a:t>
            </a:r>
            <a:r>
              <a:rPr lang="en-US" altLang="en-US" sz="1600">
                <a:solidFill>
                  <a:schemeClr val="tx1"/>
                </a:solidFill>
                <a:latin typeface="Palatino" pitchFamily="2" charset="77"/>
              </a:rPr>
              <a:t> the scapula (scapulothoracic joint)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 </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Middle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Adduct</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Stabilize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Lower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Depress</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O  External occipital protuberance</a:t>
            </a:r>
            <a:br>
              <a:rPr lang="en-US" altLang="en-US" sz="1600">
                <a:solidFill>
                  <a:schemeClr val="tx1"/>
                </a:solidFill>
                <a:latin typeface="Palatino" pitchFamily="2" charset="77"/>
              </a:rPr>
            </a:br>
            <a:r>
              <a:rPr lang="en-US" altLang="en-US" sz="1600">
                <a:solidFill>
                  <a:schemeClr val="tx1"/>
                </a:solidFill>
                <a:latin typeface="Palatino" pitchFamily="2" charset="77"/>
              </a:rPr>
              <a:t>     Medial portion of superior nuchal line</a:t>
            </a:r>
            <a:br>
              <a:rPr lang="en-US" altLang="en-US" sz="1600">
                <a:solidFill>
                  <a:schemeClr val="tx1"/>
                </a:solidFill>
                <a:latin typeface="Palatino" pitchFamily="2" charset="77"/>
              </a:rPr>
            </a:br>
            <a:r>
              <a:rPr lang="en-US" altLang="en-US" sz="1600">
                <a:solidFill>
                  <a:schemeClr val="tx1"/>
                </a:solidFill>
                <a:latin typeface="Palatino" pitchFamily="2" charset="77"/>
              </a:rPr>
              <a:t>     Ligamentum nuchae</a:t>
            </a:r>
            <a:br>
              <a:rPr lang="en-US" altLang="en-US" sz="1600">
                <a:solidFill>
                  <a:schemeClr val="tx1"/>
                </a:solidFill>
                <a:latin typeface="Palatino" pitchFamily="2" charset="77"/>
              </a:rPr>
            </a:br>
            <a:r>
              <a:rPr lang="en-US" altLang="en-US" sz="1600">
                <a:solidFill>
                  <a:schemeClr val="tx1"/>
                </a:solidFill>
                <a:latin typeface="Palatino" pitchFamily="2" charset="77"/>
              </a:rPr>
              <a:t>     Spinous processes of C-7 through T-12</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I  Lateral one-third of clavicle</a:t>
            </a:r>
            <a:br>
              <a:rPr lang="en-US" altLang="en-US" sz="1600">
                <a:solidFill>
                  <a:schemeClr val="tx1"/>
                </a:solidFill>
                <a:latin typeface="Palatino" pitchFamily="2" charset="77"/>
              </a:rPr>
            </a:br>
            <a:r>
              <a:rPr lang="en-US" altLang="en-US" sz="1600">
                <a:solidFill>
                  <a:schemeClr val="tx1"/>
                </a:solidFill>
                <a:latin typeface="Palatino" pitchFamily="2" charset="77"/>
              </a:rPr>
              <a:t>     Acromion</a:t>
            </a:r>
            <a:br>
              <a:rPr lang="en-US" altLang="en-US" sz="1600">
                <a:solidFill>
                  <a:schemeClr val="tx1"/>
                </a:solidFill>
                <a:latin typeface="Palatino" pitchFamily="2" charset="77"/>
              </a:rPr>
            </a:br>
            <a:r>
              <a:rPr lang="en-US" altLang="en-US" sz="1600">
                <a:solidFill>
                  <a:schemeClr val="tx1"/>
                </a:solidFill>
                <a:latin typeface="Palatino" pitchFamily="2" charset="77"/>
              </a:rPr>
              <a:t>     Spine of scapula</a:t>
            </a:r>
          </a:p>
        </p:txBody>
      </p:sp>
      <p:sp>
        <p:nvSpPr>
          <p:cNvPr id="46082" name="AutoShape 4">
            <a:extLst>
              <a:ext uri="{FF2B5EF4-FFF2-40B4-BE49-F238E27FC236}">
                <a16:creationId xmlns:a16="http://schemas.microsoft.com/office/drawing/2014/main" id="{D2F8D950-63CF-0358-08B2-D83E009F66D8}"/>
              </a:ext>
            </a:extLst>
          </p:cNvPr>
          <p:cNvSpPr>
            <a:spLocks noChangeArrowheads="1"/>
          </p:cNvSpPr>
          <p:nvPr/>
        </p:nvSpPr>
        <p:spPr bwMode="auto">
          <a:xfrm>
            <a:off x="152400" y="45720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46083" name="AutoShape 5">
            <a:extLst>
              <a:ext uri="{FF2B5EF4-FFF2-40B4-BE49-F238E27FC236}">
                <a16:creationId xmlns:a16="http://schemas.microsoft.com/office/drawing/2014/main" id="{9A2CB291-4A9D-1617-B2F7-97FE22222D63}"/>
              </a:ext>
            </a:extLst>
          </p:cNvPr>
          <p:cNvSpPr>
            <a:spLocks noChangeArrowheads="1"/>
          </p:cNvSpPr>
          <p:nvPr/>
        </p:nvSpPr>
        <p:spPr bwMode="auto">
          <a:xfrm>
            <a:off x="152400" y="457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A</a:t>
            </a:r>
          </a:p>
        </p:txBody>
      </p:sp>
      <p:sp>
        <p:nvSpPr>
          <p:cNvPr id="46084" name="AutoShape 6">
            <a:extLst>
              <a:ext uri="{FF2B5EF4-FFF2-40B4-BE49-F238E27FC236}">
                <a16:creationId xmlns:a16="http://schemas.microsoft.com/office/drawing/2014/main" id="{E3D7B481-56A0-5009-8AED-B0CBBD1DAA52}"/>
              </a:ext>
            </a:extLst>
          </p:cNvPr>
          <p:cNvSpPr>
            <a:spLocks noChangeArrowheads="1"/>
          </p:cNvSpPr>
          <p:nvPr/>
        </p:nvSpPr>
        <p:spPr bwMode="auto">
          <a:xfrm>
            <a:off x="152400" y="5791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I</a:t>
            </a:r>
          </a:p>
        </p:txBody>
      </p:sp>
      <p:pic>
        <p:nvPicPr>
          <p:cNvPr id="46085" name="Picture 7" descr="NavElevationofScapula">
            <a:extLst>
              <a:ext uri="{FF2B5EF4-FFF2-40B4-BE49-F238E27FC236}">
                <a16:creationId xmlns:a16="http://schemas.microsoft.com/office/drawing/2014/main" id="{08A7F946-71E5-05DF-00E6-D7C771783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762000"/>
            <a:ext cx="2387600"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Rectangle 8">
            <a:extLst>
              <a:ext uri="{FF2B5EF4-FFF2-40B4-BE49-F238E27FC236}">
                <a16:creationId xmlns:a16="http://schemas.microsoft.com/office/drawing/2014/main" id="{65E18EEC-37F8-93F4-461B-0E6C48A8D719}"/>
              </a:ext>
            </a:extLst>
          </p:cNvPr>
          <p:cNvSpPr>
            <a:spLocks noChangeArrowheads="1"/>
          </p:cNvSpPr>
          <p:nvPr/>
        </p:nvSpPr>
        <p:spPr bwMode="auto">
          <a:xfrm>
            <a:off x="609600" y="1905000"/>
            <a:ext cx="3962400" cy="304800"/>
          </a:xfrm>
          <a:prstGeom prst="rect">
            <a:avLst/>
          </a:prstGeom>
          <a:solidFill>
            <a:srgbClr val="2A33DE">
              <a:alpha val="25098"/>
            </a:srgbClr>
          </a:solidFill>
          <a:ln w="9525">
            <a:solidFill>
              <a:schemeClr val="tx1"/>
            </a:solidFill>
            <a:miter lim="800000"/>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7" descr="NavRotationofScapula">
            <a:extLst>
              <a:ext uri="{FF2B5EF4-FFF2-40B4-BE49-F238E27FC236}">
                <a16:creationId xmlns:a16="http://schemas.microsoft.com/office/drawing/2014/main" id="{11D86DA9-C293-61CB-F6F2-7A3B46EF3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7869"/>
          <a:stretch>
            <a:fillRect/>
          </a:stretch>
        </p:blipFill>
        <p:spPr bwMode="auto">
          <a:xfrm>
            <a:off x="5867400" y="1676400"/>
            <a:ext cx="26670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Title 2">
            <a:extLst>
              <a:ext uri="{FF2B5EF4-FFF2-40B4-BE49-F238E27FC236}">
                <a16:creationId xmlns:a16="http://schemas.microsoft.com/office/drawing/2014/main" id="{95BFD50A-B114-2CC9-D9BD-A19F242331B0}"/>
              </a:ext>
            </a:extLst>
          </p:cNvPr>
          <p:cNvSpPr>
            <a:spLocks noGrp="1"/>
          </p:cNvSpPr>
          <p:nvPr>
            <p:ph type="ctrTitle" idx="4294967295"/>
          </p:nvPr>
        </p:nvSpPr>
        <p:spPr>
          <a:xfrm>
            <a:off x="152400" y="76200"/>
            <a:ext cx="5410200" cy="6629400"/>
          </a:xfrm>
        </p:spPr>
        <p:txBody>
          <a:bodyPr anchor="t"/>
          <a:lstStyle/>
          <a:p>
            <a:pPr algn="l" eaLnBrk="1" hangingPunct="1">
              <a:defRPr/>
            </a:pPr>
            <a:r>
              <a:rPr lang="en-US" altLang="en-US" sz="2400">
                <a:solidFill>
                  <a:schemeClr val="tx1"/>
                </a:solidFill>
                <a:latin typeface="Palatino" pitchFamily="2" charset="77"/>
              </a:rPr>
              <a:t>Trapezius</a:t>
            </a:r>
            <a:br>
              <a:rPr lang="en-US" altLang="en-US" sz="1600">
                <a:solidFill>
                  <a:schemeClr val="tx1"/>
                </a:solidFill>
                <a:latin typeface="Palatino" pitchFamily="2" charset="77"/>
              </a:rPr>
            </a:br>
            <a:r>
              <a:rPr lang="en-US" altLang="en-US" sz="1600">
                <a:solidFill>
                  <a:schemeClr val="tx1"/>
                </a:solidFill>
                <a:latin typeface="Palatino" pitchFamily="2" charset="77"/>
              </a:rPr>
              <a:t>A  </a:t>
            </a:r>
            <a:r>
              <a:rPr lang="en-US" altLang="en-US" sz="1600" i="1">
                <a:solidFill>
                  <a:schemeClr val="tx1"/>
                </a:solidFill>
                <a:latin typeface="Palatino" pitchFamily="2" charset="77"/>
              </a:rPr>
              <a:t>Upper fibers:</a:t>
            </a:r>
            <a:br>
              <a:rPr lang="en-US" altLang="en-US" sz="1600">
                <a:solidFill>
                  <a:schemeClr val="tx1"/>
                </a:solidFill>
                <a:latin typeface="Palatino" pitchFamily="2" charset="77"/>
              </a:rPr>
            </a:br>
            <a:r>
              <a:rPr lang="en-US" altLang="en-US" sz="1600">
                <a:solidFill>
                  <a:schemeClr val="tx1"/>
                </a:solidFill>
                <a:latin typeface="Palatino" pitchFamily="2" charset="77"/>
              </a:rPr>
              <a:t>       Bilaterally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Extend</a:t>
            </a:r>
            <a:r>
              <a:rPr lang="en-US" altLang="en-US" sz="1600">
                <a:solidFill>
                  <a:schemeClr val="tx1"/>
                </a:solidFill>
                <a:latin typeface="Palatino" pitchFamily="2" charset="77"/>
              </a:rPr>
              <a:t> the head and neck</a:t>
            </a:r>
            <a:br>
              <a:rPr lang="en-US" altLang="en-US" sz="1600">
                <a:solidFill>
                  <a:schemeClr val="tx1"/>
                </a:solidFill>
                <a:latin typeface="Palatino" pitchFamily="2" charset="77"/>
              </a:rPr>
            </a:br>
            <a:r>
              <a:rPr lang="en-US" altLang="en-US" sz="1600">
                <a:solidFill>
                  <a:schemeClr val="tx1"/>
                </a:solidFill>
                <a:latin typeface="Palatino" pitchFamily="2" charset="77"/>
              </a:rPr>
              <a:t>       Unilaterally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Laterally flex</a:t>
            </a:r>
            <a:r>
              <a:rPr lang="en-US" altLang="en-US" sz="1600">
                <a:solidFill>
                  <a:schemeClr val="tx1"/>
                </a:solidFill>
                <a:latin typeface="Palatino" pitchFamily="2" charset="77"/>
              </a:rPr>
              <a:t> the head and neck to the same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Rotate</a:t>
            </a:r>
            <a:r>
              <a:rPr lang="en-US" altLang="en-US" sz="1600">
                <a:solidFill>
                  <a:schemeClr val="tx1"/>
                </a:solidFill>
                <a:latin typeface="Palatino" pitchFamily="2" charset="77"/>
              </a:rPr>
              <a:t> the head and neck to the opposite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Elevate</a:t>
            </a:r>
            <a:r>
              <a:rPr lang="en-US" altLang="en-US" sz="1600">
                <a:solidFill>
                  <a:schemeClr val="tx1"/>
                </a:solidFill>
                <a:latin typeface="Palatino" pitchFamily="2" charset="77"/>
              </a:rPr>
              <a:t> the scapula (scapulothoracic joint)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 </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Middle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Adduct</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Stabilize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Lower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Depress</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O  External occipital protuberance</a:t>
            </a:r>
            <a:br>
              <a:rPr lang="en-US" altLang="en-US" sz="1600">
                <a:solidFill>
                  <a:schemeClr val="tx1"/>
                </a:solidFill>
                <a:latin typeface="Palatino" pitchFamily="2" charset="77"/>
              </a:rPr>
            </a:br>
            <a:r>
              <a:rPr lang="en-US" altLang="en-US" sz="1600">
                <a:solidFill>
                  <a:schemeClr val="tx1"/>
                </a:solidFill>
                <a:latin typeface="Palatino" pitchFamily="2" charset="77"/>
              </a:rPr>
              <a:t>     Medial portion of superior nuchal line</a:t>
            </a:r>
            <a:br>
              <a:rPr lang="en-US" altLang="en-US" sz="1600">
                <a:solidFill>
                  <a:schemeClr val="tx1"/>
                </a:solidFill>
                <a:latin typeface="Palatino" pitchFamily="2" charset="77"/>
              </a:rPr>
            </a:br>
            <a:r>
              <a:rPr lang="en-US" altLang="en-US" sz="1600">
                <a:solidFill>
                  <a:schemeClr val="tx1"/>
                </a:solidFill>
                <a:latin typeface="Palatino" pitchFamily="2" charset="77"/>
              </a:rPr>
              <a:t>     Ligamentum nuchae</a:t>
            </a:r>
            <a:br>
              <a:rPr lang="en-US" altLang="en-US" sz="1600">
                <a:solidFill>
                  <a:schemeClr val="tx1"/>
                </a:solidFill>
                <a:latin typeface="Palatino" pitchFamily="2" charset="77"/>
              </a:rPr>
            </a:br>
            <a:r>
              <a:rPr lang="en-US" altLang="en-US" sz="1600">
                <a:solidFill>
                  <a:schemeClr val="tx1"/>
                </a:solidFill>
                <a:latin typeface="Palatino" pitchFamily="2" charset="77"/>
              </a:rPr>
              <a:t>     Spinous processes of C-7 through T-12</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I  Lateral one-third of clavicle</a:t>
            </a:r>
            <a:br>
              <a:rPr lang="en-US" altLang="en-US" sz="1600">
                <a:solidFill>
                  <a:schemeClr val="tx1"/>
                </a:solidFill>
                <a:latin typeface="Palatino" pitchFamily="2" charset="77"/>
              </a:rPr>
            </a:br>
            <a:r>
              <a:rPr lang="en-US" altLang="en-US" sz="1600">
                <a:solidFill>
                  <a:schemeClr val="tx1"/>
                </a:solidFill>
                <a:latin typeface="Palatino" pitchFamily="2" charset="77"/>
              </a:rPr>
              <a:t>     Acromion</a:t>
            </a:r>
            <a:br>
              <a:rPr lang="en-US" altLang="en-US" sz="1600">
                <a:solidFill>
                  <a:schemeClr val="tx1"/>
                </a:solidFill>
                <a:latin typeface="Palatino" pitchFamily="2" charset="77"/>
              </a:rPr>
            </a:br>
            <a:r>
              <a:rPr lang="en-US" altLang="en-US" sz="1600">
                <a:solidFill>
                  <a:schemeClr val="tx1"/>
                </a:solidFill>
                <a:latin typeface="Palatino" pitchFamily="2" charset="77"/>
              </a:rPr>
              <a:t>     Spine of scapula</a:t>
            </a:r>
          </a:p>
        </p:txBody>
      </p:sp>
      <p:sp>
        <p:nvSpPr>
          <p:cNvPr id="48131" name="AutoShape 4">
            <a:extLst>
              <a:ext uri="{FF2B5EF4-FFF2-40B4-BE49-F238E27FC236}">
                <a16:creationId xmlns:a16="http://schemas.microsoft.com/office/drawing/2014/main" id="{F2A2CD61-D6A7-884A-8101-9DF27CE88D74}"/>
              </a:ext>
            </a:extLst>
          </p:cNvPr>
          <p:cNvSpPr>
            <a:spLocks noChangeArrowheads="1"/>
          </p:cNvSpPr>
          <p:nvPr/>
        </p:nvSpPr>
        <p:spPr bwMode="auto">
          <a:xfrm>
            <a:off x="152400" y="45720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48132" name="AutoShape 5">
            <a:extLst>
              <a:ext uri="{FF2B5EF4-FFF2-40B4-BE49-F238E27FC236}">
                <a16:creationId xmlns:a16="http://schemas.microsoft.com/office/drawing/2014/main" id="{4680DE95-031F-B1C8-3A37-6A4A7D507E75}"/>
              </a:ext>
            </a:extLst>
          </p:cNvPr>
          <p:cNvSpPr>
            <a:spLocks noChangeArrowheads="1"/>
          </p:cNvSpPr>
          <p:nvPr/>
        </p:nvSpPr>
        <p:spPr bwMode="auto">
          <a:xfrm>
            <a:off x="152400" y="457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A</a:t>
            </a:r>
          </a:p>
        </p:txBody>
      </p:sp>
      <p:sp>
        <p:nvSpPr>
          <p:cNvPr id="48133" name="AutoShape 6">
            <a:extLst>
              <a:ext uri="{FF2B5EF4-FFF2-40B4-BE49-F238E27FC236}">
                <a16:creationId xmlns:a16="http://schemas.microsoft.com/office/drawing/2014/main" id="{1B456D54-EB1D-8BCC-EC92-84B14AA2D8BF}"/>
              </a:ext>
            </a:extLst>
          </p:cNvPr>
          <p:cNvSpPr>
            <a:spLocks noChangeArrowheads="1"/>
          </p:cNvSpPr>
          <p:nvPr/>
        </p:nvSpPr>
        <p:spPr bwMode="auto">
          <a:xfrm>
            <a:off x="152400" y="5791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I</a:t>
            </a:r>
          </a:p>
        </p:txBody>
      </p:sp>
      <p:sp>
        <p:nvSpPr>
          <p:cNvPr id="48134" name="Rectangle 8">
            <a:extLst>
              <a:ext uri="{FF2B5EF4-FFF2-40B4-BE49-F238E27FC236}">
                <a16:creationId xmlns:a16="http://schemas.microsoft.com/office/drawing/2014/main" id="{1B69785C-1B45-8801-5A01-91EBC7FA0A90}"/>
              </a:ext>
            </a:extLst>
          </p:cNvPr>
          <p:cNvSpPr>
            <a:spLocks noChangeArrowheads="1"/>
          </p:cNvSpPr>
          <p:nvPr/>
        </p:nvSpPr>
        <p:spPr bwMode="auto">
          <a:xfrm>
            <a:off x="609600" y="2133600"/>
            <a:ext cx="3733800" cy="304800"/>
          </a:xfrm>
          <a:prstGeom prst="rect">
            <a:avLst/>
          </a:prstGeom>
          <a:solidFill>
            <a:srgbClr val="2A33DE">
              <a:alpha val="25098"/>
            </a:srgbClr>
          </a:solidFill>
          <a:ln w="9525">
            <a:solidFill>
              <a:schemeClr val="tx1"/>
            </a:solidFill>
            <a:miter lim="800000"/>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2">
            <a:extLst>
              <a:ext uri="{FF2B5EF4-FFF2-40B4-BE49-F238E27FC236}">
                <a16:creationId xmlns:a16="http://schemas.microsoft.com/office/drawing/2014/main" id="{E048B815-6917-6B6F-8A40-1FD8D6E0E2D6}"/>
              </a:ext>
            </a:extLst>
          </p:cNvPr>
          <p:cNvSpPr>
            <a:spLocks noGrp="1"/>
          </p:cNvSpPr>
          <p:nvPr>
            <p:ph type="ctrTitle" idx="4294967295"/>
          </p:nvPr>
        </p:nvSpPr>
        <p:spPr>
          <a:xfrm>
            <a:off x="152400" y="76200"/>
            <a:ext cx="5410200" cy="6629400"/>
          </a:xfrm>
        </p:spPr>
        <p:txBody>
          <a:bodyPr anchor="t"/>
          <a:lstStyle/>
          <a:p>
            <a:pPr algn="l" eaLnBrk="1" hangingPunct="1">
              <a:defRPr/>
            </a:pPr>
            <a:r>
              <a:rPr lang="en-US" altLang="en-US" sz="2400">
                <a:solidFill>
                  <a:schemeClr val="tx1"/>
                </a:solidFill>
                <a:latin typeface="Palatino" pitchFamily="2" charset="77"/>
              </a:rPr>
              <a:t>Trapezius</a:t>
            </a:r>
            <a:br>
              <a:rPr lang="en-US" altLang="en-US" sz="1600">
                <a:solidFill>
                  <a:schemeClr val="tx1"/>
                </a:solidFill>
                <a:latin typeface="Palatino" pitchFamily="2" charset="77"/>
              </a:rPr>
            </a:br>
            <a:r>
              <a:rPr lang="en-US" altLang="en-US" sz="1600">
                <a:solidFill>
                  <a:schemeClr val="tx1"/>
                </a:solidFill>
                <a:latin typeface="Palatino" pitchFamily="2" charset="77"/>
              </a:rPr>
              <a:t>A  </a:t>
            </a:r>
            <a:r>
              <a:rPr lang="en-US" altLang="en-US" sz="1600" i="1">
                <a:solidFill>
                  <a:schemeClr val="tx1"/>
                </a:solidFill>
                <a:latin typeface="Palatino" pitchFamily="2" charset="77"/>
              </a:rPr>
              <a:t>Upper fibers:</a:t>
            </a:r>
            <a:br>
              <a:rPr lang="en-US" altLang="en-US" sz="1600">
                <a:solidFill>
                  <a:schemeClr val="tx1"/>
                </a:solidFill>
                <a:latin typeface="Palatino" pitchFamily="2" charset="77"/>
              </a:rPr>
            </a:br>
            <a:r>
              <a:rPr lang="en-US" altLang="en-US" sz="1600">
                <a:solidFill>
                  <a:schemeClr val="tx1"/>
                </a:solidFill>
                <a:latin typeface="Palatino" pitchFamily="2" charset="77"/>
              </a:rPr>
              <a:t>       Bilaterally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Extend</a:t>
            </a:r>
            <a:r>
              <a:rPr lang="en-US" altLang="en-US" sz="1600">
                <a:solidFill>
                  <a:schemeClr val="tx1"/>
                </a:solidFill>
                <a:latin typeface="Palatino" pitchFamily="2" charset="77"/>
              </a:rPr>
              <a:t> the head and neck</a:t>
            </a:r>
            <a:br>
              <a:rPr lang="en-US" altLang="en-US" sz="1600">
                <a:solidFill>
                  <a:schemeClr val="tx1"/>
                </a:solidFill>
                <a:latin typeface="Palatino" pitchFamily="2" charset="77"/>
              </a:rPr>
            </a:br>
            <a:r>
              <a:rPr lang="en-US" altLang="en-US" sz="1600">
                <a:solidFill>
                  <a:schemeClr val="tx1"/>
                </a:solidFill>
                <a:latin typeface="Palatino" pitchFamily="2" charset="77"/>
              </a:rPr>
              <a:t>       Unilaterally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Laterally flex</a:t>
            </a:r>
            <a:r>
              <a:rPr lang="en-US" altLang="en-US" sz="1600">
                <a:solidFill>
                  <a:schemeClr val="tx1"/>
                </a:solidFill>
                <a:latin typeface="Palatino" pitchFamily="2" charset="77"/>
              </a:rPr>
              <a:t> the head and neck to the same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Rotate</a:t>
            </a:r>
            <a:r>
              <a:rPr lang="en-US" altLang="en-US" sz="1600">
                <a:solidFill>
                  <a:schemeClr val="tx1"/>
                </a:solidFill>
                <a:latin typeface="Palatino" pitchFamily="2" charset="77"/>
              </a:rPr>
              <a:t> the head and neck to the opposite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Elevate</a:t>
            </a:r>
            <a:r>
              <a:rPr lang="en-US" altLang="en-US" sz="1600">
                <a:solidFill>
                  <a:schemeClr val="tx1"/>
                </a:solidFill>
                <a:latin typeface="Palatino" pitchFamily="2" charset="77"/>
              </a:rPr>
              <a:t> the scapula (scapulothoracic joint)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 </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Middle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Adduct</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Stabilize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Lower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Depress</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O  External occipital protuberance</a:t>
            </a:r>
            <a:br>
              <a:rPr lang="en-US" altLang="en-US" sz="1600">
                <a:solidFill>
                  <a:schemeClr val="tx1"/>
                </a:solidFill>
                <a:latin typeface="Palatino" pitchFamily="2" charset="77"/>
              </a:rPr>
            </a:br>
            <a:r>
              <a:rPr lang="en-US" altLang="en-US" sz="1600">
                <a:solidFill>
                  <a:schemeClr val="tx1"/>
                </a:solidFill>
                <a:latin typeface="Palatino" pitchFamily="2" charset="77"/>
              </a:rPr>
              <a:t>     Medial portion of superior nuchal line</a:t>
            </a:r>
            <a:br>
              <a:rPr lang="en-US" altLang="en-US" sz="1600">
                <a:solidFill>
                  <a:schemeClr val="tx1"/>
                </a:solidFill>
                <a:latin typeface="Palatino" pitchFamily="2" charset="77"/>
              </a:rPr>
            </a:br>
            <a:r>
              <a:rPr lang="en-US" altLang="en-US" sz="1600">
                <a:solidFill>
                  <a:schemeClr val="tx1"/>
                </a:solidFill>
                <a:latin typeface="Palatino" pitchFamily="2" charset="77"/>
              </a:rPr>
              <a:t>     Ligamentum nuchae</a:t>
            </a:r>
            <a:br>
              <a:rPr lang="en-US" altLang="en-US" sz="1600">
                <a:solidFill>
                  <a:schemeClr val="tx1"/>
                </a:solidFill>
                <a:latin typeface="Palatino" pitchFamily="2" charset="77"/>
              </a:rPr>
            </a:br>
            <a:r>
              <a:rPr lang="en-US" altLang="en-US" sz="1600">
                <a:solidFill>
                  <a:schemeClr val="tx1"/>
                </a:solidFill>
                <a:latin typeface="Palatino" pitchFamily="2" charset="77"/>
              </a:rPr>
              <a:t>     Spinous processes of C-7 through T-12</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I  Lateral one-third of clavicle</a:t>
            </a:r>
            <a:br>
              <a:rPr lang="en-US" altLang="en-US" sz="1600">
                <a:solidFill>
                  <a:schemeClr val="tx1"/>
                </a:solidFill>
                <a:latin typeface="Palatino" pitchFamily="2" charset="77"/>
              </a:rPr>
            </a:br>
            <a:r>
              <a:rPr lang="en-US" altLang="en-US" sz="1600">
                <a:solidFill>
                  <a:schemeClr val="tx1"/>
                </a:solidFill>
                <a:latin typeface="Palatino" pitchFamily="2" charset="77"/>
              </a:rPr>
              <a:t>     Acromion</a:t>
            </a:r>
            <a:br>
              <a:rPr lang="en-US" altLang="en-US" sz="1600">
                <a:solidFill>
                  <a:schemeClr val="tx1"/>
                </a:solidFill>
                <a:latin typeface="Palatino" pitchFamily="2" charset="77"/>
              </a:rPr>
            </a:br>
            <a:r>
              <a:rPr lang="en-US" altLang="en-US" sz="1600">
                <a:solidFill>
                  <a:schemeClr val="tx1"/>
                </a:solidFill>
                <a:latin typeface="Palatino" pitchFamily="2" charset="77"/>
              </a:rPr>
              <a:t>     Spine of scapula</a:t>
            </a:r>
          </a:p>
        </p:txBody>
      </p:sp>
      <p:sp>
        <p:nvSpPr>
          <p:cNvPr id="50178" name="AutoShape 4">
            <a:extLst>
              <a:ext uri="{FF2B5EF4-FFF2-40B4-BE49-F238E27FC236}">
                <a16:creationId xmlns:a16="http://schemas.microsoft.com/office/drawing/2014/main" id="{A77C69BF-8B43-34DA-ABC1-AF55A19BC8CA}"/>
              </a:ext>
            </a:extLst>
          </p:cNvPr>
          <p:cNvSpPr>
            <a:spLocks noChangeArrowheads="1"/>
          </p:cNvSpPr>
          <p:nvPr/>
        </p:nvSpPr>
        <p:spPr bwMode="auto">
          <a:xfrm>
            <a:off x="152400" y="45720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50179" name="AutoShape 5">
            <a:extLst>
              <a:ext uri="{FF2B5EF4-FFF2-40B4-BE49-F238E27FC236}">
                <a16:creationId xmlns:a16="http://schemas.microsoft.com/office/drawing/2014/main" id="{3103F2C6-98DA-F649-C63E-1009A7C2A886}"/>
              </a:ext>
            </a:extLst>
          </p:cNvPr>
          <p:cNvSpPr>
            <a:spLocks noChangeArrowheads="1"/>
          </p:cNvSpPr>
          <p:nvPr/>
        </p:nvSpPr>
        <p:spPr bwMode="auto">
          <a:xfrm>
            <a:off x="152400" y="457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A</a:t>
            </a:r>
          </a:p>
        </p:txBody>
      </p:sp>
      <p:sp>
        <p:nvSpPr>
          <p:cNvPr id="50180" name="AutoShape 6">
            <a:extLst>
              <a:ext uri="{FF2B5EF4-FFF2-40B4-BE49-F238E27FC236}">
                <a16:creationId xmlns:a16="http://schemas.microsoft.com/office/drawing/2014/main" id="{24BA03E1-D6A4-6D4C-301A-CBA3642B8B44}"/>
              </a:ext>
            </a:extLst>
          </p:cNvPr>
          <p:cNvSpPr>
            <a:spLocks noChangeArrowheads="1"/>
          </p:cNvSpPr>
          <p:nvPr/>
        </p:nvSpPr>
        <p:spPr bwMode="auto">
          <a:xfrm>
            <a:off x="152400" y="5791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I</a:t>
            </a:r>
          </a:p>
        </p:txBody>
      </p:sp>
      <p:sp>
        <p:nvSpPr>
          <p:cNvPr id="50181" name="Rectangle 7">
            <a:extLst>
              <a:ext uri="{FF2B5EF4-FFF2-40B4-BE49-F238E27FC236}">
                <a16:creationId xmlns:a16="http://schemas.microsoft.com/office/drawing/2014/main" id="{C4FBFE6B-BF5C-6912-FD7E-F36BC819D05E}"/>
              </a:ext>
            </a:extLst>
          </p:cNvPr>
          <p:cNvSpPr>
            <a:spLocks noChangeArrowheads="1"/>
          </p:cNvSpPr>
          <p:nvPr/>
        </p:nvSpPr>
        <p:spPr bwMode="auto">
          <a:xfrm>
            <a:off x="533400" y="2895600"/>
            <a:ext cx="2971800" cy="304800"/>
          </a:xfrm>
          <a:prstGeom prst="rect">
            <a:avLst/>
          </a:prstGeom>
          <a:solidFill>
            <a:srgbClr val="2A33DE">
              <a:alpha val="25098"/>
            </a:srgbClr>
          </a:solidFill>
          <a:ln w="9525">
            <a:solidFill>
              <a:schemeClr val="tx1"/>
            </a:solidFill>
            <a:miter lim="800000"/>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endParaRPr>
          </a:p>
        </p:txBody>
      </p:sp>
      <p:pic>
        <p:nvPicPr>
          <p:cNvPr id="50182" name="Picture 8" descr="NavAdductionofScapula">
            <a:extLst>
              <a:ext uri="{FF2B5EF4-FFF2-40B4-BE49-F238E27FC236}">
                <a16:creationId xmlns:a16="http://schemas.microsoft.com/office/drawing/2014/main" id="{C2B22E34-1901-29A0-3FE6-4FE9C9A55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2819400"/>
            <a:ext cx="3556000"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2">
            <a:extLst>
              <a:ext uri="{FF2B5EF4-FFF2-40B4-BE49-F238E27FC236}">
                <a16:creationId xmlns:a16="http://schemas.microsoft.com/office/drawing/2014/main" id="{A9055F9A-8A89-3402-90FD-4F0C421D0BB3}"/>
              </a:ext>
            </a:extLst>
          </p:cNvPr>
          <p:cNvSpPr>
            <a:spLocks noGrp="1"/>
          </p:cNvSpPr>
          <p:nvPr>
            <p:ph type="ctrTitle" idx="4294967295"/>
          </p:nvPr>
        </p:nvSpPr>
        <p:spPr>
          <a:xfrm>
            <a:off x="152400" y="76200"/>
            <a:ext cx="5410200" cy="6629400"/>
          </a:xfrm>
        </p:spPr>
        <p:txBody>
          <a:bodyPr anchor="t"/>
          <a:lstStyle/>
          <a:p>
            <a:pPr algn="l" eaLnBrk="1" hangingPunct="1">
              <a:defRPr/>
            </a:pPr>
            <a:r>
              <a:rPr lang="en-US" altLang="en-US" sz="2400">
                <a:solidFill>
                  <a:schemeClr val="tx1"/>
                </a:solidFill>
                <a:latin typeface="Palatino" pitchFamily="2" charset="77"/>
              </a:rPr>
              <a:t>Trapezius</a:t>
            </a:r>
            <a:br>
              <a:rPr lang="en-US" altLang="en-US" sz="1600">
                <a:solidFill>
                  <a:schemeClr val="tx1"/>
                </a:solidFill>
                <a:latin typeface="Palatino" pitchFamily="2" charset="77"/>
              </a:rPr>
            </a:br>
            <a:r>
              <a:rPr lang="en-US" altLang="en-US" sz="1600">
                <a:solidFill>
                  <a:schemeClr val="tx1"/>
                </a:solidFill>
                <a:latin typeface="Palatino" pitchFamily="2" charset="77"/>
              </a:rPr>
              <a:t>A  </a:t>
            </a:r>
            <a:r>
              <a:rPr lang="en-US" altLang="en-US" sz="1600" i="1">
                <a:solidFill>
                  <a:schemeClr val="tx1"/>
                </a:solidFill>
                <a:latin typeface="Palatino" pitchFamily="2" charset="77"/>
              </a:rPr>
              <a:t>Upper fibers:</a:t>
            </a:r>
            <a:br>
              <a:rPr lang="en-US" altLang="en-US" sz="1600">
                <a:solidFill>
                  <a:schemeClr val="tx1"/>
                </a:solidFill>
                <a:latin typeface="Palatino" pitchFamily="2" charset="77"/>
              </a:rPr>
            </a:br>
            <a:r>
              <a:rPr lang="en-US" altLang="en-US" sz="1600">
                <a:solidFill>
                  <a:schemeClr val="tx1"/>
                </a:solidFill>
                <a:latin typeface="Palatino" pitchFamily="2" charset="77"/>
              </a:rPr>
              <a:t>       Bilaterally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Extend</a:t>
            </a:r>
            <a:r>
              <a:rPr lang="en-US" altLang="en-US" sz="1600">
                <a:solidFill>
                  <a:schemeClr val="tx1"/>
                </a:solidFill>
                <a:latin typeface="Palatino" pitchFamily="2" charset="77"/>
              </a:rPr>
              <a:t> the head and neck</a:t>
            </a:r>
            <a:br>
              <a:rPr lang="en-US" altLang="en-US" sz="1600">
                <a:solidFill>
                  <a:schemeClr val="tx1"/>
                </a:solidFill>
                <a:latin typeface="Palatino" pitchFamily="2" charset="77"/>
              </a:rPr>
            </a:br>
            <a:r>
              <a:rPr lang="en-US" altLang="en-US" sz="1600">
                <a:solidFill>
                  <a:schemeClr val="tx1"/>
                </a:solidFill>
                <a:latin typeface="Palatino" pitchFamily="2" charset="77"/>
              </a:rPr>
              <a:t>       Unilaterally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Laterally flex</a:t>
            </a:r>
            <a:r>
              <a:rPr lang="en-US" altLang="en-US" sz="1600">
                <a:solidFill>
                  <a:schemeClr val="tx1"/>
                </a:solidFill>
                <a:latin typeface="Palatino" pitchFamily="2" charset="77"/>
              </a:rPr>
              <a:t> the head and neck to the same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Rotate</a:t>
            </a:r>
            <a:r>
              <a:rPr lang="en-US" altLang="en-US" sz="1600">
                <a:solidFill>
                  <a:schemeClr val="tx1"/>
                </a:solidFill>
                <a:latin typeface="Palatino" pitchFamily="2" charset="77"/>
              </a:rPr>
              <a:t> the head and neck to the opposite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Elevate</a:t>
            </a:r>
            <a:r>
              <a:rPr lang="en-US" altLang="en-US" sz="1600">
                <a:solidFill>
                  <a:schemeClr val="tx1"/>
                </a:solidFill>
                <a:latin typeface="Palatino" pitchFamily="2" charset="77"/>
              </a:rPr>
              <a:t> the scapula (scapulothoracic joint)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 </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Middle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Adduct</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Stabilize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Lower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Depress</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O  External occipital protuberance</a:t>
            </a:r>
            <a:br>
              <a:rPr lang="en-US" altLang="en-US" sz="1600">
                <a:solidFill>
                  <a:schemeClr val="tx1"/>
                </a:solidFill>
                <a:latin typeface="Palatino" pitchFamily="2" charset="77"/>
              </a:rPr>
            </a:br>
            <a:r>
              <a:rPr lang="en-US" altLang="en-US" sz="1600">
                <a:solidFill>
                  <a:schemeClr val="tx1"/>
                </a:solidFill>
                <a:latin typeface="Palatino" pitchFamily="2" charset="77"/>
              </a:rPr>
              <a:t>     Medial portion of superior nuchal line</a:t>
            </a:r>
            <a:br>
              <a:rPr lang="en-US" altLang="en-US" sz="1600">
                <a:solidFill>
                  <a:schemeClr val="tx1"/>
                </a:solidFill>
                <a:latin typeface="Palatino" pitchFamily="2" charset="77"/>
              </a:rPr>
            </a:br>
            <a:r>
              <a:rPr lang="en-US" altLang="en-US" sz="1600">
                <a:solidFill>
                  <a:schemeClr val="tx1"/>
                </a:solidFill>
                <a:latin typeface="Palatino" pitchFamily="2" charset="77"/>
              </a:rPr>
              <a:t>     Ligamentum nuchae</a:t>
            </a:r>
            <a:br>
              <a:rPr lang="en-US" altLang="en-US" sz="1600">
                <a:solidFill>
                  <a:schemeClr val="tx1"/>
                </a:solidFill>
                <a:latin typeface="Palatino" pitchFamily="2" charset="77"/>
              </a:rPr>
            </a:br>
            <a:r>
              <a:rPr lang="en-US" altLang="en-US" sz="1600">
                <a:solidFill>
                  <a:schemeClr val="tx1"/>
                </a:solidFill>
                <a:latin typeface="Palatino" pitchFamily="2" charset="77"/>
              </a:rPr>
              <a:t>     Spinous processes of C-7 through T-12</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I  Lateral one-third of clavicle</a:t>
            </a:r>
            <a:br>
              <a:rPr lang="en-US" altLang="en-US" sz="1600">
                <a:solidFill>
                  <a:schemeClr val="tx1"/>
                </a:solidFill>
                <a:latin typeface="Palatino" pitchFamily="2" charset="77"/>
              </a:rPr>
            </a:br>
            <a:r>
              <a:rPr lang="en-US" altLang="en-US" sz="1600">
                <a:solidFill>
                  <a:schemeClr val="tx1"/>
                </a:solidFill>
                <a:latin typeface="Palatino" pitchFamily="2" charset="77"/>
              </a:rPr>
              <a:t>     Acromion</a:t>
            </a:r>
            <a:br>
              <a:rPr lang="en-US" altLang="en-US" sz="1600">
                <a:solidFill>
                  <a:schemeClr val="tx1"/>
                </a:solidFill>
                <a:latin typeface="Palatino" pitchFamily="2" charset="77"/>
              </a:rPr>
            </a:br>
            <a:r>
              <a:rPr lang="en-US" altLang="en-US" sz="1600">
                <a:solidFill>
                  <a:schemeClr val="tx1"/>
                </a:solidFill>
                <a:latin typeface="Palatino" pitchFamily="2" charset="77"/>
              </a:rPr>
              <a:t>     Spine of scapula</a:t>
            </a:r>
          </a:p>
        </p:txBody>
      </p:sp>
      <p:sp>
        <p:nvSpPr>
          <p:cNvPr id="52226" name="AutoShape 4">
            <a:extLst>
              <a:ext uri="{FF2B5EF4-FFF2-40B4-BE49-F238E27FC236}">
                <a16:creationId xmlns:a16="http://schemas.microsoft.com/office/drawing/2014/main" id="{F0D4BCF4-7448-5E2E-DDA0-7FEF9E5CBAE6}"/>
              </a:ext>
            </a:extLst>
          </p:cNvPr>
          <p:cNvSpPr>
            <a:spLocks noChangeArrowheads="1"/>
          </p:cNvSpPr>
          <p:nvPr/>
        </p:nvSpPr>
        <p:spPr bwMode="auto">
          <a:xfrm>
            <a:off x="152400" y="45720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52227" name="AutoShape 5">
            <a:extLst>
              <a:ext uri="{FF2B5EF4-FFF2-40B4-BE49-F238E27FC236}">
                <a16:creationId xmlns:a16="http://schemas.microsoft.com/office/drawing/2014/main" id="{9CA6E266-7DEF-7400-8BFE-DB988C61CD2A}"/>
              </a:ext>
            </a:extLst>
          </p:cNvPr>
          <p:cNvSpPr>
            <a:spLocks noChangeArrowheads="1"/>
          </p:cNvSpPr>
          <p:nvPr/>
        </p:nvSpPr>
        <p:spPr bwMode="auto">
          <a:xfrm>
            <a:off x="152400" y="457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A</a:t>
            </a:r>
          </a:p>
        </p:txBody>
      </p:sp>
      <p:sp>
        <p:nvSpPr>
          <p:cNvPr id="52228" name="AutoShape 6">
            <a:extLst>
              <a:ext uri="{FF2B5EF4-FFF2-40B4-BE49-F238E27FC236}">
                <a16:creationId xmlns:a16="http://schemas.microsoft.com/office/drawing/2014/main" id="{8DA50C75-CC91-395E-D362-64DBA58B313A}"/>
              </a:ext>
            </a:extLst>
          </p:cNvPr>
          <p:cNvSpPr>
            <a:spLocks noChangeArrowheads="1"/>
          </p:cNvSpPr>
          <p:nvPr/>
        </p:nvSpPr>
        <p:spPr bwMode="auto">
          <a:xfrm>
            <a:off x="152400" y="5791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I</a:t>
            </a:r>
          </a:p>
        </p:txBody>
      </p:sp>
      <p:sp>
        <p:nvSpPr>
          <p:cNvPr id="52229" name="Rectangle 7">
            <a:extLst>
              <a:ext uri="{FF2B5EF4-FFF2-40B4-BE49-F238E27FC236}">
                <a16:creationId xmlns:a16="http://schemas.microsoft.com/office/drawing/2014/main" id="{804984F5-4C99-35DB-C6FF-D9B0C58FACF0}"/>
              </a:ext>
            </a:extLst>
          </p:cNvPr>
          <p:cNvSpPr>
            <a:spLocks noChangeArrowheads="1"/>
          </p:cNvSpPr>
          <p:nvPr/>
        </p:nvSpPr>
        <p:spPr bwMode="auto">
          <a:xfrm>
            <a:off x="533400" y="3124200"/>
            <a:ext cx="2971800" cy="304800"/>
          </a:xfrm>
          <a:prstGeom prst="rect">
            <a:avLst/>
          </a:prstGeom>
          <a:solidFill>
            <a:srgbClr val="2A33DE">
              <a:alpha val="25098"/>
            </a:srgbClr>
          </a:solidFill>
          <a:ln w="9525">
            <a:solidFill>
              <a:schemeClr val="tx1"/>
            </a:solidFill>
            <a:miter lim="800000"/>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2">
            <a:extLst>
              <a:ext uri="{FF2B5EF4-FFF2-40B4-BE49-F238E27FC236}">
                <a16:creationId xmlns:a16="http://schemas.microsoft.com/office/drawing/2014/main" id="{50C3310A-B621-56BA-8A0E-064945D18C93}"/>
              </a:ext>
            </a:extLst>
          </p:cNvPr>
          <p:cNvSpPr>
            <a:spLocks noGrp="1"/>
          </p:cNvSpPr>
          <p:nvPr>
            <p:ph type="ctrTitle" idx="4294967295"/>
          </p:nvPr>
        </p:nvSpPr>
        <p:spPr>
          <a:xfrm>
            <a:off x="152400" y="76200"/>
            <a:ext cx="5410200" cy="6629400"/>
          </a:xfrm>
        </p:spPr>
        <p:txBody>
          <a:bodyPr anchor="t"/>
          <a:lstStyle/>
          <a:p>
            <a:pPr algn="l" eaLnBrk="1" hangingPunct="1">
              <a:defRPr/>
            </a:pPr>
            <a:r>
              <a:rPr lang="en-US" altLang="en-US" sz="2400">
                <a:solidFill>
                  <a:schemeClr val="tx1"/>
                </a:solidFill>
                <a:latin typeface="Palatino" pitchFamily="2" charset="77"/>
              </a:rPr>
              <a:t>Trapezius</a:t>
            </a:r>
            <a:br>
              <a:rPr lang="en-US" altLang="en-US" sz="1600">
                <a:solidFill>
                  <a:schemeClr val="tx1"/>
                </a:solidFill>
                <a:latin typeface="Palatino" pitchFamily="2" charset="77"/>
              </a:rPr>
            </a:br>
            <a:r>
              <a:rPr lang="en-US" altLang="en-US" sz="1600">
                <a:solidFill>
                  <a:schemeClr val="tx1"/>
                </a:solidFill>
                <a:latin typeface="Palatino" pitchFamily="2" charset="77"/>
              </a:rPr>
              <a:t>A  </a:t>
            </a:r>
            <a:r>
              <a:rPr lang="en-US" altLang="en-US" sz="1600" i="1">
                <a:solidFill>
                  <a:schemeClr val="tx1"/>
                </a:solidFill>
                <a:latin typeface="Palatino" pitchFamily="2" charset="77"/>
              </a:rPr>
              <a:t>Upper fibers:</a:t>
            </a:r>
            <a:br>
              <a:rPr lang="en-US" altLang="en-US" sz="1600">
                <a:solidFill>
                  <a:schemeClr val="tx1"/>
                </a:solidFill>
                <a:latin typeface="Palatino" pitchFamily="2" charset="77"/>
              </a:rPr>
            </a:br>
            <a:r>
              <a:rPr lang="en-US" altLang="en-US" sz="1600">
                <a:solidFill>
                  <a:schemeClr val="tx1"/>
                </a:solidFill>
                <a:latin typeface="Palatino" pitchFamily="2" charset="77"/>
              </a:rPr>
              <a:t>       Bilaterally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Extend</a:t>
            </a:r>
            <a:r>
              <a:rPr lang="en-US" altLang="en-US" sz="1600">
                <a:solidFill>
                  <a:schemeClr val="tx1"/>
                </a:solidFill>
                <a:latin typeface="Palatino" pitchFamily="2" charset="77"/>
              </a:rPr>
              <a:t> the head and neck</a:t>
            </a:r>
            <a:br>
              <a:rPr lang="en-US" altLang="en-US" sz="1600">
                <a:solidFill>
                  <a:schemeClr val="tx1"/>
                </a:solidFill>
                <a:latin typeface="Palatino" pitchFamily="2" charset="77"/>
              </a:rPr>
            </a:br>
            <a:r>
              <a:rPr lang="en-US" altLang="en-US" sz="1600">
                <a:solidFill>
                  <a:schemeClr val="tx1"/>
                </a:solidFill>
                <a:latin typeface="Palatino" pitchFamily="2" charset="77"/>
              </a:rPr>
              <a:t>       Unilaterally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Laterally flex</a:t>
            </a:r>
            <a:r>
              <a:rPr lang="en-US" altLang="en-US" sz="1600">
                <a:solidFill>
                  <a:schemeClr val="tx1"/>
                </a:solidFill>
                <a:latin typeface="Palatino" pitchFamily="2" charset="77"/>
              </a:rPr>
              <a:t> the head and neck to the same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Rotate</a:t>
            </a:r>
            <a:r>
              <a:rPr lang="en-US" altLang="en-US" sz="1600">
                <a:solidFill>
                  <a:schemeClr val="tx1"/>
                </a:solidFill>
                <a:latin typeface="Palatino" pitchFamily="2" charset="77"/>
              </a:rPr>
              <a:t> the head and neck to the opposite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Elevate</a:t>
            </a:r>
            <a:r>
              <a:rPr lang="en-US" altLang="en-US" sz="1600">
                <a:solidFill>
                  <a:schemeClr val="tx1"/>
                </a:solidFill>
                <a:latin typeface="Palatino" pitchFamily="2" charset="77"/>
              </a:rPr>
              <a:t> the scapula (scapulothoracic joint)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 </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Middle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Adduct</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Stabilize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Lower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Depress</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O  External occipital protuberance</a:t>
            </a:r>
            <a:br>
              <a:rPr lang="en-US" altLang="en-US" sz="1600">
                <a:solidFill>
                  <a:schemeClr val="tx1"/>
                </a:solidFill>
                <a:latin typeface="Palatino" pitchFamily="2" charset="77"/>
              </a:rPr>
            </a:br>
            <a:r>
              <a:rPr lang="en-US" altLang="en-US" sz="1600">
                <a:solidFill>
                  <a:schemeClr val="tx1"/>
                </a:solidFill>
                <a:latin typeface="Palatino" pitchFamily="2" charset="77"/>
              </a:rPr>
              <a:t>     Medial portion of superior nuchal line</a:t>
            </a:r>
            <a:br>
              <a:rPr lang="en-US" altLang="en-US" sz="1600">
                <a:solidFill>
                  <a:schemeClr val="tx1"/>
                </a:solidFill>
                <a:latin typeface="Palatino" pitchFamily="2" charset="77"/>
              </a:rPr>
            </a:br>
            <a:r>
              <a:rPr lang="en-US" altLang="en-US" sz="1600">
                <a:solidFill>
                  <a:schemeClr val="tx1"/>
                </a:solidFill>
                <a:latin typeface="Palatino" pitchFamily="2" charset="77"/>
              </a:rPr>
              <a:t>     Ligamentum nuchae</a:t>
            </a:r>
            <a:br>
              <a:rPr lang="en-US" altLang="en-US" sz="1600">
                <a:solidFill>
                  <a:schemeClr val="tx1"/>
                </a:solidFill>
                <a:latin typeface="Palatino" pitchFamily="2" charset="77"/>
              </a:rPr>
            </a:br>
            <a:r>
              <a:rPr lang="en-US" altLang="en-US" sz="1600">
                <a:solidFill>
                  <a:schemeClr val="tx1"/>
                </a:solidFill>
                <a:latin typeface="Palatino" pitchFamily="2" charset="77"/>
              </a:rPr>
              <a:t>     Spinous processes of C-7 through T-12</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I  Lateral one-third of clavicle</a:t>
            </a:r>
            <a:br>
              <a:rPr lang="en-US" altLang="en-US" sz="1600">
                <a:solidFill>
                  <a:schemeClr val="tx1"/>
                </a:solidFill>
                <a:latin typeface="Palatino" pitchFamily="2" charset="77"/>
              </a:rPr>
            </a:br>
            <a:r>
              <a:rPr lang="en-US" altLang="en-US" sz="1600">
                <a:solidFill>
                  <a:schemeClr val="tx1"/>
                </a:solidFill>
                <a:latin typeface="Palatino" pitchFamily="2" charset="77"/>
              </a:rPr>
              <a:t>     Acromion</a:t>
            </a:r>
            <a:br>
              <a:rPr lang="en-US" altLang="en-US" sz="1600">
                <a:solidFill>
                  <a:schemeClr val="tx1"/>
                </a:solidFill>
                <a:latin typeface="Palatino" pitchFamily="2" charset="77"/>
              </a:rPr>
            </a:br>
            <a:r>
              <a:rPr lang="en-US" altLang="en-US" sz="1600">
                <a:solidFill>
                  <a:schemeClr val="tx1"/>
                </a:solidFill>
                <a:latin typeface="Palatino" pitchFamily="2" charset="77"/>
              </a:rPr>
              <a:t>     Spine of scapula</a:t>
            </a:r>
          </a:p>
        </p:txBody>
      </p:sp>
      <p:sp>
        <p:nvSpPr>
          <p:cNvPr id="54274" name="AutoShape 3">
            <a:extLst>
              <a:ext uri="{FF2B5EF4-FFF2-40B4-BE49-F238E27FC236}">
                <a16:creationId xmlns:a16="http://schemas.microsoft.com/office/drawing/2014/main" id="{2BF4815B-E8DE-6601-0090-C2DF3BD8A7C3}"/>
              </a:ext>
            </a:extLst>
          </p:cNvPr>
          <p:cNvSpPr>
            <a:spLocks noChangeArrowheads="1"/>
          </p:cNvSpPr>
          <p:nvPr/>
        </p:nvSpPr>
        <p:spPr bwMode="auto">
          <a:xfrm>
            <a:off x="152400" y="45720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54275" name="AutoShape 4">
            <a:extLst>
              <a:ext uri="{FF2B5EF4-FFF2-40B4-BE49-F238E27FC236}">
                <a16:creationId xmlns:a16="http://schemas.microsoft.com/office/drawing/2014/main" id="{22869DC0-A66A-86AD-4ABE-45904137660E}"/>
              </a:ext>
            </a:extLst>
          </p:cNvPr>
          <p:cNvSpPr>
            <a:spLocks noChangeArrowheads="1"/>
          </p:cNvSpPr>
          <p:nvPr/>
        </p:nvSpPr>
        <p:spPr bwMode="auto">
          <a:xfrm>
            <a:off x="152400" y="457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A</a:t>
            </a:r>
          </a:p>
        </p:txBody>
      </p:sp>
      <p:sp>
        <p:nvSpPr>
          <p:cNvPr id="54276" name="AutoShape 5">
            <a:extLst>
              <a:ext uri="{FF2B5EF4-FFF2-40B4-BE49-F238E27FC236}">
                <a16:creationId xmlns:a16="http://schemas.microsoft.com/office/drawing/2014/main" id="{4900D4B4-0DC3-8222-6E2E-6658866A28DF}"/>
              </a:ext>
            </a:extLst>
          </p:cNvPr>
          <p:cNvSpPr>
            <a:spLocks noChangeArrowheads="1"/>
          </p:cNvSpPr>
          <p:nvPr/>
        </p:nvSpPr>
        <p:spPr bwMode="auto">
          <a:xfrm>
            <a:off x="152400" y="5791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I</a:t>
            </a:r>
          </a:p>
        </p:txBody>
      </p:sp>
      <p:sp>
        <p:nvSpPr>
          <p:cNvPr id="54277" name="Rectangle 6">
            <a:extLst>
              <a:ext uri="{FF2B5EF4-FFF2-40B4-BE49-F238E27FC236}">
                <a16:creationId xmlns:a16="http://schemas.microsoft.com/office/drawing/2014/main" id="{2FD270E7-D6FB-7B4F-83CD-D6E45C228EA8}"/>
              </a:ext>
            </a:extLst>
          </p:cNvPr>
          <p:cNvSpPr>
            <a:spLocks noChangeArrowheads="1"/>
          </p:cNvSpPr>
          <p:nvPr/>
        </p:nvSpPr>
        <p:spPr bwMode="auto">
          <a:xfrm>
            <a:off x="533400" y="3886200"/>
            <a:ext cx="2971800" cy="304800"/>
          </a:xfrm>
          <a:prstGeom prst="rect">
            <a:avLst/>
          </a:prstGeom>
          <a:solidFill>
            <a:srgbClr val="2A33DE">
              <a:alpha val="25098"/>
            </a:srgbClr>
          </a:solidFill>
          <a:ln w="9525">
            <a:solidFill>
              <a:schemeClr val="tx1"/>
            </a:solidFill>
            <a:miter lim="800000"/>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endParaRPr>
          </a:p>
        </p:txBody>
      </p:sp>
      <p:pic>
        <p:nvPicPr>
          <p:cNvPr id="54278" name="Picture 7" descr="NavDepressionofScapula">
            <a:extLst>
              <a:ext uri="{FF2B5EF4-FFF2-40B4-BE49-F238E27FC236}">
                <a16:creationId xmlns:a16="http://schemas.microsoft.com/office/drawing/2014/main" id="{9072903F-4A74-38DE-778E-A961DD5E9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05000"/>
            <a:ext cx="28003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2">
            <a:extLst>
              <a:ext uri="{FF2B5EF4-FFF2-40B4-BE49-F238E27FC236}">
                <a16:creationId xmlns:a16="http://schemas.microsoft.com/office/drawing/2014/main" id="{AA129D3B-395B-203D-0C78-9F6670303623}"/>
              </a:ext>
            </a:extLst>
          </p:cNvPr>
          <p:cNvSpPr>
            <a:spLocks noGrp="1"/>
          </p:cNvSpPr>
          <p:nvPr>
            <p:ph type="ctrTitle" idx="4294967295"/>
          </p:nvPr>
        </p:nvSpPr>
        <p:spPr>
          <a:xfrm>
            <a:off x="152400" y="76200"/>
            <a:ext cx="5410200" cy="6629400"/>
          </a:xfrm>
        </p:spPr>
        <p:txBody>
          <a:bodyPr anchor="t"/>
          <a:lstStyle/>
          <a:p>
            <a:pPr algn="l" eaLnBrk="1" hangingPunct="1">
              <a:defRPr/>
            </a:pPr>
            <a:r>
              <a:rPr lang="en-US" altLang="en-US" sz="2400">
                <a:solidFill>
                  <a:schemeClr val="tx1"/>
                </a:solidFill>
                <a:latin typeface="Palatino" pitchFamily="2" charset="77"/>
              </a:rPr>
              <a:t>Trapezius</a:t>
            </a:r>
            <a:br>
              <a:rPr lang="en-US" altLang="en-US" sz="1600">
                <a:solidFill>
                  <a:schemeClr val="tx1"/>
                </a:solidFill>
                <a:latin typeface="Palatino" pitchFamily="2" charset="77"/>
              </a:rPr>
            </a:br>
            <a:r>
              <a:rPr lang="en-US" altLang="en-US" sz="1600">
                <a:solidFill>
                  <a:schemeClr val="tx1"/>
                </a:solidFill>
                <a:latin typeface="Palatino" pitchFamily="2" charset="77"/>
              </a:rPr>
              <a:t>A  </a:t>
            </a:r>
            <a:r>
              <a:rPr lang="en-US" altLang="en-US" sz="1600" i="1">
                <a:solidFill>
                  <a:schemeClr val="tx1"/>
                </a:solidFill>
                <a:latin typeface="Palatino" pitchFamily="2" charset="77"/>
              </a:rPr>
              <a:t>Upper fibers:</a:t>
            </a:r>
            <a:br>
              <a:rPr lang="en-US" altLang="en-US" sz="1600">
                <a:solidFill>
                  <a:schemeClr val="tx1"/>
                </a:solidFill>
                <a:latin typeface="Palatino" pitchFamily="2" charset="77"/>
              </a:rPr>
            </a:br>
            <a:r>
              <a:rPr lang="en-US" altLang="en-US" sz="1600">
                <a:solidFill>
                  <a:schemeClr val="tx1"/>
                </a:solidFill>
                <a:latin typeface="Palatino" pitchFamily="2" charset="77"/>
              </a:rPr>
              <a:t>       Bilaterally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Extend</a:t>
            </a:r>
            <a:r>
              <a:rPr lang="en-US" altLang="en-US" sz="1600">
                <a:solidFill>
                  <a:schemeClr val="tx1"/>
                </a:solidFill>
                <a:latin typeface="Palatino" pitchFamily="2" charset="77"/>
              </a:rPr>
              <a:t> the head and neck</a:t>
            </a:r>
            <a:br>
              <a:rPr lang="en-US" altLang="en-US" sz="1600">
                <a:solidFill>
                  <a:schemeClr val="tx1"/>
                </a:solidFill>
                <a:latin typeface="Palatino" pitchFamily="2" charset="77"/>
              </a:rPr>
            </a:br>
            <a:r>
              <a:rPr lang="en-US" altLang="en-US" sz="1600">
                <a:solidFill>
                  <a:schemeClr val="tx1"/>
                </a:solidFill>
                <a:latin typeface="Palatino" pitchFamily="2" charset="77"/>
              </a:rPr>
              <a:t>       Unilaterally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Laterally flex</a:t>
            </a:r>
            <a:r>
              <a:rPr lang="en-US" altLang="en-US" sz="1600">
                <a:solidFill>
                  <a:schemeClr val="tx1"/>
                </a:solidFill>
                <a:latin typeface="Palatino" pitchFamily="2" charset="77"/>
              </a:rPr>
              <a:t> the head and neck to the same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Rotate</a:t>
            </a:r>
            <a:r>
              <a:rPr lang="en-US" altLang="en-US" sz="1600">
                <a:solidFill>
                  <a:schemeClr val="tx1"/>
                </a:solidFill>
                <a:latin typeface="Palatino" pitchFamily="2" charset="77"/>
              </a:rPr>
              <a:t> the head and neck to the opposite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Elevate</a:t>
            </a:r>
            <a:r>
              <a:rPr lang="en-US" altLang="en-US" sz="1600">
                <a:solidFill>
                  <a:schemeClr val="tx1"/>
                </a:solidFill>
                <a:latin typeface="Palatino" pitchFamily="2" charset="77"/>
              </a:rPr>
              <a:t> the scapula (scapulothoracic joint)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 </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Middle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Adduct</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Stabilize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Lower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Depress</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O  External occipital protuberance</a:t>
            </a:r>
            <a:br>
              <a:rPr lang="en-US" altLang="en-US" sz="1600">
                <a:solidFill>
                  <a:schemeClr val="tx1"/>
                </a:solidFill>
                <a:latin typeface="Palatino" pitchFamily="2" charset="77"/>
              </a:rPr>
            </a:br>
            <a:r>
              <a:rPr lang="en-US" altLang="en-US" sz="1600">
                <a:solidFill>
                  <a:schemeClr val="tx1"/>
                </a:solidFill>
                <a:latin typeface="Palatino" pitchFamily="2" charset="77"/>
              </a:rPr>
              <a:t>     Medial portion of superior nuchal line</a:t>
            </a:r>
            <a:br>
              <a:rPr lang="en-US" altLang="en-US" sz="1600">
                <a:solidFill>
                  <a:schemeClr val="tx1"/>
                </a:solidFill>
                <a:latin typeface="Palatino" pitchFamily="2" charset="77"/>
              </a:rPr>
            </a:br>
            <a:r>
              <a:rPr lang="en-US" altLang="en-US" sz="1600">
                <a:solidFill>
                  <a:schemeClr val="tx1"/>
                </a:solidFill>
                <a:latin typeface="Palatino" pitchFamily="2" charset="77"/>
              </a:rPr>
              <a:t>     Ligamentum nuchae</a:t>
            </a:r>
            <a:br>
              <a:rPr lang="en-US" altLang="en-US" sz="1600">
                <a:solidFill>
                  <a:schemeClr val="tx1"/>
                </a:solidFill>
                <a:latin typeface="Palatino" pitchFamily="2" charset="77"/>
              </a:rPr>
            </a:br>
            <a:r>
              <a:rPr lang="en-US" altLang="en-US" sz="1600">
                <a:solidFill>
                  <a:schemeClr val="tx1"/>
                </a:solidFill>
                <a:latin typeface="Palatino" pitchFamily="2" charset="77"/>
              </a:rPr>
              <a:t>     Spinous processes of C-7 through T-12</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I  Lateral one-third of clavicle</a:t>
            </a:r>
            <a:br>
              <a:rPr lang="en-US" altLang="en-US" sz="1600">
                <a:solidFill>
                  <a:schemeClr val="tx1"/>
                </a:solidFill>
                <a:latin typeface="Palatino" pitchFamily="2" charset="77"/>
              </a:rPr>
            </a:br>
            <a:r>
              <a:rPr lang="en-US" altLang="en-US" sz="1600">
                <a:solidFill>
                  <a:schemeClr val="tx1"/>
                </a:solidFill>
                <a:latin typeface="Palatino" pitchFamily="2" charset="77"/>
              </a:rPr>
              <a:t>     Acromion</a:t>
            </a:r>
            <a:br>
              <a:rPr lang="en-US" altLang="en-US" sz="1600">
                <a:solidFill>
                  <a:schemeClr val="tx1"/>
                </a:solidFill>
                <a:latin typeface="Palatino" pitchFamily="2" charset="77"/>
              </a:rPr>
            </a:br>
            <a:r>
              <a:rPr lang="en-US" altLang="en-US" sz="1600">
                <a:solidFill>
                  <a:schemeClr val="tx1"/>
                </a:solidFill>
                <a:latin typeface="Palatino" pitchFamily="2" charset="77"/>
              </a:rPr>
              <a:t>     Spine of scapula</a:t>
            </a:r>
          </a:p>
        </p:txBody>
      </p:sp>
      <p:sp>
        <p:nvSpPr>
          <p:cNvPr id="56322" name="AutoShape 3">
            <a:extLst>
              <a:ext uri="{FF2B5EF4-FFF2-40B4-BE49-F238E27FC236}">
                <a16:creationId xmlns:a16="http://schemas.microsoft.com/office/drawing/2014/main" id="{C4264528-6273-1242-9F7F-DB4C918D5C76}"/>
              </a:ext>
            </a:extLst>
          </p:cNvPr>
          <p:cNvSpPr>
            <a:spLocks noChangeArrowheads="1"/>
          </p:cNvSpPr>
          <p:nvPr/>
        </p:nvSpPr>
        <p:spPr bwMode="auto">
          <a:xfrm>
            <a:off x="152400" y="45720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56323" name="AutoShape 4">
            <a:extLst>
              <a:ext uri="{FF2B5EF4-FFF2-40B4-BE49-F238E27FC236}">
                <a16:creationId xmlns:a16="http://schemas.microsoft.com/office/drawing/2014/main" id="{1CD61100-03DE-228D-22BB-83091D183448}"/>
              </a:ext>
            </a:extLst>
          </p:cNvPr>
          <p:cNvSpPr>
            <a:spLocks noChangeArrowheads="1"/>
          </p:cNvSpPr>
          <p:nvPr/>
        </p:nvSpPr>
        <p:spPr bwMode="auto">
          <a:xfrm>
            <a:off x="152400" y="457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A</a:t>
            </a:r>
          </a:p>
        </p:txBody>
      </p:sp>
      <p:sp>
        <p:nvSpPr>
          <p:cNvPr id="56324" name="AutoShape 5">
            <a:extLst>
              <a:ext uri="{FF2B5EF4-FFF2-40B4-BE49-F238E27FC236}">
                <a16:creationId xmlns:a16="http://schemas.microsoft.com/office/drawing/2014/main" id="{EC9C70B6-A83D-E64E-A0F1-8F57CD393D64}"/>
              </a:ext>
            </a:extLst>
          </p:cNvPr>
          <p:cNvSpPr>
            <a:spLocks noChangeArrowheads="1"/>
          </p:cNvSpPr>
          <p:nvPr/>
        </p:nvSpPr>
        <p:spPr bwMode="auto">
          <a:xfrm>
            <a:off x="152400" y="5791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I</a:t>
            </a:r>
          </a:p>
        </p:txBody>
      </p:sp>
      <p:sp>
        <p:nvSpPr>
          <p:cNvPr id="56325" name="Rectangle 6">
            <a:extLst>
              <a:ext uri="{FF2B5EF4-FFF2-40B4-BE49-F238E27FC236}">
                <a16:creationId xmlns:a16="http://schemas.microsoft.com/office/drawing/2014/main" id="{E39ADE54-4D27-2C96-4BB8-9A163CD417CA}"/>
              </a:ext>
            </a:extLst>
          </p:cNvPr>
          <p:cNvSpPr>
            <a:spLocks noChangeArrowheads="1"/>
          </p:cNvSpPr>
          <p:nvPr/>
        </p:nvSpPr>
        <p:spPr bwMode="auto">
          <a:xfrm>
            <a:off x="533400" y="4114800"/>
            <a:ext cx="3657600" cy="304800"/>
          </a:xfrm>
          <a:prstGeom prst="rect">
            <a:avLst/>
          </a:prstGeom>
          <a:solidFill>
            <a:srgbClr val="2A33DE">
              <a:alpha val="25098"/>
            </a:srgbClr>
          </a:solidFill>
          <a:ln w="9525">
            <a:solidFill>
              <a:schemeClr val="tx1"/>
            </a:solidFill>
            <a:miter lim="800000"/>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endParaRPr>
          </a:p>
        </p:txBody>
      </p:sp>
      <p:pic>
        <p:nvPicPr>
          <p:cNvPr id="56326" name="Picture 7" descr="NavRotationofScapula">
            <a:extLst>
              <a:ext uri="{FF2B5EF4-FFF2-40B4-BE49-F238E27FC236}">
                <a16:creationId xmlns:a16="http://schemas.microsoft.com/office/drawing/2014/main" id="{5EB21987-EC5B-9132-FE4B-51DF10C58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7869"/>
          <a:stretch>
            <a:fillRect/>
          </a:stretch>
        </p:blipFill>
        <p:spPr bwMode="auto">
          <a:xfrm>
            <a:off x="5867400" y="1676400"/>
            <a:ext cx="26670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2">
            <a:extLst>
              <a:ext uri="{FF2B5EF4-FFF2-40B4-BE49-F238E27FC236}">
                <a16:creationId xmlns:a16="http://schemas.microsoft.com/office/drawing/2014/main" id="{1E675614-8951-12FB-0818-C8EEC39F4896}"/>
              </a:ext>
            </a:extLst>
          </p:cNvPr>
          <p:cNvSpPr>
            <a:spLocks noGrp="1"/>
          </p:cNvSpPr>
          <p:nvPr>
            <p:ph type="ctrTitle" idx="4294967295"/>
          </p:nvPr>
        </p:nvSpPr>
        <p:spPr>
          <a:xfrm>
            <a:off x="152400" y="76200"/>
            <a:ext cx="5410200" cy="6629400"/>
          </a:xfrm>
        </p:spPr>
        <p:txBody>
          <a:bodyPr anchor="t"/>
          <a:lstStyle/>
          <a:p>
            <a:pPr algn="l" eaLnBrk="1" hangingPunct="1">
              <a:defRPr/>
            </a:pPr>
            <a:r>
              <a:rPr lang="en-US" altLang="en-US" sz="2400">
                <a:solidFill>
                  <a:schemeClr val="tx1"/>
                </a:solidFill>
                <a:latin typeface="Palatino" pitchFamily="2" charset="77"/>
              </a:rPr>
              <a:t>Trapezius</a:t>
            </a:r>
            <a:br>
              <a:rPr lang="en-US" altLang="en-US" sz="1600">
                <a:solidFill>
                  <a:schemeClr val="tx1"/>
                </a:solidFill>
                <a:latin typeface="Palatino" pitchFamily="2" charset="77"/>
              </a:rPr>
            </a:br>
            <a:r>
              <a:rPr lang="en-US" altLang="en-US" sz="1600">
                <a:solidFill>
                  <a:schemeClr val="tx1"/>
                </a:solidFill>
                <a:latin typeface="Palatino" pitchFamily="2" charset="77"/>
              </a:rPr>
              <a:t>A  </a:t>
            </a:r>
            <a:r>
              <a:rPr lang="en-US" altLang="en-US" sz="1600" i="1">
                <a:solidFill>
                  <a:schemeClr val="tx1"/>
                </a:solidFill>
                <a:latin typeface="Palatino" pitchFamily="2" charset="77"/>
              </a:rPr>
              <a:t>Upper fibers:</a:t>
            </a:r>
            <a:br>
              <a:rPr lang="en-US" altLang="en-US" sz="1600">
                <a:solidFill>
                  <a:schemeClr val="tx1"/>
                </a:solidFill>
                <a:latin typeface="Palatino" pitchFamily="2" charset="77"/>
              </a:rPr>
            </a:br>
            <a:r>
              <a:rPr lang="en-US" altLang="en-US" sz="1600">
                <a:solidFill>
                  <a:schemeClr val="tx1"/>
                </a:solidFill>
                <a:latin typeface="Palatino" pitchFamily="2" charset="77"/>
              </a:rPr>
              <a:t>       Bilaterally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Extend</a:t>
            </a:r>
            <a:r>
              <a:rPr lang="en-US" altLang="en-US" sz="1600">
                <a:solidFill>
                  <a:schemeClr val="tx1"/>
                </a:solidFill>
                <a:latin typeface="Palatino" pitchFamily="2" charset="77"/>
              </a:rPr>
              <a:t> the head and neck</a:t>
            </a:r>
            <a:br>
              <a:rPr lang="en-US" altLang="en-US" sz="1600">
                <a:solidFill>
                  <a:schemeClr val="tx1"/>
                </a:solidFill>
                <a:latin typeface="Palatino" pitchFamily="2" charset="77"/>
              </a:rPr>
            </a:br>
            <a:r>
              <a:rPr lang="en-US" altLang="en-US" sz="1600">
                <a:solidFill>
                  <a:schemeClr val="tx1"/>
                </a:solidFill>
                <a:latin typeface="Palatino" pitchFamily="2" charset="77"/>
              </a:rPr>
              <a:t>       Unilaterally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Laterally flex</a:t>
            </a:r>
            <a:r>
              <a:rPr lang="en-US" altLang="en-US" sz="1600">
                <a:solidFill>
                  <a:schemeClr val="tx1"/>
                </a:solidFill>
                <a:latin typeface="Palatino" pitchFamily="2" charset="77"/>
              </a:rPr>
              <a:t> the head and neck to the same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Rotate</a:t>
            </a:r>
            <a:r>
              <a:rPr lang="en-US" altLang="en-US" sz="1600">
                <a:solidFill>
                  <a:schemeClr val="tx1"/>
                </a:solidFill>
                <a:latin typeface="Palatino" pitchFamily="2" charset="77"/>
              </a:rPr>
              <a:t> the head and neck to the opposite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Elevate</a:t>
            </a:r>
            <a:r>
              <a:rPr lang="en-US" altLang="en-US" sz="1600">
                <a:solidFill>
                  <a:schemeClr val="tx1"/>
                </a:solidFill>
                <a:latin typeface="Palatino" pitchFamily="2" charset="77"/>
              </a:rPr>
              <a:t> the scapula (scapulothoracic joint)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 </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Middle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Adduct</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Stabilize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Lower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Depress</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O  External occipital protuberance</a:t>
            </a:r>
            <a:br>
              <a:rPr lang="en-US" altLang="en-US" sz="1600">
                <a:solidFill>
                  <a:schemeClr val="tx1"/>
                </a:solidFill>
                <a:latin typeface="Palatino" pitchFamily="2" charset="77"/>
              </a:rPr>
            </a:br>
            <a:r>
              <a:rPr lang="en-US" altLang="en-US" sz="1600">
                <a:solidFill>
                  <a:schemeClr val="tx1"/>
                </a:solidFill>
                <a:latin typeface="Palatino" pitchFamily="2" charset="77"/>
              </a:rPr>
              <a:t>     Medial portion of superior nuchal line</a:t>
            </a:r>
            <a:br>
              <a:rPr lang="en-US" altLang="en-US" sz="1600">
                <a:solidFill>
                  <a:schemeClr val="tx1"/>
                </a:solidFill>
                <a:latin typeface="Palatino" pitchFamily="2" charset="77"/>
              </a:rPr>
            </a:br>
            <a:r>
              <a:rPr lang="en-US" altLang="en-US" sz="1600">
                <a:solidFill>
                  <a:schemeClr val="tx1"/>
                </a:solidFill>
                <a:latin typeface="Palatino" pitchFamily="2" charset="77"/>
              </a:rPr>
              <a:t>     Ligamentum nuchae</a:t>
            </a:r>
            <a:br>
              <a:rPr lang="en-US" altLang="en-US" sz="1600">
                <a:solidFill>
                  <a:schemeClr val="tx1"/>
                </a:solidFill>
                <a:latin typeface="Palatino" pitchFamily="2" charset="77"/>
              </a:rPr>
            </a:br>
            <a:r>
              <a:rPr lang="en-US" altLang="en-US" sz="1600">
                <a:solidFill>
                  <a:schemeClr val="tx1"/>
                </a:solidFill>
                <a:latin typeface="Palatino" pitchFamily="2" charset="77"/>
              </a:rPr>
              <a:t>     Spinous processes of C-7 through T-12</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I  Lateral one-third of clavicle</a:t>
            </a:r>
            <a:br>
              <a:rPr lang="en-US" altLang="en-US" sz="1600">
                <a:solidFill>
                  <a:schemeClr val="tx1"/>
                </a:solidFill>
                <a:latin typeface="Palatino" pitchFamily="2" charset="77"/>
              </a:rPr>
            </a:br>
            <a:r>
              <a:rPr lang="en-US" altLang="en-US" sz="1600">
                <a:solidFill>
                  <a:schemeClr val="tx1"/>
                </a:solidFill>
                <a:latin typeface="Palatino" pitchFamily="2" charset="77"/>
              </a:rPr>
              <a:t>     Acromion</a:t>
            </a:r>
            <a:br>
              <a:rPr lang="en-US" altLang="en-US" sz="1600">
                <a:solidFill>
                  <a:schemeClr val="tx1"/>
                </a:solidFill>
                <a:latin typeface="Palatino" pitchFamily="2" charset="77"/>
              </a:rPr>
            </a:br>
            <a:r>
              <a:rPr lang="en-US" altLang="en-US" sz="1600">
                <a:solidFill>
                  <a:schemeClr val="tx1"/>
                </a:solidFill>
                <a:latin typeface="Palatino" pitchFamily="2" charset="77"/>
              </a:rPr>
              <a:t>     Spine of scapula</a:t>
            </a:r>
          </a:p>
        </p:txBody>
      </p:sp>
      <p:sp>
        <p:nvSpPr>
          <p:cNvPr id="58370" name="AutoShape 3">
            <a:extLst>
              <a:ext uri="{FF2B5EF4-FFF2-40B4-BE49-F238E27FC236}">
                <a16:creationId xmlns:a16="http://schemas.microsoft.com/office/drawing/2014/main" id="{0CB91EA7-7144-C78C-8BC9-4381403A5AE1}"/>
              </a:ext>
            </a:extLst>
          </p:cNvPr>
          <p:cNvSpPr>
            <a:spLocks noChangeArrowheads="1"/>
          </p:cNvSpPr>
          <p:nvPr/>
        </p:nvSpPr>
        <p:spPr bwMode="auto">
          <a:xfrm>
            <a:off x="152400" y="45720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58371" name="AutoShape 4">
            <a:extLst>
              <a:ext uri="{FF2B5EF4-FFF2-40B4-BE49-F238E27FC236}">
                <a16:creationId xmlns:a16="http://schemas.microsoft.com/office/drawing/2014/main" id="{21D5BC81-EDC3-CB66-8131-2DD6D1E02F68}"/>
              </a:ext>
            </a:extLst>
          </p:cNvPr>
          <p:cNvSpPr>
            <a:spLocks noChangeArrowheads="1"/>
          </p:cNvSpPr>
          <p:nvPr/>
        </p:nvSpPr>
        <p:spPr bwMode="auto">
          <a:xfrm>
            <a:off x="152400" y="457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A</a:t>
            </a:r>
          </a:p>
        </p:txBody>
      </p:sp>
      <p:sp>
        <p:nvSpPr>
          <p:cNvPr id="58372" name="AutoShape 5">
            <a:extLst>
              <a:ext uri="{FF2B5EF4-FFF2-40B4-BE49-F238E27FC236}">
                <a16:creationId xmlns:a16="http://schemas.microsoft.com/office/drawing/2014/main" id="{C06FD8B6-2B6A-7B25-A0EB-FF0390DB9EF4}"/>
              </a:ext>
            </a:extLst>
          </p:cNvPr>
          <p:cNvSpPr>
            <a:spLocks noChangeArrowheads="1"/>
          </p:cNvSpPr>
          <p:nvPr/>
        </p:nvSpPr>
        <p:spPr bwMode="auto">
          <a:xfrm>
            <a:off x="152400" y="5791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I</a:t>
            </a:r>
          </a:p>
        </p:txBody>
      </p:sp>
      <p:sp>
        <p:nvSpPr>
          <p:cNvPr id="58373" name="Rectangle 6">
            <a:extLst>
              <a:ext uri="{FF2B5EF4-FFF2-40B4-BE49-F238E27FC236}">
                <a16:creationId xmlns:a16="http://schemas.microsoft.com/office/drawing/2014/main" id="{1BF7F116-4BBF-2837-D820-9835ACC9B504}"/>
              </a:ext>
            </a:extLst>
          </p:cNvPr>
          <p:cNvSpPr>
            <a:spLocks noChangeArrowheads="1"/>
          </p:cNvSpPr>
          <p:nvPr/>
        </p:nvSpPr>
        <p:spPr bwMode="auto">
          <a:xfrm>
            <a:off x="457200" y="4572000"/>
            <a:ext cx="2971800" cy="304800"/>
          </a:xfrm>
          <a:prstGeom prst="rect">
            <a:avLst/>
          </a:prstGeom>
          <a:solidFill>
            <a:srgbClr val="2A33DE">
              <a:alpha val="25098"/>
            </a:srgbClr>
          </a:solidFill>
          <a:ln w="9525">
            <a:solidFill>
              <a:schemeClr val="tx1"/>
            </a:solidFill>
            <a:miter lim="800000"/>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endParaRPr>
          </a:p>
        </p:txBody>
      </p:sp>
      <p:pic>
        <p:nvPicPr>
          <p:cNvPr id="58374" name="Picture 7" descr="SA2">
            <a:extLst>
              <a:ext uri="{FF2B5EF4-FFF2-40B4-BE49-F238E27FC236}">
                <a16:creationId xmlns:a16="http://schemas.microsoft.com/office/drawing/2014/main" id="{4BA9AE27-75A4-9B97-E90A-1AB2D2203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039" t="7445" r="12935" b="7692"/>
          <a:stretch>
            <a:fillRect/>
          </a:stretch>
        </p:blipFill>
        <p:spPr bwMode="auto">
          <a:xfrm>
            <a:off x="5757863" y="1143000"/>
            <a:ext cx="277653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AutoShape 8">
            <a:extLst>
              <a:ext uri="{FF2B5EF4-FFF2-40B4-BE49-F238E27FC236}">
                <a16:creationId xmlns:a16="http://schemas.microsoft.com/office/drawing/2014/main" id="{B3CADBC8-AF0A-82EF-3E7E-80AE5F9A63C1}"/>
              </a:ext>
            </a:extLst>
          </p:cNvPr>
          <p:cNvSpPr>
            <a:spLocks noChangeArrowheads="1"/>
          </p:cNvSpPr>
          <p:nvPr/>
        </p:nvSpPr>
        <p:spPr bwMode="auto">
          <a:xfrm>
            <a:off x="6096000" y="40386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58376" name="AutoShape 9">
            <a:extLst>
              <a:ext uri="{FF2B5EF4-FFF2-40B4-BE49-F238E27FC236}">
                <a16:creationId xmlns:a16="http://schemas.microsoft.com/office/drawing/2014/main" id="{4F34A4A3-15E7-4ECA-654C-3F8105B49F2A}"/>
              </a:ext>
            </a:extLst>
          </p:cNvPr>
          <p:cNvSpPr>
            <a:spLocks noChangeArrowheads="1"/>
          </p:cNvSpPr>
          <p:nvPr/>
        </p:nvSpPr>
        <p:spPr bwMode="auto">
          <a:xfrm>
            <a:off x="7010400" y="838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58377" name="AutoShape 10">
            <a:extLst>
              <a:ext uri="{FF2B5EF4-FFF2-40B4-BE49-F238E27FC236}">
                <a16:creationId xmlns:a16="http://schemas.microsoft.com/office/drawing/2014/main" id="{AD1C2076-6023-0FA8-C8F4-D181DA1D2710}"/>
              </a:ext>
            </a:extLst>
          </p:cNvPr>
          <p:cNvSpPr>
            <a:spLocks noChangeArrowheads="1"/>
          </p:cNvSpPr>
          <p:nvPr/>
        </p:nvSpPr>
        <p:spPr bwMode="auto">
          <a:xfrm>
            <a:off x="8534400" y="28194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I</a:t>
            </a:r>
          </a:p>
        </p:txBody>
      </p:sp>
      <p:sp>
        <p:nvSpPr>
          <p:cNvPr id="58378" name="Oval 15">
            <a:extLst>
              <a:ext uri="{FF2B5EF4-FFF2-40B4-BE49-F238E27FC236}">
                <a16:creationId xmlns:a16="http://schemas.microsoft.com/office/drawing/2014/main" id="{FB20C3B0-0C32-D0B9-8A00-1DCC0508CDB3}"/>
              </a:ext>
            </a:extLst>
          </p:cNvPr>
          <p:cNvSpPr>
            <a:spLocks noChangeArrowheads="1"/>
          </p:cNvSpPr>
          <p:nvPr/>
        </p:nvSpPr>
        <p:spPr bwMode="auto">
          <a:xfrm>
            <a:off x="6629400" y="1447800"/>
            <a:ext cx="152400" cy="152400"/>
          </a:xfrm>
          <a:prstGeom prst="ellipse">
            <a:avLst/>
          </a:pr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2">
            <a:extLst>
              <a:ext uri="{FF2B5EF4-FFF2-40B4-BE49-F238E27FC236}">
                <a16:creationId xmlns:a16="http://schemas.microsoft.com/office/drawing/2014/main" id="{7C7E224B-A607-0C2C-FDE0-D069558C3903}"/>
              </a:ext>
            </a:extLst>
          </p:cNvPr>
          <p:cNvSpPr>
            <a:spLocks noGrp="1"/>
          </p:cNvSpPr>
          <p:nvPr>
            <p:ph type="ctrTitle" idx="4294967295"/>
          </p:nvPr>
        </p:nvSpPr>
        <p:spPr>
          <a:xfrm>
            <a:off x="152400" y="76200"/>
            <a:ext cx="5410200" cy="6629400"/>
          </a:xfrm>
        </p:spPr>
        <p:txBody>
          <a:bodyPr anchor="t"/>
          <a:lstStyle/>
          <a:p>
            <a:pPr algn="l" eaLnBrk="1" hangingPunct="1">
              <a:defRPr/>
            </a:pPr>
            <a:r>
              <a:rPr lang="en-US" altLang="en-US" sz="2400">
                <a:solidFill>
                  <a:schemeClr val="tx1"/>
                </a:solidFill>
                <a:latin typeface="Palatino" pitchFamily="2" charset="77"/>
              </a:rPr>
              <a:t>Trapezius</a:t>
            </a:r>
            <a:br>
              <a:rPr lang="en-US" altLang="en-US" sz="1600">
                <a:solidFill>
                  <a:schemeClr val="tx1"/>
                </a:solidFill>
                <a:latin typeface="Palatino" pitchFamily="2" charset="77"/>
              </a:rPr>
            </a:br>
            <a:r>
              <a:rPr lang="en-US" altLang="en-US" sz="1600">
                <a:solidFill>
                  <a:schemeClr val="tx1"/>
                </a:solidFill>
                <a:latin typeface="Palatino" pitchFamily="2" charset="77"/>
              </a:rPr>
              <a:t>A  </a:t>
            </a:r>
            <a:r>
              <a:rPr lang="en-US" altLang="en-US" sz="1600" i="1">
                <a:solidFill>
                  <a:schemeClr val="tx1"/>
                </a:solidFill>
                <a:latin typeface="Palatino" pitchFamily="2" charset="77"/>
              </a:rPr>
              <a:t>Upper fibers:</a:t>
            </a:r>
            <a:br>
              <a:rPr lang="en-US" altLang="en-US" sz="1600">
                <a:solidFill>
                  <a:schemeClr val="tx1"/>
                </a:solidFill>
                <a:latin typeface="Palatino" pitchFamily="2" charset="77"/>
              </a:rPr>
            </a:br>
            <a:r>
              <a:rPr lang="en-US" altLang="en-US" sz="1600">
                <a:solidFill>
                  <a:schemeClr val="tx1"/>
                </a:solidFill>
                <a:latin typeface="Palatino" pitchFamily="2" charset="77"/>
              </a:rPr>
              <a:t>       Bilaterally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Extend</a:t>
            </a:r>
            <a:r>
              <a:rPr lang="en-US" altLang="en-US" sz="1600">
                <a:solidFill>
                  <a:schemeClr val="tx1"/>
                </a:solidFill>
                <a:latin typeface="Palatino" pitchFamily="2" charset="77"/>
              </a:rPr>
              <a:t> the head and neck</a:t>
            </a:r>
            <a:br>
              <a:rPr lang="en-US" altLang="en-US" sz="1600">
                <a:solidFill>
                  <a:schemeClr val="tx1"/>
                </a:solidFill>
                <a:latin typeface="Palatino" pitchFamily="2" charset="77"/>
              </a:rPr>
            </a:br>
            <a:r>
              <a:rPr lang="en-US" altLang="en-US" sz="1600">
                <a:solidFill>
                  <a:schemeClr val="tx1"/>
                </a:solidFill>
                <a:latin typeface="Palatino" pitchFamily="2" charset="77"/>
              </a:rPr>
              <a:t>       Unilaterally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Laterally flex</a:t>
            </a:r>
            <a:r>
              <a:rPr lang="en-US" altLang="en-US" sz="1600">
                <a:solidFill>
                  <a:schemeClr val="tx1"/>
                </a:solidFill>
                <a:latin typeface="Palatino" pitchFamily="2" charset="77"/>
              </a:rPr>
              <a:t> the head and neck to the same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Rotate</a:t>
            </a:r>
            <a:r>
              <a:rPr lang="en-US" altLang="en-US" sz="1600">
                <a:solidFill>
                  <a:schemeClr val="tx1"/>
                </a:solidFill>
                <a:latin typeface="Palatino" pitchFamily="2" charset="77"/>
              </a:rPr>
              <a:t> the head and neck to the opposite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Elevate</a:t>
            </a:r>
            <a:r>
              <a:rPr lang="en-US" altLang="en-US" sz="1600">
                <a:solidFill>
                  <a:schemeClr val="tx1"/>
                </a:solidFill>
                <a:latin typeface="Palatino" pitchFamily="2" charset="77"/>
              </a:rPr>
              <a:t> the scapula (scapulothoracic joint)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 </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Middle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Adduct</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Stabilize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Lower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Depress</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O  External occipital protuberance</a:t>
            </a:r>
            <a:br>
              <a:rPr lang="en-US" altLang="en-US" sz="1600">
                <a:solidFill>
                  <a:schemeClr val="tx1"/>
                </a:solidFill>
                <a:latin typeface="Palatino" pitchFamily="2" charset="77"/>
              </a:rPr>
            </a:br>
            <a:r>
              <a:rPr lang="en-US" altLang="en-US" sz="1600">
                <a:solidFill>
                  <a:schemeClr val="tx1"/>
                </a:solidFill>
                <a:latin typeface="Palatino" pitchFamily="2" charset="77"/>
              </a:rPr>
              <a:t>     Medial portion of superior nuchal line</a:t>
            </a:r>
            <a:br>
              <a:rPr lang="en-US" altLang="en-US" sz="1600">
                <a:solidFill>
                  <a:schemeClr val="tx1"/>
                </a:solidFill>
                <a:latin typeface="Palatino" pitchFamily="2" charset="77"/>
              </a:rPr>
            </a:br>
            <a:r>
              <a:rPr lang="en-US" altLang="en-US" sz="1600">
                <a:solidFill>
                  <a:schemeClr val="tx1"/>
                </a:solidFill>
                <a:latin typeface="Palatino" pitchFamily="2" charset="77"/>
              </a:rPr>
              <a:t>     Ligamentum nuchae</a:t>
            </a:r>
            <a:br>
              <a:rPr lang="en-US" altLang="en-US" sz="1600">
                <a:solidFill>
                  <a:schemeClr val="tx1"/>
                </a:solidFill>
                <a:latin typeface="Palatino" pitchFamily="2" charset="77"/>
              </a:rPr>
            </a:br>
            <a:r>
              <a:rPr lang="en-US" altLang="en-US" sz="1600">
                <a:solidFill>
                  <a:schemeClr val="tx1"/>
                </a:solidFill>
                <a:latin typeface="Palatino" pitchFamily="2" charset="77"/>
              </a:rPr>
              <a:t>     Spinous processes of C-7 through T-12</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I  Lateral one-third of clavicle</a:t>
            </a:r>
            <a:br>
              <a:rPr lang="en-US" altLang="en-US" sz="1600">
                <a:solidFill>
                  <a:schemeClr val="tx1"/>
                </a:solidFill>
                <a:latin typeface="Palatino" pitchFamily="2" charset="77"/>
              </a:rPr>
            </a:br>
            <a:r>
              <a:rPr lang="en-US" altLang="en-US" sz="1600">
                <a:solidFill>
                  <a:schemeClr val="tx1"/>
                </a:solidFill>
                <a:latin typeface="Palatino" pitchFamily="2" charset="77"/>
              </a:rPr>
              <a:t>     Acromion</a:t>
            </a:r>
            <a:br>
              <a:rPr lang="en-US" altLang="en-US" sz="1600">
                <a:solidFill>
                  <a:schemeClr val="tx1"/>
                </a:solidFill>
                <a:latin typeface="Palatino" pitchFamily="2" charset="77"/>
              </a:rPr>
            </a:br>
            <a:r>
              <a:rPr lang="en-US" altLang="en-US" sz="1600">
                <a:solidFill>
                  <a:schemeClr val="tx1"/>
                </a:solidFill>
                <a:latin typeface="Palatino" pitchFamily="2" charset="77"/>
              </a:rPr>
              <a:t>     Spine of scapula</a:t>
            </a:r>
          </a:p>
        </p:txBody>
      </p:sp>
      <p:sp>
        <p:nvSpPr>
          <p:cNvPr id="60418" name="AutoShape 3">
            <a:extLst>
              <a:ext uri="{FF2B5EF4-FFF2-40B4-BE49-F238E27FC236}">
                <a16:creationId xmlns:a16="http://schemas.microsoft.com/office/drawing/2014/main" id="{4563579C-F7D5-AA7B-D4FA-5991DE34C93F}"/>
              </a:ext>
            </a:extLst>
          </p:cNvPr>
          <p:cNvSpPr>
            <a:spLocks noChangeArrowheads="1"/>
          </p:cNvSpPr>
          <p:nvPr/>
        </p:nvSpPr>
        <p:spPr bwMode="auto">
          <a:xfrm>
            <a:off x="152400" y="45720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60419" name="AutoShape 4">
            <a:extLst>
              <a:ext uri="{FF2B5EF4-FFF2-40B4-BE49-F238E27FC236}">
                <a16:creationId xmlns:a16="http://schemas.microsoft.com/office/drawing/2014/main" id="{F8F89055-2D0B-22D2-D685-4A3FE032B73C}"/>
              </a:ext>
            </a:extLst>
          </p:cNvPr>
          <p:cNvSpPr>
            <a:spLocks noChangeArrowheads="1"/>
          </p:cNvSpPr>
          <p:nvPr/>
        </p:nvSpPr>
        <p:spPr bwMode="auto">
          <a:xfrm>
            <a:off x="152400" y="457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A</a:t>
            </a:r>
          </a:p>
        </p:txBody>
      </p:sp>
      <p:sp>
        <p:nvSpPr>
          <p:cNvPr id="60420" name="AutoShape 5">
            <a:extLst>
              <a:ext uri="{FF2B5EF4-FFF2-40B4-BE49-F238E27FC236}">
                <a16:creationId xmlns:a16="http://schemas.microsoft.com/office/drawing/2014/main" id="{DC34570D-079E-0C0B-7DDB-FD01150C554E}"/>
              </a:ext>
            </a:extLst>
          </p:cNvPr>
          <p:cNvSpPr>
            <a:spLocks noChangeArrowheads="1"/>
          </p:cNvSpPr>
          <p:nvPr/>
        </p:nvSpPr>
        <p:spPr bwMode="auto">
          <a:xfrm>
            <a:off x="152400" y="5791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I</a:t>
            </a:r>
          </a:p>
        </p:txBody>
      </p:sp>
      <p:sp>
        <p:nvSpPr>
          <p:cNvPr id="60421" name="Rectangle 6">
            <a:extLst>
              <a:ext uri="{FF2B5EF4-FFF2-40B4-BE49-F238E27FC236}">
                <a16:creationId xmlns:a16="http://schemas.microsoft.com/office/drawing/2014/main" id="{47067A7B-BB13-1E33-3C2F-8A6EC3BA57C0}"/>
              </a:ext>
            </a:extLst>
          </p:cNvPr>
          <p:cNvSpPr>
            <a:spLocks noChangeArrowheads="1"/>
          </p:cNvSpPr>
          <p:nvPr/>
        </p:nvSpPr>
        <p:spPr bwMode="auto">
          <a:xfrm>
            <a:off x="457200" y="4876800"/>
            <a:ext cx="3581400" cy="304800"/>
          </a:xfrm>
          <a:prstGeom prst="rect">
            <a:avLst/>
          </a:prstGeom>
          <a:solidFill>
            <a:srgbClr val="2A33DE">
              <a:alpha val="25098"/>
            </a:srgbClr>
          </a:solidFill>
          <a:ln w="9525">
            <a:solidFill>
              <a:schemeClr val="tx1"/>
            </a:solidFill>
            <a:miter lim="800000"/>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endParaRPr>
          </a:p>
        </p:txBody>
      </p:sp>
      <p:pic>
        <p:nvPicPr>
          <p:cNvPr id="60422" name="Picture 7" descr="SA2">
            <a:extLst>
              <a:ext uri="{FF2B5EF4-FFF2-40B4-BE49-F238E27FC236}">
                <a16:creationId xmlns:a16="http://schemas.microsoft.com/office/drawing/2014/main" id="{AE28BA00-EAE7-93F8-03F2-3A80F82C8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039" t="7445" r="12935" b="7692"/>
          <a:stretch>
            <a:fillRect/>
          </a:stretch>
        </p:blipFill>
        <p:spPr bwMode="auto">
          <a:xfrm>
            <a:off x="5757863" y="1143000"/>
            <a:ext cx="277653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AutoShape 8">
            <a:extLst>
              <a:ext uri="{FF2B5EF4-FFF2-40B4-BE49-F238E27FC236}">
                <a16:creationId xmlns:a16="http://schemas.microsoft.com/office/drawing/2014/main" id="{402FBA55-26D1-5815-C8A3-BB22C2C05D29}"/>
              </a:ext>
            </a:extLst>
          </p:cNvPr>
          <p:cNvSpPr>
            <a:spLocks noChangeArrowheads="1"/>
          </p:cNvSpPr>
          <p:nvPr/>
        </p:nvSpPr>
        <p:spPr bwMode="auto">
          <a:xfrm>
            <a:off x="6096000" y="40386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60424" name="AutoShape 9">
            <a:extLst>
              <a:ext uri="{FF2B5EF4-FFF2-40B4-BE49-F238E27FC236}">
                <a16:creationId xmlns:a16="http://schemas.microsoft.com/office/drawing/2014/main" id="{07EB9683-85AE-D349-8323-CD67AB433ACC}"/>
              </a:ext>
            </a:extLst>
          </p:cNvPr>
          <p:cNvSpPr>
            <a:spLocks noChangeArrowheads="1"/>
          </p:cNvSpPr>
          <p:nvPr/>
        </p:nvSpPr>
        <p:spPr bwMode="auto">
          <a:xfrm>
            <a:off x="7010400" y="838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60425" name="AutoShape 10">
            <a:extLst>
              <a:ext uri="{FF2B5EF4-FFF2-40B4-BE49-F238E27FC236}">
                <a16:creationId xmlns:a16="http://schemas.microsoft.com/office/drawing/2014/main" id="{368C7E3E-1207-7477-9533-7FBDBE135DD9}"/>
              </a:ext>
            </a:extLst>
          </p:cNvPr>
          <p:cNvSpPr>
            <a:spLocks noChangeArrowheads="1"/>
          </p:cNvSpPr>
          <p:nvPr/>
        </p:nvSpPr>
        <p:spPr bwMode="auto">
          <a:xfrm>
            <a:off x="8534400" y="28194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I</a:t>
            </a:r>
          </a:p>
        </p:txBody>
      </p:sp>
      <p:sp>
        <p:nvSpPr>
          <p:cNvPr id="60426" name="Freeform 11">
            <a:extLst>
              <a:ext uri="{FF2B5EF4-FFF2-40B4-BE49-F238E27FC236}">
                <a16:creationId xmlns:a16="http://schemas.microsoft.com/office/drawing/2014/main" id="{5D8A89C0-BB00-46AF-7FE1-80FDFED217B5}"/>
              </a:ext>
            </a:extLst>
          </p:cNvPr>
          <p:cNvSpPr>
            <a:spLocks/>
          </p:cNvSpPr>
          <p:nvPr/>
        </p:nvSpPr>
        <p:spPr bwMode="auto">
          <a:xfrm>
            <a:off x="6740525" y="1419225"/>
            <a:ext cx="301625" cy="46038"/>
          </a:xfrm>
          <a:custGeom>
            <a:avLst/>
            <a:gdLst>
              <a:gd name="T0" fmla="*/ 0 w 190"/>
              <a:gd name="T1" fmla="*/ 2147483646 h 29"/>
              <a:gd name="T2" fmla="*/ 2147483646 w 190"/>
              <a:gd name="T3" fmla="*/ 2147483646 h 29"/>
              <a:gd name="T4" fmla="*/ 2147483646 w 190"/>
              <a:gd name="T5" fmla="*/ 2147483646 h 29"/>
              <a:gd name="T6" fmla="*/ 0 60000 65536"/>
              <a:gd name="T7" fmla="*/ 0 60000 65536"/>
              <a:gd name="T8" fmla="*/ 0 60000 65536"/>
              <a:gd name="T9" fmla="*/ 0 w 190"/>
              <a:gd name="T10" fmla="*/ 0 h 29"/>
              <a:gd name="T11" fmla="*/ 190 w 190"/>
              <a:gd name="T12" fmla="*/ 29 h 29"/>
            </a:gdLst>
            <a:ahLst/>
            <a:cxnLst>
              <a:cxn ang="T6">
                <a:pos x="T0" y="T1"/>
              </a:cxn>
              <a:cxn ang="T7">
                <a:pos x="T2" y="T3"/>
              </a:cxn>
              <a:cxn ang="T8">
                <a:pos x="T4" y="T5"/>
              </a:cxn>
            </a:cxnLst>
            <a:rect l="T9" t="T10" r="T11" b="T12"/>
            <a:pathLst>
              <a:path w="190" h="29">
                <a:moveTo>
                  <a:pt x="0" y="29"/>
                </a:moveTo>
                <a:cubicBezTo>
                  <a:pt x="32" y="23"/>
                  <a:pt x="61" y="16"/>
                  <a:pt x="95" y="12"/>
                </a:cubicBezTo>
                <a:cubicBezTo>
                  <a:pt x="133" y="0"/>
                  <a:pt x="140" y="1"/>
                  <a:pt x="190" y="1"/>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2">
            <a:extLst>
              <a:ext uri="{FF2B5EF4-FFF2-40B4-BE49-F238E27FC236}">
                <a16:creationId xmlns:a16="http://schemas.microsoft.com/office/drawing/2014/main" id="{3E79A21A-1790-A728-F5EF-929D719FCDD4}"/>
              </a:ext>
            </a:extLst>
          </p:cNvPr>
          <p:cNvSpPr>
            <a:spLocks noGrp="1"/>
          </p:cNvSpPr>
          <p:nvPr>
            <p:ph type="ctrTitle" idx="4294967295"/>
          </p:nvPr>
        </p:nvSpPr>
        <p:spPr>
          <a:xfrm>
            <a:off x="152400" y="76200"/>
            <a:ext cx="5410200" cy="6629400"/>
          </a:xfrm>
        </p:spPr>
        <p:txBody>
          <a:bodyPr anchor="t"/>
          <a:lstStyle/>
          <a:p>
            <a:pPr algn="l" eaLnBrk="1" hangingPunct="1">
              <a:defRPr/>
            </a:pPr>
            <a:r>
              <a:rPr lang="en-US" altLang="en-US" sz="2400">
                <a:solidFill>
                  <a:schemeClr val="tx1"/>
                </a:solidFill>
                <a:latin typeface="Palatino" pitchFamily="2" charset="77"/>
              </a:rPr>
              <a:t>Trapezius</a:t>
            </a:r>
            <a:br>
              <a:rPr lang="en-US" altLang="en-US" sz="1600">
                <a:solidFill>
                  <a:schemeClr val="tx1"/>
                </a:solidFill>
                <a:latin typeface="Palatino" pitchFamily="2" charset="77"/>
              </a:rPr>
            </a:br>
            <a:r>
              <a:rPr lang="en-US" altLang="en-US" sz="1600">
                <a:solidFill>
                  <a:schemeClr val="tx1"/>
                </a:solidFill>
                <a:latin typeface="Palatino" pitchFamily="2" charset="77"/>
              </a:rPr>
              <a:t>A  </a:t>
            </a:r>
            <a:r>
              <a:rPr lang="en-US" altLang="en-US" sz="1600" i="1">
                <a:solidFill>
                  <a:schemeClr val="tx1"/>
                </a:solidFill>
                <a:latin typeface="Palatino" pitchFamily="2" charset="77"/>
              </a:rPr>
              <a:t>Upper fibers:</a:t>
            </a:r>
            <a:br>
              <a:rPr lang="en-US" altLang="en-US" sz="1600">
                <a:solidFill>
                  <a:schemeClr val="tx1"/>
                </a:solidFill>
                <a:latin typeface="Palatino" pitchFamily="2" charset="77"/>
              </a:rPr>
            </a:br>
            <a:r>
              <a:rPr lang="en-US" altLang="en-US" sz="1600">
                <a:solidFill>
                  <a:schemeClr val="tx1"/>
                </a:solidFill>
                <a:latin typeface="Palatino" pitchFamily="2" charset="77"/>
              </a:rPr>
              <a:t>       Bilaterally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Extend</a:t>
            </a:r>
            <a:r>
              <a:rPr lang="en-US" altLang="en-US" sz="1600">
                <a:solidFill>
                  <a:schemeClr val="tx1"/>
                </a:solidFill>
                <a:latin typeface="Palatino" pitchFamily="2" charset="77"/>
              </a:rPr>
              <a:t> the head and neck</a:t>
            </a:r>
            <a:br>
              <a:rPr lang="en-US" altLang="en-US" sz="1600">
                <a:solidFill>
                  <a:schemeClr val="tx1"/>
                </a:solidFill>
                <a:latin typeface="Palatino" pitchFamily="2" charset="77"/>
              </a:rPr>
            </a:br>
            <a:r>
              <a:rPr lang="en-US" altLang="en-US" sz="1600">
                <a:solidFill>
                  <a:schemeClr val="tx1"/>
                </a:solidFill>
                <a:latin typeface="Palatino" pitchFamily="2" charset="77"/>
              </a:rPr>
              <a:t>       Unilaterally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Laterally flex</a:t>
            </a:r>
            <a:r>
              <a:rPr lang="en-US" altLang="en-US" sz="1600">
                <a:solidFill>
                  <a:schemeClr val="tx1"/>
                </a:solidFill>
                <a:latin typeface="Palatino" pitchFamily="2" charset="77"/>
              </a:rPr>
              <a:t> the head and neck to the same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Rotate</a:t>
            </a:r>
            <a:r>
              <a:rPr lang="en-US" altLang="en-US" sz="1600">
                <a:solidFill>
                  <a:schemeClr val="tx1"/>
                </a:solidFill>
                <a:latin typeface="Palatino" pitchFamily="2" charset="77"/>
              </a:rPr>
              <a:t> the head and neck to the opposite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Elevate</a:t>
            </a:r>
            <a:r>
              <a:rPr lang="en-US" altLang="en-US" sz="1600">
                <a:solidFill>
                  <a:schemeClr val="tx1"/>
                </a:solidFill>
                <a:latin typeface="Palatino" pitchFamily="2" charset="77"/>
              </a:rPr>
              <a:t> the scapula (scapulothoracic joint)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 </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Middle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Adduct</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Stabilize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Lower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Depress</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O  External occipital protuberance</a:t>
            </a:r>
            <a:br>
              <a:rPr lang="en-US" altLang="en-US" sz="1600">
                <a:solidFill>
                  <a:schemeClr val="tx1"/>
                </a:solidFill>
                <a:latin typeface="Palatino" pitchFamily="2" charset="77"/>
              </a:rPr>
            </a:br>
            <a:r>
              <a:rPr lang="en-US" altLang="en-US" sz="1600">
                <a:solidFill>
                  <a:schemeClr val="tx1"/>
                </a:solidFill>
                <a:latin typeface="Palatino" pitchFamily="2" charset="77"/>
              </a:rPr>
              <a:t>     Medial portion of superior nuchal line</a:t>
            </a:r>
            <a:br>
              <a:rPr lang="en-US" altLang="en-US" sz="1600">
                <a:solidFill>
                  <a:schemeClr val="tx1"/>
                </a:solidFill>
                <a:latin typeface="Palatino" pitchFamily="2" charset="77"/>
              </a:rPr>
            </a:br>
            <a:r>
              <a:rPr lang="en-US" altLang="en-US" sz="1600">
                <a:solidFill>
                  <a:schemeClr val="tx1"/>
                </a:solidFill>
                <a:latin typeface="Palatino" pitchFamily="2" charset="77"/>
              </a:rPr>
              <a:t>     Ligamentum nuchae</a:t>
            </a:r>
            <a:br>
              <a:rPr lang="en-US" altLang="en-US" sz="1600">
                <a:solidFill>
                  <a:schemeClr val="tx1"/>
                </a:solidFill>
                <a:latin typeface="Palatino" pitchFamily="2" charset="77"/>
              </a:rPr>
            </a:br>
            <a:r>
              <a:rPr lang="en-US" altLang="en-US" sz="1600">
                <a:solidFill>
                  <a:schemeClr val="tx1"/>
                </a:solidFill>
                <a:latin typeface="Palatino" pitchFamily="2" charset="77"/>
              </a:rPr>
              <a:t>     Spinous processes of C-7 through T-12</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I  Lateral one-third of clavicle</a:t>
            </a:r>
            <a:br>
              <a:rPr lang="en-US" altLang="en-US" sz="1600">
                <a:solidFill>
                  <a:schemeClr val="tx1"/>
                </a:solidFill>
                <a:latin typeface="Palatino" pitchFamily="2" charset="77"/>
              </a:rPr>
            </a:br>
            <a:r>
              <a:rPr lang="en-US" altLang="en-US" sz="1600">
                <a:solidFill>
                  <a:schemeClr val="tx1"/>
                </a:solidFill>
                <a:latin typeface="Palatino" pitchFamily="2" charset="77"/>
              </a:rPr>
              <a:t>     Acromion</a:t>
            </a:r>
            <a:br>
              <a:rPr lang="en-US" altLang="en-US" sz="1600">
                <a:solidFill>
                  <a:schemeClr val="tx1"/>
                </a:solidFill>
                <a:latin typeface="Palatino" pitchFamily="2" charset="77"/>
              </a:rPr>
            </a:br>
            <a:r>
              <a:rPr lang="en-US" altLang="en-US" sz="1600">
                <a:solidFill>
                  <a:schemeClr val="tx1"/>
                </a:solidFill>
                <a:latin typeface="Palatino" pitchFamily="2" charset="77"/>
              </a:rPr>
              <a:t>     Spine of scapula</a:t>
            </a:r>
          </a:p>
        </p:txBody>
      </p:sp>
      <p:sp>
        <p:nvSpPr>
          <p:cNvPr id="62466" name="AutoShape 3">
            <a:extLst>
              <a:ext uri="{FF2B5EF4-FFF2-40B4-BE49-F238E27FC236}">
                <a16:creationId xmlns:a16="http://schemas.microsoft.com/office/drawing/2014/main" id="{E45C8CFC-D4A4-027E-AA16-45576A886BAE}"/>
              </a:ext>
            </a:extLst>
          </p:cNvPr>
          <p:cNvSpPr>
            <a:spLocks noChangeArrowheads="1"/>
          </p:cNvSpPr>
          <p:nvPr/>
        </p:nvSpPr>
        <p:spPr bwMode="auto">
          <a:xfrm>
            <a:off x="152400" y="45720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62467" name="AutoShape 4">
            <a:extLst>
              <a:ext uri="{FF2B5EF4-FFF2-40B4-BE49-F238E27FC236}">
                <a16:creationId xmlns:a16="http://schemas.microsoft.com/office/drawing/2014/main" id="{350028C9-CB59-8BF2-0BA0-92DA78EB191D}"/>
              </a:ext>
            </a:extLst>
          </p:cNvPr>
          <p:cNvSpPr>
            <a:spLocks noChangeArrowheads="1"/>
          </p:cNvSpPr>
          <p:nvPr/>
        </p:nvSpPr>
        <p:spPr bwMode="auto">
          <a:xfrm>
            <a:off x="152400" y="457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A</a:t>
            </a:r>
          </a:p>
        </p:txBody>
      </p:sp>
      <p:sp>
        <p:nvSpPr>
          <p:cNvPr id="62468" name="AutoShape 5">
            <a:extLst>
              <a:ext uri="{FF2B5EF4-FFF2-40B4-BE49-F238E27FC236}">
                <a16:creationId xmlns:a16="http://schemas.microsoft.com/office/drawing/2014/main" id="{7D4222E4-B0C2-03BE-231F-F1665FF823FB}"/>
              </a:ext>
            </a:extLst>
          </p:cNvPr>
          <p:cNvSpPr>
            <a:spLocks noChangeArrowheads="1"/>
          </p:cNvSpPr>
          <p:nvPr/>
        </p:nvSpPr>
        <p:spPr bwMode="auto">
          <a:xfrm>
            <a:off x="152400" y="5791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I</a:t>
            </a:r>
          </a:p>
        </p:txBody>
      </p:sp>
      <p:sp>
        <p:nvSpPr>
          <p:cNvPr id="62469" name="Rectangle 6">
            <a:extLst>
              <a:ext uri="{FF2B5EF4-FFF2-40B4-BE49-F238E27FC236}">
                <a16:creationId xmlns:a16="http://schemas.microsoft.com/office/drawing/2014/main" id="{31AD186A-748F-5BBA-D002-219710520F39}"/>
              </a:ext>
            </a:extLst>
          </p:cNvPr>
          <p:cNvSpPr>
            <a:spLocks noChangeArrowheads="1"/>
          </p:cNvSpPr>
          <p:nvPr/>
        </p:nvSpPr>
        <p:spPr bwMode="auto">
          <a:xfrm>
            <a:off x="457200" y="5105400"/>
            <a:ext cx="1981200" cy="304800"/>
          </a:xfrm>
          <a:prstGeom prst="rect">
            <a:avLst/>
          </a:prstGeom>
          <a:solidFill>
            <a:srgbClr val="2A33DE">
              <a:alpha val="25098"/>
            </a:srgbClr>
          </a:solidFill>
          <a:ln w="9525">
            <a:solidFill>
              <a:schemeClr val="tx1"/>
            </a:solidFill>
            <a:miter lim="800000"/>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endParaRPr>
          </a:p>
        </p:txBody>
      </p:sp>
      <p:pic>
        <p:nvPicPr>
          <p:cNvPr id="62470" name="Picture 7" descr="SA2">
            <a:extLst>
              <a:ext uri="{FF2B5EF4-FFF2-40B4-BE49-F238E27FC236}">
                <a16:creationId xmlns:a16="http://schemas.microsoft.com/office/drawing/2014/main" id="{DDEB186D-7F85-486F-5471-1E4E5AD44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039" t="7445" r="12935" b="7692"/>
          <a:stretch>
            <a:fillRect/>
          </a:stretch>
        </p:blipFill>
        <p:spPr bwMode="auto">
          <a:xfrm>
            <a:off x="5757863" y="1143000"/>
            <a:ext cx="277653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AutoShape 8">
            <a:extLst>
              <a:ext uri="{FF2B5EF4-FFF2-40B4-BE49-F238E27FC236}">
                <a16:creationId xmlns:a16="http://schemas.microsoft.com/office/drawing/2014/main" id="{F0533A7A-FF41-3914-FD33-33E2666AB94D}"/>
              </a:ext>
            </a:extLst>
          </p:cNvPr>
          <p:cNvSpPr>
            <a:spLocks noChangeArrowheads="1"/>
          </p:cNvSpPr>
          <p:nvPr/>
        </p:nvSpPr>
        <p:spPr bwMode="auto">
          <a:xfrm>
            <a:off x="6096000" y="40386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62472" name="AutoShape 9">
            <a:extLst>
              <a:ext uri="{FF2B5EF4-FFF2-40B4-BE49-F238E27FC236}">
                <a16:creationId xmlns:a16="http://schemas.microsoft.com/office/drawing/2014/main" id="{4AEC4420-B79D-3CF3-126E-A7A9721FBE66}"/>
              </a:ext>
            </a:extLst>
          </p:cNvPr>
          <p:cNvSpPr>
            <a:spLocks noChangeArrowheads="1"/>
          </p:cNvSpPr>
          <p:nvPr/>
        </p:nvSpPr>
        <p:spPr bwMode="auto">
          <a:xfrm>
            <a:off x="7010400" y="838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62473" name="AutoShape 10">
            <a:extLst>
              <a:ext uri="{FF2B5EF4-FFF2-40B4-BE49-F238E27FC236}">
                <a16:creationId xmlns:a16="http://schemas.microsoft.com/office/drawing/2014/main" id="{D36CB410-E35A-3029-5296-35480E1A9888}"/>
              </a:ext>
            </a:extLst>
          </p:cNvPr>
          <p:cNvSpPr>
            <a:spLocks noChangeArrowheads="1"/>
          </p:cNvSpPr>
          <p:nvPr/>
        </p:nvSpPr>
        <p:spPr bwMode="auto">
          <a:xfrm>
            <a:off x="8534400" y="28194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I</a:t>
            </a:r>
          </a:p>
        </p:txBody>
      </p:sp>
      <p:sp>
        <p:nvSpPr>
          <p:cNvPr id="62474" name="Line 12">
            <a:extLst>
              <a:ext uri="{FF2B5EF4-FFF2-40B4-BE49-F238E27FC236}">
                <a16:creationId xmlns:a16="http://schemas.microsoft.com/office/drawing/2014/main" id="{A2168F9A-73A2-0BEA-FBCE-73382C3169C0}"/>
              </a:ext>
            </a:extLst>
          </p:cNvPr>
          <p:cNvSpPr>
            <a:spLocks noChangeShapeType="1"/>
          </p:cNvSpPr>
          <p:nvPr/>
        </p:nvSpPr>
        <p:spPr bwMode="auto">
          <a:xfrm>
            <a:off x="6781800" y="1524000"/>
            <a:ext cx="0" cy="12954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AF22823C-8BA6-43B0-B11A-060160D0F8AF}"/>
              </a:ext>
            </a:extLst>
          </p:cNvPr>
          <p:cNvSpPr>
            <a:spLocks noGrp="1" noChangeArrowheads="1"/>
          </p:cNvSpPr>
          <p:nvPr>
            <p:ph type="title" idx="4294967295"/>
          </p:nvPr>
        </p:nvSpPr>
        <p:spPr>
          <a:xfrm>
            <a:off x="1173163" y="304800"/>
            <a:ext cx="7772400" cy="762000"/>
          </a:xfrm>
        </p:spPr>
        <p:txBody>
          <a:bodyPr/>
          <a:lstStyle/>
          <a:p>
            <a:pPr algn="ctr"/>
            <a:r>
              <a:rPr lang="en-US" altLang="en-US" sz="3200">
                <a:latin typeface="Palatino" pitchFamily="2" charset="77"/>
                <a:ea typeface="ＭＳ Ｐゴシック" panose="020B0600070205080204" pitchFamily="34" charset="-128"/>
              </a:rPr>
              <a:t>Palpation</a:t>
            </a:r>
            <a:endParaRPr lang="en-US" altLang="en-US">
              <a:ea typeface="ＭＳ Ｐゴシック" panose="020B0600070205080204" pitchFamily="34" charset="-128"/>
            </a:endParaRPr>
          </a:p>
        </p:txBody>
      </p:sp>
      <p:sp>
        <p:nvSpPr>
          <p:cNvPr id="22530" name="Rectangle 5">
            <a:extLst>
              <a:ext uri="{FF2B5EF4-FFF2-40B4-BE49-F238E27FC236}">
                <a16:creationId xmlns:a16="http://schemas.microsoft.com/office/drawing/2014/main" id="{0D66EECA-D25E-F924-F012-E5D00844DC2D}"/>
              </a:ext>
            </a:extLst>
          </p:cNvPr>
          <p:cNvSpPr>
            <a:spLocks noGrp="1" noChangeArrowheads="1"/>
          </p:cNvSpPr>
          <p:nvPr>
            <p:ph type="body" idx="4294967295"/>
          </p:nvPr>
        </p:nvSpPr>
        <p:spPr>
          <a:xfrm>
            <a:off x="1173163" y="990600"/>
            <a:ext cx="7772400" cy="5715000"/>
          </a:xfrm>
        </p:spPr>
        <p:txBody>
          <a:bodyPr/>
          <a:lstStyle/>
          <a:p>
            <a:pPr>
              <a:lnSpc>
                <a:spcPct val="90000"/>
              </a:lnSpc>
              <a:buFont typeface="Wingdings" pitchFamily="2" charset="2"/>
              <a:buNone/>
            </a:pPr>
            <a:r>
              <a:rPr lang="en-US" altLang="en-US" sz="1600" b="1">
                <a:latin typeface="Palatino" pitchFamily="2" charset="77"/>
                <a:ea typeface="ＭＳ Ｐゴシック" panose="020B0600070205080204" pitchFamily="34" charset="-128"/>
              </a:rPr>
              <a:t>Set Up by the Students</a:t>
            </a:r>
          </a:p>
          <a:p>
            <a:pPr>
              <a:lnSpc>
                <a:spcPct val="90000"/>
              </a:lnSpc>
            </a:pPr>
            <a:r>
              <a:rPr lang="en-US" altLang="en-US" sz="1600">
                <a:latin typeface="Palatino" pitchFamily="2" charset="77"/>
                <a:ea typeface="ＭＳ Ｐゴシック" panose="020B0600070205080204" pitchFamily="34" charset="-128"/>
              </a:rPr>
              <a:t>Students form groups of 3.</a:t>
            </a:r>
          </a:p>
          <a:p>
            <a:pPr>
              <a:lnSpc>
                <a:spcPct val="90000"/>
              </a:lnSpc>
            </a:pPr>
            <a:r>
              <a:rPr lang="en-US" altLang="en-US" sz="1600">
                <a:latin typeface="Palatino" pitchFamily="2" charset="77"/>
                <a:ea typeface="ＭＳ Ｐゴシック" panose="020B0600070205080204" pitchFamily="34" charset="-128"/>
              </a:rPr>
              <a:t>Each group sets up a table and gets 1 face cradle, 1 bolster, and 2 chairs. </a:t>
            </a:r>
          </a:p>
          <a:p>
            <a:pPr>
              <a:lnSpc>
                <a:spcPct val="90000"/>
              </a:lnSpc>
            </a:pPr>
            <a:r>
              <a:rPr lang="en-US" altLang="en-US" sz="1600">
                <a:latin typeface="Palatino" pitchFamily="2" charset="77"/>
                <a:ea typeface="ＭＳ Ｐゴシック" panose="020B0600070205080204" pitchFamily="34" charset="-128"/>
              </a:rPr>
              <a:t>Receivers must remain clothed.</a:t>
            </a:r>
          </a:p>
          <a:p>
            <a:pPr>
              <a:lnSpc>
                <a:spcPct val="90000"/>
              </a:lnSpc>
            </a:pPr>
            <a:r>
              <a:rPr lang="en-US" altLang="en-US" sz="1600">
                <a:latin typeface="Palatino" pitchFamily="2" charset="77"/>
                <a:ea typeface="ＭＳ Ｐゴシック" panose="020B0600070205080204" pitchFamily="34" charset="-128"/>
              </a:rPr>
              <a:t>There will be no need of sheets except for a face cradle cover.</a:t>
            </a:r>
          </a:p>
          <a:p>
            <a:pPr>
              <a:lnSpc>
                <a:spcPct val="90000"/>
              </a:lnSpc>
            </a:pPr>
            <a:endParaRPr lang="en-US" altLang="en-US" sz="1600">
              <a:latin typeface="Palatino" pitchFamily="2" charset="77"/>
              <a:ea typeface="ＭＳ Ｐゴシック" panose="020B0600070205080204" pitchFamily="34" charset="-128"/>
            </a:endParaRPr>
          </a:p>
          <a:p>
            <a:pPr>
              <a:lnSpc>
                <a:spcPct val="90000"/>
              </a:lnSpc>
              <a:buFont typeface="Wingdings" pitchFamily="2" charset="2"/>
              <a:buNone/>
            </a:pPr>
            <a:r>
              <a:rPr lang="en-US" altLang="en-US" sz="1600" b="1">
                <a:latin typeface="Palatino" pitchFamily="2" charset="77"/>
                <a:ea typeface="ＭＳ Ｐゴシック" panose="020B0600070205080204" pitchFamily="34" charset="-128"/>
              </a:rPr>
              <a:t>Demo and Practice</a:t>
            </a:r>
          </a:p>
          <a:p>
            <a:pPr>
              <a:lnSpc>
                <a:spcPct val="90000"/>
              </a:lnSpc>
            </a:pPr>
            <a:r>
              <a:rPr lang="en-US" altLang="en-US" sz="1600">
                <a:latin typeface="Palatino" pitchFamily="2" charset="77"/>
                <a:ea typeface="ＭＳ Ｐゴシック" panose="020B0600070205080204" pitchFamily="34" charset="-128"/>
              </a:rPr>
              <a:t>All of the students come to a central table to watch a brief demonstration of how to palpate one of the focus muscles:</a:t>
            </a:r>
          </a:p>
          <a:p>
            <a:pPr lvl="1">
              <a:lnSpc>
                <a:spcPct val="90000"/>
              </a:lnSpc>
            </a:pPr>
            <a:r>
              <a:rPr lang="en-US" altLang="en-US" sz="1600">
                <a:latin typeface="Palatino" pitchFamily="2" charset="77"/>
                <a:ea typeface="ＭＳ Ｐゴシック" panose="020B0600070205080204" pitchFamily="34" charset="-128"/>
              </a:rPr>
              <a:t>List and identify the bony landmarks, especially origins and insertions.</a:t>
            </a:r>
          </a:p>
          <a:p>
            <a:pPr lvl="1">
              <a:lnSpc>
                <a:spcPct val="90000"/>
              </a:lnSpc>
            </a:pPr>
            <a:r>
              <a:rPr lang="en-US" altLang="en-US" sz="1600">
                <a:latin typeface="Palatino" pitchFamily="2" charset="77"/>
                <a:ea typeface="ＭＳ Ｐゴシック" panose="020B0600070205080204" pitchFamily="34" charset="-128"/>
              </a:rPr>
              <a:t>List and identify the muscle bellies and tendons.</a:t>
            </a:r>
          </a:p>
          <a:p>
            <a:pPr lvl="1">
              <a:lnSpc>
                <a:spcPct val="90000"/>
              </a:lnSpc>
            </a:pPr>
            <a:r>
              <a:rPr lang="en-US" altLang="en-US" sz="1600">
                <a:latin typeface="Palatino" pitchFamily="2" charset="77"/>
                <a:ea typeface="ＭＳ Ｐゴシック" panose="020B0600070205080204" pitchFamily="34" charset="-128"/>
              </a:rPr>
              <a:t>List and explain the actions.</a:t>
            </a:r>
          </a:p>
          <a:p>
            <a:pPr lvl="1">
              <a:lnSpc>
                <a:spcPct val="90000"/>
              </a:lnSpc>
            </a:pPr>
            <a:r>
              <a:rPr lang="en-US" altLang="en-US" sz="1600">
                <a:latin typeface="Palatino" pitchFamily="2" charset="77"/>
                <a:ea typeface="ＭＳ Ｐゴシック" panose="020B0600070205080204" pitchFamily="34" charset="-128"/>
              </a:rPr>
              <a:t>Demo how to palpate the muscle while simultaneously offer resistance to the action, “Contract, relax. Contract, relax.”</a:t>
            </a:r>
          </a:p>
          <a:p>
            <a:pPr lvl="1">
              <a:lnSpc>
                <a:spcPct val="90000"/>
              </a:lnSpc>
            </a:pPr>
            <a:r>
              <a:rPr lang="en-US" altLang="en-US" sz="1600">
                <a:latin typeface="Palatino" pitchFamily="2" charset="77"/>
                <a:ea typeface="ＭＳ Ｐゴシック" panose="020B0600070205080204" pitchFamily="34" charset="-128"/>
              </a:rPr>
              <a:t>The students go back to their table to practice the palpation.</a:t>
            </a:r>
          </a:p>
          <a:p>
            <a:pPr lvl="1">
              <a:lnSpc>
                <a:spcPct val="90000"/>
              </a:lnSpc>
            </a:pPr>
            <a:r>
              <a:rPr lang="en-US" altLang="en-US" sz="1600">
                <a:latin typeface="Palatino" pitchFamily="2" charset="77"/>
                <a:ea typeface="ＭＳ Ｐゴシック" panose="020B0600070205080204" pitchFamily="34" charset="-128"/>
              </a:rPr>
              <a:t>2 students palpate the third student collaboratively.</a:t>
            </a:r>
          </a:p>
          <a:p>
            <a:pPr lvl="1">
              <a:lnSpc>
                <a:spcPct val="90000"/>
              </a:lnSpc>
            </a:pPr>
            <a:r>
              <a:rPr lang="en-US" altLang="en-US" sz="1600">
                <a:latin typeface="Palatino" pitchFamily="2" charset="77"/>
                <a:ea typeface="ＭＳ Ｐゴシック" panose="020B0600070205080204" pitchFamily="34" charset="-128"/>
              </a:rPr>
              <a:t>The instructor and assistant circulate to offer guidance and touch comparisons:</a:t>
            </a:r>
          </a:p>
          <a:p>
            <a:pPr lvl="1">
              <a:lnSpc>
                <a:spcPct val="90000"/>
              </a:lnSpc>
              <a:buFontTx/>
              <a:buNone/>
            </a:pPr>
            <a:endParaRPr lang="en-US" altLang="en-US" sz="1600">
              <a:latin typeface="Palatino" pitchFamily="2" charset="77"/>
              <a:ea typeface="ＭＳ Ｐゴシック" panose="020B0600070205080204" pitchFamily="34" charset="-128"/>
            </a:endParaRPr>
          </a:p>
          <a:p>
            <a:pPr>
              <a:lnSpc>
                <a:spcPct val="90000"/>
              </a:lnSpc>
            </a:pPr>
            <a:r>
              <a:rPr lang="en-US" altLang="en-US" sz="1600">
                <a:latin typeface="Palatino" pitchFamily="2" charset="77"/>
                <a:ea typeface="ＭＳ Ｐゴシック" panose="020B0600070205080204" pitchFamily="34" charset="-128"/>
              </a:rPr>
              <a:t>This process repeats for each muscle that will be palpated.</a:t>
            </a:r>
          </a:p>
          <a:p>
            <a:pPr>
              <a:lnSpc>
                <a:spcPct val="90000"/>
              </a:lnSpc>
            </a:pPr>
            <a:r>
              <a:rPr lang="en-US" altLang="en-US" sz="1600">
                <a:latin typeface="Palatino" pitchFamily="2" charset="77"/>
                <a:ea typeface="ＭＳ Ｐゴシック" panose="020B0600070205080204" pitchFamily="34" charset="-128"/>
              </a:rPr>
              <a:t>Once all the focus muscles have been palpated on the first student, repeat the process so that each student will palpate twice and be palpated once.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2">
            <a:extLst>
              <a:ext uri="{FF2B5EF4-FFF2-40B4-BE49-F238E27FC236}">
                <a16:creationId xmlns:a16="http://schemas.microsoft.com/office/drawing/2014/main" id="{7B73171B-E81E-909A-D945-1A2DFBDCE308}"/>
              </a:ext>
            </a:extLst>
          </p:cNvPr>
          <p:cNvSpPr>
            <a:spLocks noGrp="1"/>
          </p:cNvSpPr>
          <p:nvPr>
            <p:ph type="ctrTitle" idx="4294967295"/>
          </p:nvPr>
        </p:nvSpPr>
        <p:spPr>
          <a:xfrm>
            <a:off x="152400" y="76200"/>
            <a:ext cx="5410200" cy="6629400"/>
          </a:xfrm>
        </p:spPr>
        <p:txBody>
          <a:bodyPr anchor="t"/>
          <a:lstStyle/>
          <a:p>
            <a:pPr algn="l" eaLnBrk="1" hangingPunct="1">
              <a:defRPr/>
            </a:pPr>
            <a:r>
              <a:rPr lang="en-US" altLang="en-US" sz="2400">
                <a:solidFill>
                  <a:schemeClr val="tx1"/>
                </a:solidFill>
                <a:latin typeface="Palatino" pitchFamily="2" charset="77"/>
              </a:rPr>
              <a:t>Trapezius</a:t>
            </a:r>
            <a:br>
              <a:rPr lang="en-US" altLang="en-US" sz="1600">
                <a:solidFill>
                  <a:schemeClr val="tx1"/>
                </a:solidFill>
                <a:latin typeface="Palatino" pitchFamily="2" charset="77"/>
              </a:rPr>
            </a:br>
            <a:r>
              <a:rPr lang="en-US" altLang="en-US" sz="1600">
                <a:solidFill>
                  <a:schemeClr val="tx1"/>
                </a:solidFill>
                <a:latin typeface="Palatino" pitchFamily="2" charset="77"/>
              </a:rPr>
              <a:t>A  </a:t>
            </a:r>
            <a:r>
              <a:rPr lang="en-US" altLang="en-US" sz="1600" i="1">
                <a:solidFill>
                  <a:schemeClr val="tx1"/>
                </a:solidFill>
                <a:latin typeface="Palatino" pitchFamily="2" charset="77"/>
              </a:rPr>
              <a:t>Upper fibers:</a:t>
            </a:r>
            <a:br>
              <a:rPr lang="en-US" altLang="en-US" sz="1600">
                <a:solidFill>
                  <a:schemeClr val="tx1"/>
                </a:solidFill>
                <a:latin typeface="Palatino" pitchFamily="2" charset="77"/>
              </a:rPr>
            </a:br>
            <a:r>
              <a:rPr lang="en-US" altLang="en-US" sz="1600">
                <a:solidFill>
                  <a:schemeClr val="tx1"/>
                </a:solidFill>
                <a:latin typeface="Palatino" pitchFamily="2" charset="77"/>
              </a:rPr>
              <a:t>       Bilaterally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Extend</a:t>
            </a:r>
            <a:r>
              <a:rPr lang="en-US" altLang="en-US" sz="1600">
                <a:solidFill>
                  <a:schemeClr val="tx1"/>
                </a:solidFill>
                <a:latin typeface="Palatino" pitchFamily="2" charset="77"/>
              </a:rPr>
              <a:t> the head and neck</a:t>
            </a:r>
            <a:br>
              <a:rPr lang="en-US" altLang="en-US" sz="1600">
                <a:solidFill>
                  <a:schemeClr val="tx1"/>
                </a:solidFill>
                <a:latin typeface="Palatino" pitchFamily="2" charset="77"/>
              </a:rPr>
            </a:br>
            <a:r>
              <a:rPr lang="en-US" altLang="en-US" sz="1600">
                <a:solidFill>
                  <a:schemeClr val="tx1"/>
                </a:solidFill>
                <a:latin typeface="Palatino" pitchFamily="2" charset="77"/>
              </a:rPr>
              <a:t>       Unilaterally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Laterally flex</a:t>
            </a:r>
            <a:r>
              <a:rPr lang="en-US" altLang="en-US" sz="1600">
                <a:solidFill>
                  <a:schemeClr val="tx1"/>
                </a:solidFill>
                <a:latin typeface="Palatino" pitchFamily="2" charset="77"/>
              </a:rPr>
              <a:t> the head and neck to the same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Rotate</a:t>
            </a:r>
            <a:r>
              <a:rPr lang="en-US" altLang="en-US" sz="1600">
                <a:solidFill>
                  <a:schemeClr val="tx1"/>
                </a:solidFill>
                <a:latin typeface="Palatino" pitchFamily="2" charset="77"/>
              </a:rPr>
              <a:t> the head and neck to the opposite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Elevate</a:t>
            </a:r>
            <a:r>
              <a:rPr lang="en-US" altLang="en-US" sz="1600">
                <a:solidFill>
                  <a:schemeClr val="tx1"/>
                </a:solidFill>
                <a:latin typeface="Palatino" pitchFamily="2" charset="77"/>
              </a:rPr>
              <a:t> the scapula (scapulothoracic joint)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 </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Middle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Adduct</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Stabilize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Lower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Depress</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O  External occipital protuberance</a:t>
            </a:r>
            <a:br>
              <a:rPr lang="en-US" altLang="en-US" sz="1600">
                <a:solidFill>
                  <a:schemeClr val="tx1"/>
                </a:solidFill>
                <a:latin typeface="Palatino" pitchFamily="2" charset="77"/>
              </a:rPr>
            </a:br>
            <a:r>
              <a:rPr lang="en-US" altLang="en-US" sz="1600">
                <a:solidFill>
                  <a:schemeClr val="tx1"/>
                </a:solidFill>
                <a:latin typeface="Palatino" pitchFamily="2" charset="77"/>
              </a:rPr>
              <a:t>     Medial portion of superior nuchal line</a:t>
            </a:r>
            <a:br>
              <a:rPr lang="en-US" altLang="en-US" sz="1600">
                <a:solidFill>
                  <a:schemeClr val="tx1"/>
                </a:solidFill>
                <a:latin typeface="Palatino" pitchFamily="2" charset="77"/>
              </a:rPr>
            </a:br>
            <a:r>
              <a:rPr lang="en-US" altLang="en-US" sz="1600">
                <a:solidFill>
                  <a:schemeClr val="tx1"/>
                </a:solidFill>
                <a:latin typeface="Palatino" pitchFamily="2" charset="77"/>
              </a:rPr>
              <a:t>     Ligamentum nuchae</a:t>
            </a:r>
            <a:br>
              <a:rPr lang="en-US" altLang="en-US" sz="1600">
                <a:solidFill>
                  <a:schemeClr val="tx1"/>
                </a:solidFill>
                <a:latin typeface="Palatino" pitchFamily="2" charset="77"/>
              </a:rPr>
            </a:br>
            <a:r>
              <a:rPr lang="en-US" altLang="en-US" sz="1600">
                <a:solidFill>
                  <a:schemeClr val="tx1"/>
                </a:solidFill>
                <a:latin typeface="Palatino" pitchFamily="2" charset="77"/>
              </a:rPr>
              <a:t>     Spinous processes of C-7 through T-12</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I  Lateral one-third of clavicle</a:t>
            </a:r>
            <a:br>
              <a:rPr lang="en-US" altLang="en-US" sz="1600">
                <a:solidFill>
                  <a:schemeClr val="tx1"/>
                </a:solidFill>
                <a:latin typeface="Palatino" pitchFamily="2" charset="77"/>
              </a:rPr>
            </a:br>
            <a:r>
              <a:rPr lang="en-US" altLang="en-US" sz="1600">
                <a:solidFill>
                  <a:schemeClr val="tx1"/>
                </a:solidFill>
                <a:latin typeface="Palatino" pitchFamily="2" charset="77"/>
              </a:rPr>
              <a:t>     Acromion</a:t>
            </a:r>
            <a:br>
              <a:rPr lang="en-US" altLang="en-US" sz="1600">
                <a:solidFill>
                  <a:schemeClr val="tx1"/>
                </a:solidFill>
                <a:latin typeface="Palatino" pitchFamily="2" charset="77"/>
              </a:rPr>
            </a:br>
            <a:r>
              <a:rPr lang="en-US" altLang="en-US" sz="1600">
                <a:solidFill>
                  <a:schemeClr val="tx1"/>
                </a:solidFill>
                <a:latin typeface="Palatino" pitchFamily="2" charset="77"/>
              </a:rPr>
              <a:t>     Spine of scapula</a:t>
            </a:r>
          </a:p>
        </p:txBody>
      </p:sp>
      <p:sp>
        <p:nvSpPr>
          <p:cNvPr id="64514" name="AutoShape 3">
            <a:extLst>
              <a:ext uri="{FF2B5EF4-FFF2-40B4-BE49-F238E27FC236}">
                <a16:creationId xmlns:a16="http://schemas.microsoft.com/office/drawing/2014/main" id="{D4D5CBC9-46D6-490A-2E46-C12695CA92B9}"/>
              </a:ext>
            </a:extLst>
          </p:cNvPr>
          <p:cNvSpPr>
            <a:spLocks noChangeArrowheads="1"/>
          </p:cNvSpPr>
          <p:nvPr/>
        </p:nvSpPr>
        <p:spPr bwMode="auto">
          <a:xfrm>
            <a:off x="152400" y="45720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64515" name="AutoShape 4">
            <a:extLst>
              <a:ext uri="{FF2B5EF4-FFF2-40B4-BE49-F238E27FC236}">
                <a16:creationId xmlns:a16="http://schemas.microsoft.com/office/drawing/2014/main" id="{AB24DF19-91F0-6BC3-C753-EA828C81A6D1}"/>
              </a:ext>
            </a:extLst>
          </p:cNvPr>
          <p:cNvSpPr>
            <a:spLocks noChangeArrowheads="1"/>
          </p:cNvSpPr>
          <p:nvPr/>
        </p:nvSpPr>
        <p:spPr bwMode="auto">
          <a:xfrm>
            <a:off x="152400" y="457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A</a:t>
            </a:r>
          </a:p>
        </p:txBody>
      </p:sp>
      <p:sp>
        <p:nvSpPr>
          <p:cNvPr id="64516" name="AutoShape 5">
            <a:extLst>
              <a:ext uri="{FF2B5EF4-FFF2-40B4-BE49-F238E27FC236}">
                <a16:creationId xmlns:a16="http://schemas.microsoft.com/office/drawing/2014/main" id="{9E7B5CE7-2909-F593-86E2-6133FA85AD65}"/>
              </a:ext>
            </a:extLst>
          </p:cNvPr>
          <p:cNvSpPr>
            <a:spLocks noChangeArrowheads="1"/>
          </p:cNvSpPr>
          <p:nvPr/>
        </p:nvSpPr>
        <p:spPr bwMode="auto">
          <a:xfrm>
            <a:off x="152400" y="5791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I</a:t>
            </a:r>
          </a:p>
        </p:txBody>
      </p:sp>
      <p:sp>
        <p:nvSpPr>
          <p:cNvPr id="64517" name="Rectangle 6">
            <a:extLst>
              <a:ext uri="{FF2B5EF4-FFF2-40B4-BE49-F238E27FC236}">
                <a16:creationId xmlns:a16="http://schemas.microsoft.com/office/drawing/2014/main" id="{A8B4B401-4756-96A1-9F85-A995D4DBAEDD}"/>
              </a:ext>
            </a:extLst>
          </p:cNvPr>
          <p:cNvSpPr>
            <a:spLocks noChangeArrowheads="1"/>
          </p:cNvSpPr>
          <p:nvPr/>
        </p:nvSpPr>
        <p:spPr bwMode="auto">
          <a:xfrm>
            <a:off x="457200" y="5334000"/>
            <a:ext cx="3581400" cy="304800"/>
          </a:xfrm>
          <a:prstGeom prst="rect">
            <a:avLst/>
          </a:prstGeom>
          <a:solidFill>
            <a:srgbClr val="2A33DE">
              <a:alpha val="25098"/>
            </a:srgbClr>
          </a:solidFill>
          <a:ln w="9525">
            <a:solidFill>
              <a:schemeClr val="tx1"/>
            </a:solidFill>
            <a:miter lim="800000"/>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endParaRPr>
          </a:p>
        </p:txBody>
      </p:sp>
      <p:pic>
        <p:nvPicPr>
          <p:cNvPr id="64518" name="Picture 7" descr="SA2">
            <a:extLst>
              <a:ext uri="{FF2B5EF4-FFF2-40B4-BE49-F238E27FC236}">
                <a16:creationId xmlns:a16="http://schemas.microsoft.com/office/drawing/2014/main" id="{668F2CF0-2087-1FD6-1637-1146030F4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039" t="7445" r="12935" b="7692"/>
          <a:stretch>
            <a:fillRect/>
          </a:stretch>
        </p:blipFill>
        <p:spPr bwMode="auto">
          <a:xfrm>
            <a:off x="5757863" y="1143000"/>
            <a:ext cx="277653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AutoShape 8">
            <a:extLst>
              <a:ext uri="{FF2B5EF4-FFF2-40B4-BE49-F238E27FC236}">
                <a16:creationId xmlns:a16="http://schemas.microsoft.com/office/drawing/2014/main" id="{FB4D02D9-96FB-2B7C-6C67-A6017DCA9582}"/>
              </a:ext>
            </a:extLst>
          </p:cNvPr>
          <p:cNvSpPr>
            <a:spLocks noChangeArrowheads="1"/>
          </p:cNvSpPr>
          <p:nvPr/>
        </p:nvSpPr>
        <p:spPr bwMode="auto">
          <a:xfrm>
            <a:off x="6096000" y="40386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64520" name="AutoShape 9">
            <a:extLst>
              <a:ext uri="{FF2B5EF4-FFF2-40B4-BE49-F238E27FC236}">
                <a16:creationId xmlns:a16="http://schemas.microsoft.com/office/drawing/2014/main" id="{43298D53-2A47-D558-D581-DE2AE30BB4F7}"/>
              </a:ext>
            </a:extLst>
          </p:cNvPr>
          <p:cNvSpPr>
            <a:spLocks noChangeArrowheads="1"/>
          </p:cNvSpPr>
          <p:nvPr/>
        </p:nvSpPr>
        <p:spPr bwMode="auto">
          <a:xfrm>
            <a:off x="7010400" y="838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64521" name="AutoShape 10">
            <a:extLst>
              <a:ext uri="{FF2B5EF4-FFF2-40B4-BE49-F238E27FC236}">
                <a16:creationId xmlns:a16="http://schemas.microsoft.com/office/drawing/2014/main" id="{7BBE0E24-A5CC-8E42-8109-6A5D2EDFE98B}"/>
              </a:ext>
            </a:extLst>
          </p:cNvPr>
          <p:cNvSpPr>
            <a:spLocks noChangeArrowheads="1"/>
          </p:cNvSpPr>
          <p:nvPr/>
        </p:nvSpPr>
        <p:spPr bwMode="auto">
          <a:xfrm>
            <a:off x="8534400" y="28194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I</a:t>
            </a:r>
          </a:p>
        </p:txBody>
      </p:sp>
      <p:sp>
        <p:nvSpPr>
          <p:cNvPr id="64522" name="Line 12">
            <a:extLst>
              <a:ext uri="{FF2B5EF4-FFF2-40B4-BE49-F238E27FC236}">
                <a16:creationId xmlns:a16="http://schemas.microsoft.com/office/drawing/2014/main" id="{8089B199-9475-12E0-9088-562F0A280F62}"/>
              </a:ext>
            </a:extLst>
          </p:cNvPr>
          <p:cNvSpPr>
            <a:spLocks noChangeShapeType="1"/>
          </p:cNvSpPr>
          <p:nvPr/>
        </p:nvSpPr>
        <p:spPr bwMode="auto">
          <a:xfrm>
            <a:off x="6781800" y="2895600"/>
            <a:ext cx="0" cy="3200400"/>
          </a:xfrm>
          <a:prstGeom prst="line">
            <a:avLst/>
          </a:prstGeom>
          <a:noFill/>
          <a:ln w="603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2">
            <a:extLst>
              <a:ext uri="{FF2B5EF4-FFF2-40B4-BE49-F238E27FC236}">
                <a16:creationId xmlns:a16="http://schemas.microsoft.com/office/drawing/2014/main" id="{9222A317-FE86-7905-1393-B95C03528F9F}"/>
              </a:ext>
            </a:extLst>
          </p:cNvPr>
          <p:cNvSpPr>
            <a:spLocks noGrp="1"/>
          </p:cNvSpPr>
          <p:nvPr>
            <p:ph type="ctrTitle" idx="4294967295"/>
          </p:nvPr>
        </p:nvSpPr>
        <p:spPr>
          <a:xfrm>
            <a:off x="152400" y="76200"/>
            <a:ext cx="5410200" cy="6629400"/>
          </a:xfrm>
        </p:spPr>
        <p:txBody>
          <a:bodyPr anchor="t"/>
          <a:lstStyle/>
          <a:p>
            <a:pPr algn="l" eaLnBrk="1" hangingPunct="1">
              <a:defRPr/>
            </a:pPr>
            <a:r>
              <a:rPr lang="en-US" altLang="en-US" sz="2400">
                <a:solidFill>
                  <a:schemeClr val="tx1"/>
                </a:solidFill>
                <a:latin typeface="Palatino" pitchFamily="2" charset="77"/>
              </a:rPr>
              <a:t>Trapezius</a:t>
            </a:r>
            <a:br>
              <a:rPr lang="en-US" altLang="en-US" sz="1600">
                <a:solidFill>
                  <a:schemeClr val="tx1"/>
                </a:solidFill>
                <a:latin typeface="Palatino" pitchFamily="2" charset="77"/>
              </a:rPr>
            </a:br>
            <a:r>
              <a:rPr lang="en-US" altLang="en-US" sz="1600">
                <a:solidFill>
                  <a:schemeClr val="tx1"/>
                </a:solidFill>
                <a:latin typeface="Palatino" pitchFamily="2" charset="77"/>
              </a:rPr>
              <a:t>A  </a:t>
            </a:r>
            <a:r>
              <a:rPr lang="en-US" altLang="en-US" sz="1600" i="1">
                <a:solidFill>
                  <a:schemeClr val="tx1"/>
                </a:solidFill>
                <a:latin typeface="Palatino" pitchFamily="2" charset="77"/>
              </a:rPr>
              <a:t>Upper fibers:</a:t>
            </a:r>
            <a:br>
              <a:rPr lang="en-US" altLang="en-US" sz="1600">
                <a:solidFill>
                  <a:schemeClr val="tx1"/>
                </a:solidFill>
                <a:latin typeface="Palatino" pitchFamily="2" charset="77"/>
              </a:rPr>
            </a:br>
            <a:r>
              <a:rPr lang="en-US" altLang="en-US" sz="1600">
                <a:solidFill>
                  <a:schemeClr val="tx1"/>
                </a:solidFill>
                <a:latin typeface="Palatino" pitchFamily="2" charset="77"/>
              </a:rPr>
              <a:t>       Bilaterally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Extend</a:t>
            </a:r>
            <a:r>
              <a:rPr lang="en-US" altLang="en-US" sz="1600">
                <a:solidFill>
                  <a:schemeClr val="tx1"/>
                </a:solidFill>
                <a:latin typeface="Palatino" pitchFamily="2" charset="77"/>
              </a:rPr>
              <a:t> the head and neck</a:t>
            </a:r>
            <a:br>
              <a:rPr lang="en-US" altLang="en-US" sz="1600">
                <a:solidFill>
                  <a:schemeClr val="tx1"/>
                </a:solidFill>
                <a:latin typeface="Palatino" pitchFamily="2" charset="77"/>
              </a:rPr>
            </a:br>
            <a:r>
              <a:rPr lang="en-US" altLang="en-US" sz="1600">
                <a:solidFill>
                  <a:schemeClr val="tx1"/>
                </a:solidFill>
                <a:latin typeface="Palatino" pitchFamily="2" charset="77"/>
              </a:rPr>
              <a:t>       Unilaterally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Laterally flex</a:t>
            </a:r>
            <a:r>
              <a:rPr lang="en-US" altLang="en-US" sz="1600">
                <a:solidFill>
                  <a:schemeClr val="tx1"/>
                </a:solidFill>
                <a:latin typeface="Palatino" pitchFamily="2" charset="77"/>
              </a:rPr>
              <a:t> the head and neck to the same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Rotate</a:t>
            </a:r>
            <a:r>
              <a:rPr lang="en-US" altLang="en-US" sz="1600">
                <a:solidFill>
                  <a:schemeClr val="tx1"/>
                </a:solidFill>
                <a:latin typeface="Palatino" pitchFamily="2" charset="77"/>
              </a:rPr>
              <a:t> the head and neck to the opposite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Elevate</a:t>
            </a:r>
            <a:r>
              <a:rPr lang="en-US" altLang="en-US" sz="1600">
                <a:solidFill>
                  <a:schemeClr val="tx1"/>
                </a:solidFill>
                <a:latin typeface="Palatino" pitchFamily="2" charset="77"/>
              </a:rPr>
              <a:t> the scapula (scapulothoracic joint)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 </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Middle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Adduct</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Stabilize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Lower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Depress</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O  External occipital protuberance</a:t>
            </a:r>
            <a:br>
              <a:rPr lang="en-US" altLang="en-US" sz="1600">
                <a:solidFill>
                  <a:schemeClr val="tx1"/>
                </a:solidFill>
                <a:latin typeface="Palatino" pitchFamily="2" charset="77"/>
              </a:rPr>
            </a:br>
            <a:r>
              <a:rPr lang="en-US" altLang="en-US" sz="1600">
                <a:solidFill>
                  <a:schemeClr val="tx1"/>
                </a:solidFill>
                <a:latin typeface="Palatino" pitchFamily="2" charset="77"/>
              </a:rPr>
              <a:t>     Medial portion of superior nuchal line</a:t>
            </a:r>
            <a:br>
              <a:rPr lang="en-US" altLang="en-US" sz="1600">
                <a:solidFill>
                  <a:schemeClr val="tx1"/>
                </a:solidFill>
                <a:latin typeface="Palatino" pitchFamily="2" charset="77"/>
              </a:rPr>
            </a:br>
            <a:r>
              <a:rPr lang="en-US" altLang="en-US" sz="1600">
                <a:solidFill>
                  <a:schemeClr val="tx1"/>
                </a:solidFill>
                <a:latin typeface="Palatino" pitchFamily="2" charset="77"/>
              </a:rPr>
              <a:t>     Ligamentum nuchae</a:t>
            </a:r>
            <a:br>
              <a:rPr lang="en-US" altLang="en-US" sz="1600">
                <a:solidFill>
                  <a:schemeClr val="tx1"/>
                </a:solidFill>
                <a:latin typeface="Palatino" pitchFamily="2" charset="77"/>
              </a:rPr>
            </a:br>
            <a:r>
              <a:rPr lang="en-US" altLang="en-US" sz="1600">
                <a:solidFill>
                  <a:schemeClr val="tx1"/>
                </a:solidFill>
                <a:latin typeface="Palatino" pitchFamily="2" charset="77"/>
              </a:rPr>
              <a:t>     Spinous processes of C-7 through T-12</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I  Lateral one-third of clavicle</a:t>
            </a:r>
            <a:br>
              <a:rPr lang="en-US" altLang="en-US" sz="1600">
                <a:solidFill>
                  <a:schemeClr val="tx1"/>
                </a:solidFill>
                <a:latin typeface="Palatino" pitchFamily="2" charset="77"/>
              </a:rPr>
            </a:br>
            <a:r>
              <a:rPr lang="en-US" altLang="en-US" sz="1600">
                <a:solidFill>
                  <a:schemeClr val="tx1"/>
                </a:solidFill>
                <a:latin typeface="Palatino" pitchFamily="2" charset="77"/>
              </a:rPr>
              <a:t>     Acromion</a:t>
            </a:r>
            <a:br>
              <a:rPr lang="en-US" altLang="en-US" sz="1600">
                <a:solidFill>
                  <a:schemeClr val="tx1"/>
                </a:solidFill>
                <a:latin typeface="Palatino" pitchFamily="2" charset="77"/>
              </a:rPr>
            </a:br>
            <a:r>
              <a:rPr lang="en-US" altLang="en-US" sz="1600">
                <a:solidFill>
                  <a:schemeClr val="tx1"/>
                </a:solidFill>
                <a:latin typeface="Palatino" pitchFamily="2" charset="77"/>
              </a:rPr>
              <a:t>     Spine of scapula</a:t>
            </a:r>
          </a:p>
        </p:txBody>
      </p:sp>
      <p:sp>
        <p:nvSpPr>
          <p:cNvPr id="66562" name="AutoShape 3">
            <a:extLst>
              <a:ext uri="{FF2B5EF4-FFF2-40B4-BE49-F238E27FC236}">
                <a16:creationId xmlns:a16="http://schemas.microsoft.com/office/drawing/2014/main" id="{9AD1684B-8B7E-4F1C-C5DA-0C41F57151E8}"/>
              </a:ext>
            </a:extLst>
          </p:cNvPr>
          <p:cNvSpPr>
            <a:spLocks noChangeArrowheads="1"/>
          </p:cNvSpPr>
          <p:nvPr/>
        </p:nvSpPr>
        <p:spPr bwMode="auto">
          <a:xfrm>
            <a:off x="152400" y="45720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66563" name="AutoShape 4">
            <a:extLst>
              <a:ext uri="{FF2B5EF4-FFF2-40B4-BE49-F238E27FC236}">
                <a16:creationId xmlns:a16="http://schemas.microsoft.com/office/drawing/2014/main" id="{A60F277C-DBFA-C7D6-D90E-119E8C1D5467}"/>
              </a:ext>
            </a:extLst>
          </p:cNvPr>
          <p:cNvSpPr>
            <a:spLocks noChangeArrowheads="1"/>
          </p:cNvSpPr>
          <p:nvPr/>
        </p:nvSpPr>
        <p:spPr bwMode="auto">
          <a:xfrm>
            <a:off x="152400" y="457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A</a:t>
            </a:r>
          </a:p>
        </p:txBody>
      </p:sp>
      <p:sp>
        <p:nvSpPr>
          <p:cNvPr id="66564" name="AutoShape 5">
            <a:extLst>
              <a:ext uri="{FF2B5EF4-FFF2-40B4-BE49-F238E27FC236}">
                <a16:creationId xmlns:a16="http://schemas.microsoft.com/office/drawing/2014/main" id="{B9D6E520-CF4C-D982-479C-53ADFC021CE7}"/>
              </a:ext>
            </a:extLst>
          </p:cNvPr>
          <p:cNvSpPr>
            <a:spLocks noChangeArrowheads="1"/>
          </p:cNvSpPr>
          <p:nvPr/>
        </p:nvSpPr>
        <p:spPr bwMode="auto">
          <a:xfrm>
            <a:off x="152400" y="5791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I</a:t>
            </a:r>
          </a:p>
        </p:txBody>
      </p:sp>
      <p:sp>
        <p:nvSpPr>
          <p:cNvPr id="66565" name="Rectangle 6">
            <a:extLst>
              <a:ext uri="{FF2B5EF4-FFF2-40B4-BE49-F238E27FC236}">
                <a16:creationId xmlns:a16="http://schemas.microsoft.com/office/drawing/2014/main" id="{BC3B2C9E-878C-B987-BFF2-1532E1624466}"/>
              </a:ext>
            </a:extLst>
          </p:cNvPr>
          <p:cNvSpPr>
            <a:spLocks noChangeArrowheads="1"/>
          </p:cNvSpPr>
          <p:nvPr/>
        </p:nvSpPr>
        <p:spPr bwMode="auto">
          <a:xfrm>
            <a:off x="457200" y="5791200"/>
            <a:ext cx="2590800" cy="304800"/>
          </a:xfrm>
          <a:prstGeom prst="rect">
            <a:avLst/>
          </a:prstGeom>
          <a:solidFill>
            <a:srgbClr val="2A33DE">
              <a:alpha val="25098"/>
            </a:srgbClr>
          </a:solidFill>
          <a:ln w="9525">
            <a:solidFill>
              <a:schemeClr val="tx1"/>
            </a:solidFill>
            <a:miter lim="800000"/>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endParaRPr>
          </a:p>
        </p:txBody>
      </p:sp>
      <p:pic>
        <p:nvPicPr>
          <p:cNvPr id="66566" name="Picture 7" descr="SA2">
            <a:extLst>
              <a:ext uri="{FF2B5EF4-FFF2-40B4-BE49-F238E27FC236}">
                <a16:creationId xmlns:a16="http://schemas.microsoft.com/office/drawing/2014/main" id="{8472434E-6F77-A451-E977-1D3CB9D0E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039" t="7445" r="12935" b="7692"/>
          <a:stretch>
            <a:fillRect/>
          </a:stretch>
        </p:blipFill>
        <p:spPr bwMode="auto">
          <a:xfrm>
            <a:off x="5757863" y="1143000"/>
            <a:ext cx="277653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AutoShape 8">
            <a:extLst>
              <a:ext uri="{FF2B5EF4-FFF2-40B4-BE49-F238E27FC236}">
                <a16:creationId xmlns:a16="http://schemas.microsoft.com/office/drawing/2014/main" id="{02DF3365-459D-1FA1-D2DA-49ADCB3B4CEA}"/>
              </a:ext>
            </a:extLst>
          </p:cNvPr>
          <p:cNvSpPr>
            <a:spLocks noChangeArrowheads="1"/>
          </p:cNvSpPr>
          <p:nvPr/>
        </p:nvSpPr>
        <p:spPr bwMode="auto">
          <a:xfrm>
            <a:off x="6096000" y="40386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66568" name="AutoShape 9">
            <a:extLst>
              <a:ext uri="{FF2B5EF4-FFF2-40B4-BE49-F238E27FC236}">
                <a16:creationId xmlns:a16="http://schemas.microsoft.com/office/drawing/2014/main" id="{B9D3E110-069C-1DE5-2140-0D0EFDB1089B}"/>
              </a:ext>
            </a:extLst>
          </p:cNvPr>
          <p:cNvSpPr>
            <a:spLocks noChangeArrowheads="1"/>
          </p:cNvSpPr>
          <p:nvPr/>
        </p:nvSpPr>
        <p:spPr bwMode="auto">
          <a:xfrm>
            <a:off x="7010400" y="838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66569" name="AutoShape 10">
            <a:extLst>
              <a:ext uri="{FF2B5EF4-FFF2-40B4-BE49-F238E27FC236}">
                <a16:creationId xmlns:a16="http://schemas.microsoft.com/office/drawing/2014/main" id="{C88C157A-63E3-F37B-827E-B958A385102B}"/>
              </a:ext>
            </a:extLst>
          </p:cNvPr>
          <p:cNvSpPr>
            <a:spLocks noChangeArrowheads="1"/>
          </p:cNvSpPr>
          <p:nvPr/>
        </p:nvSpPr>
        <p:spPr bwMode="auto">
          <a:xfrm>
            <a:off x="8534400" y="28194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I</a:t>
            </a:r>
          </a:p>
        </p:txBody>
      </p:sp>
      <p:sp>
        <p:nvSpPr>
          <p:cNvPr id="66570" name="Freeform 12">
            <a:extLst>
              <a:ext uri="{FF2B5EF4-FFF2-40B4-BE49-F238E27FC236}">
                <a16:creationId xmlns:a16="http://schemas.microsoft.com/office/drawing/2014/main" id="{2B00974A-2BA0-3C85-9B64-9F4A2777C5F9}"/>
              </a:ext>
            </a:extLst>
          </p:cNvPr>
          <p:cNvSpPr>
            <a:spLocks/>
          </p:cNvSpPr>
          <p:nvPr/>
        </p:nvSpPr>
        <p:spPr bwMode="auto">
          <a:xfrm>
            <a:off x="7805738" y="2965450"/>
            <a:ext cx="471487" cy="98425"/>
          </a:xfrm>
          <a:custGeom>
            <a:avLst/>
            <a:gdLst>
              <a:gd name="T0" fmla="*/ 0 w 297"/>
              <a:gd name="T1" fmla="*/ 0 h 62"/>
              <a:gd name="T2" fmla="*/ 2147483646 w 297"/>
              <a:gd name="T3" fmla="*/ 2147483646 h 62"/>
              <a:gd name="T4" fmla="*/ 2147483646 w 297"/>
              <a:gd name="T5" fmla="*/ 2147483646 h 62"/>
              <a:gd name="T6" fmla="*/ 2147483646 w 297"/>
              <a:gd name="T7" fmla="*/ 2147483646 h 62"/>
              <a:gd name="T8" fmla="*/ 0 60000 65536"/>
              <a:gd name="T9" fmla="*/ 0 60000 65536"/>
              <a:gd name="T10" fmla="*/ 0 60000 65536"/>
              <a:gd name="T11" fmla="*/ 0 60000 65536"/>
              <a:gd name="T12" fmla="*/ 0 w 297"/>
              <a:gd name="T13" fmla="*/ 0 h 62"/>
              <a:gd name="T14" fmla="*/ 297 w 297"/>
              <a:gd name="T15" fmla="*/ 62 h 62"/>
            </a:gdLst>
            <a:ahLst/>
            <a:cxnLst>
              <a:cxn ang="T8">
                <a:pos x="T0" y="T1"/>
              </a:cxn>
              <a:cxn ang="T9">
                <a:pos x="T2" y="T3"/>
              </a:cxn>
              <a:cxn ang="T10">
                <a:pos x="T4" y="T5"/>
              </a:cxn>
              <a:cxn ang="T11">
                <a:pos x="T6" y="T7"/>
              </a:cxn>
            </a:cxnLst>
            <a:rect l="T12" t="T13" r="T14" b="T15"/>
            <a:pathLst>
              <a:path w="297" h="62">
                <a:moveTo>
                  <a:pt x="0" y="0"/>
                </a:moveTo>
                <a:cubicBezTo>
                  <a:pt x="41" y="14"/>
                  <a:pt x="85" y="21"/>
                  <a:pt x="129" y="28"/>
                </a:cubicBezTo>
                <a:cubicBezTo>
                  <a:pt x="169" y="34"/>
                  <a:pt x="252" y="45"/>
                  <a:pt x="252" y="45"/>
                </a:cubicBezTo>
                <a:cubicBezTo>
                  <a:pt x="267" y="50"/>
                  <a:pt x="282" y="54"/>
                  <a:pt x="297" y="62"/>
                </a:cubicBezTo>
              </a:path>
            </a:pathLst>
          </a:custGeom>
          <a:noFill/>
          <a:ln w="603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2">
            <a:extLst>
              <a:ext uri="{FF2B5EF4-FFF2-40B4-BE49-F238E27FC236}">
                <a16:creationId xmlns:a16="http://schemas.microsoft.com/office/drawing/2014/main" id="{7971BA41-8F37-A462-C36A-523AD86F3B15}"/>
              </a:ext>
            </a:extLst>
          </p:cNvPr>
          <p:cNvSpPr>
            <a:spLocks noGrp="1"/>
          </p:cNvSpPr>
          <p:nvPr>
            <p:ph type="ctrTitle" idx="4294967295"/>
          </p:nvPr>
        </p:nvSpPr>
        <p:spPr>
          <a:xfrm>
            <a:off x="152400" y="76200"/>
            <a:ext cx="5410200" cy="6629400"/>
          </a:xfrm>
        </p:spPr>
        <p:txBody>
          <a:bodyPr anchor="t"/>
          <a:lstStyle/>
          <a:p>
            <a:pPr algn="l" eaLnBrk="1" hangingPunct="1">
              <a:defRPr/>
            </a:pPr>
            <a:r>
              <a:rPr lang="en-US" altLang="en-US" sz="2400">
                <a:solidFill>
                  <a:schemeClr val="tx1"/>
                </a:solidFill>
                <a:latin typeface="Palatino" pitchFamily="2" charset="77"/>
              </a:rPr>
              <a:t>Trapezius</a:t>
            </a:r>
            <a:br>
              <a:rPr lang="en-US" altLang="en-US" sz="1600">
                <a:solidFill>
                  <a:schemeClr val="tx1"/>
                </a:solidFill>
                <a:latin typeface="Palatino" pitchFamily="2" charset="77"/>
              </a:rPr>
            </a:br>
            <a:r>
              <a:rPr lang="en-US" altLang="en-US" sz="1600">
                <a:solidFill>
                  <a:schemeClr val="tx1"/>
                </a:solidFill>
                <a:latin typeface="Palatino" pitchFamily="2" charset="77"/>
              </a:rPr>
              <a:t>A  </a:t>
            </a:r>
            <a:r>
              <a:rPr lang="en-US" altLang="en-US" sz="1600" i="1">
                <a:solidFill>
                  <a:schemeClr val="tx1"/>
                </a:solidFill>
                <a:latin typeface="Palatino" pitchFamily="2" charset="77"/>
              </a:rPr>
              <a:t>Upper fibers:</a:t>
            </a:r>
            <a:br>
              <a:rPr lang="en-US" altLang="en-US" sz="1600">
                <a:solidFill>
                  <a:schemeClr val="tx1"/>
                </a:solidFill>
                <a:latin typeface="Palatino" pitchFamily="2" charset="77"/>
              </a:rPr>
            </a:br>
            <a:r>
              <a:rPr lang="en-US" altLang="en-US" sz="1600">
                <a:solidFill>
                  <a:schemeClr val="tx1"/>
                </a:solidFill>
                <a:latin typeface="Palatino" pitchFamily="2" charset="77"/>
              </a:rPr>
              <a:t>       Bilaterally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Extend</a:t>
            </a:r>
            <a:r>
              <a:rPr lang="en-US" altLang="en-US" sz="1600">
                <a:solidFill>
                  <a:schemeClr val="tx1"/>
                </a:solidFill>
                <a:latin typeface="Palatino" pitchFamily="2" charset="77"/>
              </a:rPr>
              <a:t> the head and neck</a:t>
            </a:r>
            <a:br>
              <a:rPr lang="en-US" altLang="en-US" sz="1600">
                <a:solidFill>
                  <a:schemeClr val="tx1"/>
                </a:solidFill>
                <a:latin typeface="Palatino" pitchFamily="2" charset="77"/>
              </a:rPr>
            </a:br>
            <a:r>
              <a:rPr lang="en-US" altLang="en-US" sz="1600">
                <a:solidFill>
                  <a:schemeClr val="tx1"/>
                </a:solidFill>
                <a:latin typeface="Palatino" pitchFamily="2" charset="77"/>
              </a:rPr>
              <a:t>       Unilaterally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Laterally flex</a:t>
            </a:r>
            <a:r>
              <a:rPr lang="en-US" altLang="en-US" sz="1600">
                <a:solidFill>
                  <a:schemeClr val="tx1"/>
                </a:solidFill>
                <a:latin typeface="Palatino" pitchFamily="2" charset="77"/>
              </a:rPr>
              <a:t> the head and neck to the same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Rotate</a:t>
            </a:r>
            <a:r>
              <a:rPr lang="en-US" altLang="en-US" sz="1600">
                <a:solidFill>
                  <a:schemeClr val="tx1"/>
                </a:solidFill>
                <a:latin typeface="Palatino" pitchFamily="2" charset="77"/>
              </a:rPr>
              <a:t> the head and neck to the opposite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Elevate</a:t>
            </a:r>
            <a:r>
              <a:rPr lang="en-US" altLang="en-US" sz="1600">
                <a:solidFill>
                  <a:schemeClr val="tx1"/>
                </a:solidFill>
                <a:latin typeface="Palatino" pitchFamily="2" charset="77"/>
              </a:rPr>
              <a:t> the scapula (scapulothoracic joint)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 </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Middle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Adduct</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Stabilize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Lower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Depress</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O  External occipital protuberance</a:t>
            </a:r>
            <a:br>
              <a:rPr lang="en-US" altLang="en-US" sz="1600">
                <a:solidFill>
                  <a:schemeClr val="tx1"/>
                </a:solidFill>
                <a:latin typeface="Palatino" pitchFamily="2" charset="77"/>
              </a:rPr>
            </a:br>
            <a:r>
              <a:rPr lang="en-US" altLang="en-US" sz="1600">
                <a:solidFill>
                  <a:schemeClr val="tx1"/>
                </a:solidFill>
                <a:latin typeface="Palatino" pitchFamily="2" charset="77"/>
              </a:rPr>
              <a:t>     Medial portion of superior nuchal line</a:t>
            </a:r>
            <a:br>
              <a:rPr lang="en-US" altLang="en-US" sz="1600">
                <a:solidFill>
                  <a:schemeClr val="tx1"/>
                </a:solidFill>
                <a:latin typeface="Palatino" pitchFamily="2" charset="77"/>
              </a:rPr>
            </a:br>
            <a:r>
              <a:rPr lang="en-US" altLang="en-US" sz="1600">
                <a:solidFill>
                  <a:schemeClr val="tx1"/>
                </a:solidFill>
                <a:latin typeface="Palatino" pitchFamily="2" charset="77"/>
              </a:rPr>
              <a:t>     Ligamentum nuchae</a:t>
            </a:r>
            <a:br>
              <a:rPr lang="en-US" altLang="en-US" sz="1600">
                <a:solidFill>
                  <a:schemeClr val="tx1"/>
                </a:solidFill>
                <a:latin typeface="Palatino" pitchFamily="2" charset="77"/>
              </a:rPr>
            </a:br>
            <a:r>
              <a:rPr lang="en-US" altLang="en-US" sz="1600">
                <a:solidFill>
                  <a:schemeClr val="tx1"/>
                </a:solidFill>
                <a:latin typeface="Palatino" pitchFamily="2" charset="77"/>
              </a:rPr>
              <a:t>     Spinous processes of C-7 through T-12</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I  Lateral one-third of clavicle</a:t>
            </a:r>
            <a:br>
              <a:rPr lang="en-US" altLang="en-US" sz="1600">
                <a:solidFill>
                  <a:schemeClr val="tx1"/>
                </a:solidFill>
                <a:latin typeface="Palatino" pitchFamily="2" charset="77"/>
              </a:rPr>
            </a:br>
            <a:r>
              <a:rPr lang="en-US" altLang="en-US" sz="1600">
                <a:solidFill>
                  <a:schemeClr val="tx1"/>
                </a:solidFill>
                <a:latin typeface="Palatino" pitchFamily="2" charset="77"/>
              </a:rPr>
              <a:t>     Acromion</a:t>
            </a:r>
            <a:br>
              <a:rPr lang="en-US" altLang="en-US" sz="1600">
                <a:solidFill>
                  <a:schemeClr val="tx1"/>
                </a:solidFill>
                <a:latin typeface="Palatino" pitchFamily="2" charset="77"/>
              </a:rPr>
            </a:br>
            <a:r>
              <a:rPr lang="en-US" altLang="en-US" sz="1600">
                <a:solidFill>
                  <a:schemeClr val="tx1"/>
                </a:solidFill>
                <a:latin typeface="Palatino" pitchFamily="2" charset="77"/>
              </a:rPr>
              <a:t>     Spine of scapula</a:t>
            </a:r>
          </a:p>
        </p:txBody>
      </p:sp>
      <p:sp>
        <p:nvSpPr>
          <p:cNvPr id="68610" name="AutoShape 3">
            <a:extLst>
              <a:ext uri="{FF2B5EF4-FFF2-40B4-BE49-F238E27FC236}">
                <a16:creationId xmlns:a16="http://schemas.microsoft.com/office/drawing/2014/main" id="{E6258211-B77B-6E6D-6038-0CBB5DDF8C44}"/>
              </a:ext>
            </a:extLst>
          </p:cNvPr>
          <p:cNvSpPr>
            <a:spLocks noChangeArrowheads="1"/>
          </p:cNvSpPr>
          <p:nvPr/>
        </p:nvSpPr>
        <p:spPr bwMode="auto">
          <a:xfrm>
            <a:off x="152400" y="45720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68611" name="AutoShape 4">
            <a:extLst>
              <a:ext uri="{FF2B5EF4-FFF2-40B4-BE49-F238E27FC236}">
                <a16:creationId xmlns:a16="http://schemas.microsoft.com/office/drawing/2014/main" id="{7786CCC9-2D54-8745-D50B-D7F6D2C474F2}"/>
              </a:ext>
            </a:extLst>
          </p:cNvPr>
          <p:cNvSpPr>
            <a:spLocks noChangeArrowheads="1"/>
          </p:cNvSpPr>
          <p:nvPr/>
        </p:nvSpPr>
        <p:spPr bwMode="auto">
          <a:xfrm>
            <a:off x="152400" y="457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A</a:t>
            </a:r>
          </a:p>
        </p:txBody>
      </p:sp>
      <p:sp>
        <p:nvSpPr>
          <p:cNvPr id="68612" name="AutoShape 5">
            <a:extLst>
              <a:ext uri="{FF2B5EF4-FFF2-40B4-BE49-F238E27FC236}">
                <a16:creationId xmlns:a16="http://schemas.microsoft.com/office/drawing/2014/main" id="{516FAE9B-7CCD-1BFE-E8EC-8ADA0DF0051A}"/>
              </a:ext>
            </a:extLst>
          </p:cNvPr>
          <p:cNvSpPr>
            <a:spLocks noChangeArrowheads="1"/>
          </p:cNvSpPr>
          <p:nvPr/>
        </p:nvSpPr>
        <p:spPr bwMode="auto">
          <a:xfrm>
            <a:off x="152400" y="5791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I</a:t>
            </a:r>
          </a:p>
        </p:txBody>
      </p:sp>
      <p:sp>
        <p:nvSpPr>
          <p:cNvPr id="68613" name="Rectangle 6">
            <a:extLst>
              <a:ext uri="{FF2B5EF4-FFF2-40B4-BE49-F238E27FC236}">
                <a16:creationId xmlns:a16="http://schemas.microsoft.com/office/drawing/2014/main" id="{C18CB153-2A2B-ED93-1A84-93E14FCC4070}"/>
              </a:ext>
            </a:extLst>
          </p:cNvPr>
          <p:cNvSpPr>
            <a:spLocks noChangeArrowheads="1"/>
          </p:cNvSpPr>
          <p:nvPr/>
        </p:nvSpPr>
        <p:spPr bwMode="auto">
          <a:xfrm>
            <a:off x="457200" y="5791200"/>
            <a:ext cx="2590800" cy="304800"/>
          </a:xfrm>
          <a:prstGeom prst="rect">
            <a:avLst/>
          </a:prstGeom>
          <a:solidFill>
            <a:srgbClr val="2A33DE">
              <a:alpha val="25098"/>
            </a:srgbClr>
          </a:solidFill>
          <a:ln w="9525">
            <a:solidFill>
              <a:schemeClr val="tx1"/>
            </a:solidFill>
            <a:miter lim="800000"/>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endParaRPr>
          </a:p>
        </p:txBody>
      </p:sp>
      <p:pic>
        <p:nvPicPr>
          <p:cNvPr id="68614" name="Picture 12" descr="SA2">
            <a:extLst>
              <a:ext uri="{FF2B5EF4-FFF2-40B4-BE49-F238E27FC236}">
                <a16:creationId xmlns:a16="http://schemas.microsoft.com/office/drawing/2014/main" id="{4530B5DB-A315-4E19-2B78-58CBBBA62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81000"/>
            <a:ext cx="268763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AutoShape 9">
            <a:extLst>
              <a:ext uri="{FF2B5EF4-FFF2-40B4-BE49-F238E27FC236}">
                <a16:creationId xmlns:a16="http://schemas.microsoft.com/office/drawing/2014/main" id="{53BACE40-E972-4CA9-3272-6F762CCEB04B}"/>
              </a:ext>
            </a:extLst>
          </p:cNvPr>
          <p:cNvSpPr>
            <a:spLocks noChangeArrowheads="1"/>
          </p:cNvSpPr>
          <p:nvPr/>
        </p:nvSpPr>
        <p:spPr bwMode="auto">
          <a:xfrm>
            <a:off x="6172200" y="15240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68616" name="AutoShape 10">
            <a:extLst>
              <a:ext uri="{FF2B5EF4-FFF2-40B4-BE49-F238E27FC236}">
                <a16:creationId xmlns:a16="http://schemas.microsoft.com/office/drawing/2014/main" id="{FEB0646E-5369-2FAB-CFA1-3A4AC3B69E01}"/>
              </a:ext>
            </a:extLst>
          </p:cNvPr>
          <p:cNvSpPr>
            <a:spLocks noChangeArrowheads="1"/>
          </p:cNvSpPr>
          <p:nvPr/>
        </p:nvSpPr>
        <p:spPr bwMode="auto">
          <a:xfrm>
            <a:off x="7086600" y="33528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I</a:t>
            </a:r>
          </a:p>
        </p:txBody>
      </p:sp>
      <p:sp>
        <p:nvSpPr>
          <p:cNvPr id="68617" name="Freeform 14">
            <a:extLst>
              <a:ext uri="{FF2B5EF4-FFF2-40B4-BE49-F238E27FC236}">
                <a16:creationId xmlns:a16="http://schemas.microsoft.com/office/drawing/2014/main" id="{4A21774A-4E51-AB33-DE64-074191B51C8F}"/>
              </a:ext>
            </a:extLst>
          </p:cNvPr>
          <p:cNvSpPr>
            <a:spLocks/>
          </p:cNvSpPr>
          <p:nvPr/>
        </p:nvSpPr>
        <p:spPr bwMode="auto">
          <a:xfrm>
            <a:off x="6775450" y="3135313"/>
            <a:ext cx="258763" cy="266700"/>
          </a:xfrm>
          <a:custGeom>
            <a:avLst/>
            <a:gdLst>
              <a:gd name="T0" fmla="*/ 2147483646 w 163"/>
              <a:gd name="T1" fmla="*/ 0 h 168"/>
              <a:gd name="T2" fmla="*/ 2147483646 w 163"/>
              <a:gd name="T3" fmla="*/ 2147483646 h 168"/>
              <a:gd name="T4" fmla="*/ 2147483646 w 163"/>
              <a:gd name="T5" fmla="*/ 2147483646 h 168"/>
              <a:gd name="T6" fmla="*/ 2147483646 w 163"/>
              <a:gd name="T7" fmla="*/ 2147483646 h 168"/>
              <a:gd name="T8" fmla="*/ 0 w 163"/>
              <a:gd name="T9" fmla="*/ 2147483646 h 168"/>
              <a:gd name="T10" fmla="*/ 2147483646 w 163"/>
              <a:gd name="T11" fmla="*/ 2147483646 h 168"/>
              <a:gd name="T12" fmla="*/ 2147483646 w 163"/>
              <a:gd name="T13" fmla="*/ 2147483646 h 168"/>
              <a:gd name="T14" fmla="*/ 0 60000 65536"/>
              <a:gd name="T15" fmla="*/ 0 60000 65536"/>
              <a:gd name="T16" fmla="*/ 0 60000 65536"/>
              <a:gd name="T17" fmla="*/ 0 60000 65536"/>
              <a:gd name="T18" fmla="*/ 0 60000 65536"/>
              <a:gd name="T19" fmla="*/ 0 60000 65536"/>
              <a:gd name="T20" fmla="*/ 0 60000 65536"/>
              <a:gd name="T21" fmla="*/ 0 w 163"/>
              <a:gd name="T22" fmla="*/ 0 h 168"/>
              <a:gd name="T23" fmla="*/ 163 w 163"/>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168">
                <a:moveTo>
                  <a:pt x="163" y="0"/>
                </a:moveTo>
                <a:cubicBezTo>
                  <a:pt x="142" y="19"/>
                  <a:pt x="125" y="17"/>
                  <a:pt x="96" y="22"/>
                </a:cubicBezTo>
                <a:cubicBezTo>
                  <a:pt x="52" y="37"/>
                  <a:pt x="104" y="15"/>
                  <a:pt x="68" y="44"/>
                </a:cubicBezTo>
                <a:cubicBezTo>
                  <a:pt x="58" y="51"/>
                  <a:pt x="44" y="54"/>
                  <a:pt x="34" y="61"/>
                </a:cubicBezTo>
                <a:cubicBezTo>
                  <a:pt x="25" y="85"/>
                  <a:pt x="8" y="81"/>
                  <a:pt x="0" y="106"/>
                </a:cubicBezTo>
                <a:cubicBezTo>
                  <a:pt x="18" y="112"/>
                  <a:pt x="33" y="116"/>
                  <a:pt x="51" y="128"/>
                </a:cubicBezTo>
                <a:cubicBezTo>
                  <a:pt x="55" y="142"/>
                  <a:pt x="57" y="157"/>
                  <a:pt x="68" y="168"/>
                </a:cubicBezTo>
              </a:path>
            </a:pathLst>
          </a:custGeom>
          <a:noFill/>
          <a:ln w="635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2">
            <a:extLst>
              <a:ext uri="{FF2B5EF4-FFF2-40B4-BE49-F238E27FC236}">
                <a16:creationId xmlns:a16="http://schemas.microsoft.com/office/drawing/2014/main" id="{A4B5C201-4500-88A3-590D-AEBA91F1E7A4}"/>
              </a:ext>
            </a:extLst>
          </p:cNvPr>
          <p:cNvSpPr>
            <a:spLocks noGrp="1"/>
          </p:cNvSpPr>
          <p:nvPr>
            <p:ph type="ctrTitle" idx="4294967295"/>
          </p:nvPr>
        </p:nvSpPr>
        <p:spPr>
          <a:xfrm>
            <a:off x="152400" y="76200"/>
            <a:ext cx="5410200" cy="6629400"/>
          </a:xfrm>
        </p:spPr>
        <p:txBody>
          <a:bodyPr anchor="t"/>
          <a:lstStyle/>
          <a:p>
            <a:pPr algn="l" eaLnBrk="1" hangingPunct="1">
              <a:defRPr/>
            </a:pPr>
            <a:r>
              <a:rPr lang="en-US" altLang="en-US" sz="2400">
                <a:solidFill>
                  <a:schemeClr val="tx1"/>
                </a:solidFill>
                <a:latin typeface="Palatino" pitchFamily="2" charset="77"/>
              </a:rPr>
              <a:t>Trapezius</a:t>
            </a:r>
            <a:br>
              <a:rPr lang="en-US" altLang="en-US" sz="1600">
                <a:solidFill>
                  <a:schemeClr val="tx1"/>
                </a:solidFill>
                <a:latin typeface="Palatino" pitchFamily="2" charset="77"/>
              </a:rPr>
            </a:br>
            <a:r>
              <a:rPr lang="en-US" altLang="en-US" sz="1600">
                <a:solidFill>
                  <a:schemeClr val="tx1"/>
                </a:solidFill>
                <a:latin typeface="Palatino" pitchFamily="2" charset="77"/>
              </a:rPr>
              <a:t>A  </a:t>
            </a:r>
            <a:r>
              <a:rPr lang="en-US" altLang="en-US" sz="1600" i="1">
                <a:solidFill>
                  <a:schemeClr val="tx1"/>
                </a:solidFill>
                <a:latin typeface="Palatino" pitchFamily="2" charset="77"/>
              </a:rPr>
              <a:t>Upper fibers:</a:t>
            </a:r>
            <a:br>
              <a:rPr lang="en-US" altLang="en-US" sz="1600">
                <a:solidFill>
                  <a:schemeClr val="tx1"/>
                </a:solidFill>
                <a:latin typeface="Palatino" pitchFamily="2" charset="77"/>
              </a:rPr>
            </a:br>
            <a:r>
              <a:rPr lang="en-US" altLang="en-US" sz="1600">
                <a:solidFill>
                  <a:schemeClr val="tx1"/>
                </a:solidFill>
                <a:latin typeface="Palatino" pitchFamily="2" charset="77"/>
              </a:rPr>
              <a:t>       Bilaterally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Extend</a:t>
            </a:r>
            <a:r>
              <a:rPr lang="en-US" altLang="en-US" sz="1600">
                <a:solidFill>
                  <a:schemeClr val="tx1"/>
                </a:solidFill>
                <a:latin typeface="Palatino" pitchFamily="2" charset="77"/>
              </a:rPr>
              <a:t> the head and neck</a:t>
            </a:r>
            <a:br>
              <a:rPr lang="en-US" altLang="en-US" sz="1600">
                <a:solidFill>
                  <a:schemeClr val="tx1"/>
                </a:solidFill>
                <a:latin typeface="Palatino" pitchFamily="2" charset="77"/>
              </a:rPr>
            </a:br>
            <a:r>
              <a:rPr lang="en-US" altLang="en-US" sz="1600">
                <a:solidFill>
                  <a:schemeClr val="tx1"/>
                </a:solidFill>
                <a:latin typeface="Palatino" pitchFamily="2" charset="77"/>
              </a:rPr>
              <a:t>       Unilaterally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Laterally flex</a:t>
            </a:r>
            <a:r>
              <a:rPr lang="en-US" altLang="en-US" sz="1600">
                <a:solidFill>
                  <a:schemeClr val="tx1"/>
                </a:solidFill>
                <a:latin typeface="Palatino" pitchFamily="2" charset="77"/>
              </a:rPr>
              <a:t> the head and neck to the same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Rotate</a:t>
            </a:r>
            <a:r>
              <a:rPr lang="en-US" altLang="en-US" sz="1600">
                <a:solidFill>
                  <a:schemeClr val="tx1"/>
                </a:solidFill>
                <a:latin typeface="Palatino" pitchFamily="2" charset="77"/>
              </a:rPr>
              <a:t> the head and neck to the opposite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Elevate</a:t>
            </a:r>
            <a:r>
              <a:rPr lang="en-US" altLang="en-US" sz="1600">
                <a:solidFill>
                  <a:schemeClr val="tx1"/>
                </a:solidFill>
                <a:latin typeface="Palatino" pitchFamily="2" charset="77"/>
              </a:rPr>
              <a:t> the scapula (scapulothoracic joint)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 </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Middle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Adduct</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Stabilize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Lower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Depress</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O  External occipital protuberance</a:t>
            </a:r>
            <a:br>
              <a:rPr lang="en-US" altLang="en-US" sz="1600">
                <a:solidFill>
                  <a:schemeClr val="tx1"/>
                </a:solidFill>
                <a:latin typeface="Palatino" pitchFamily="2" charset="77"/>
              </a:rPr>
            </a:br>
            <a:r>
              <a:rPr lang="en-US" altLang="en-US" sz="1600">
                <a:solidFill>
                  <a:schemeClr val="tx1"/>
                </a:solidFill>
                <a:latin typeface="Palatino" pitchFamily="2" charset="77"/>
              </a:rPr>
              <a:t>     Medial portion of superior nuchal line</a:t>
            </a:r>
            <a:br>
              <a:rPr lang="en-US" altLang="en-US" sz="1600">
                <a:solidFill>
                  <a:schemeClr val="tx1"/>
                </a:solidFill>
                <a:latin typeface="Palatino" pitchFamily="2" charset="77"/>
              </a:rPr>
            </a:br>
            <a:r>
              <a:rPr lang="en-US" altLang="en-US" sz="1600">
                <a:solidFill>
                  <a:schemeClr val="tx1"/>
                </a:solidFill>
                <a:latin typeface="Palatino" pitchFamily="2" charset="77"/>
              </a:rPr>
              <a:t>     Ligamentum nuchae</a:t>
            </a:r>
            <a:br>
              <a:rPr lang="en-US" altLang="en-US" sz="1600">
                <a:solidFill>
                  <a:schemeClr val="tx1"/>
                </a:solidFill>
                <a:latin typeface="Palatino" pitchFamily="2" charset="77"/>
              </a:rPr>
            </a:br>
            <a:r>
              <a:rPr lang="en-US" altLang="en-US" sz="1600">
                <a:solidFill>
                  <a:schemeClr val="tx1"/>
                </a:solidFill>
                <a:latin typeface="Palatino" pitchFamily="2" charset="77"/>
              </a:rPr>
              <a:t>     Spinous processes of C-7 through T-12</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I  Lateral one-third of clavicle</a:t>
            </a:r>
            <a:br>
              <a:rPr lang="en-US" altLang="en-US" sz="1600">
                <a:solidFill>
                  <a:schemeClr val="tx1"/>
                </a:solidFill>
                <a:latin typeface="Palatino" pitchFamily="2" charset="77"/>
              </a:rPr>
            </a:br>
            <a:r>
              <a:rPr lang="en-US" altLang="en-US" sz="1600">
                <a:solidFill>
                  <a:schemeClr val="tx1"/>
                </a:solidFill>
                <a:latin typeface="Palatino" pitchFamily="2" charset="77"/>
              </a:rPr>
              <a:t>     Acromion</a:t>
            </a:r>
            <a:br>
              <a:rPr lang="en-US" altLang="en-US" sz="1600">
                <a:solidFill>
                  <a:schemeClr val="tx1"/>
                </a:solidFill>
                <a:latin typeface="Palatino" pitchFamily="2" charset="77"/>
              </a:rPr>
            </a:br>
            <a:r>
              <a:rPr lang="en-US" altLang="en-US" sz="1600">
                <a:solidFill>
                  <a:schemeClr val="tx1"/>
                </a:solidFill>
                <a:latin typeface="Palatino" pitchFamily="2" charset="77"/>
              </a:rPr>
              <a:t>     Spine of scapula</a:t>
            </a:r>
          </a:p>
        </p:txBody>
      </p:sp>
      <p:sp>
        <p:nvSpPr>
          <p:cNvPr id="70658" name="AutoShape 3">
            <a:extLst>
              <a:ext uri="{FF2B5EF4-FFF2-40B4-BE49-F238E27FC236}">
                <a16:creationId xmlns:a16="http://schemas.microsoft.com/office/drawing/2014/main" id="{F7622040-28BB-FFB1-6A3C-C843FA80ADA5}"/>
              </a:ext>
            </a:extLst>
          </p:cNvPr>
          <p:cNvSpPr>
            <a:spLocks noChangeArrowheads="1"/>
          </p:cNvSpPr>
          <p:nvPr/>
        </p:nvSpPr>
        <p:spPr bwMode="auto">
          <a:xfrm>
            <a:off x="152400" y="45720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70659" name="AutoShape 4">
            <a:extLst>
              <a:ext uri="{FF2B5EF4-FFF2-40B4-BE49-F238E27FC236}">
                <a16:creationId xmlns:a16="http://schemas.microsoft.com/office/drawing/2014/main" id="{7555E509-9AF4-04AD-F7C8-21C4C4583BD8}"/>
              </a:ext>
            </a:extLst>
          </p:cNvPr>
          <p:cNvSpPr>
            <a:spLocks noChangeArrowheads="1"/>
          </p:cNvSpPr>
          <p:nvPr/>
        </p:nvSpPr>
        <p:spPr bwMode="auto">
          <a:xfrm>
            <a:off x="152400" y="457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A</a:t>
            </a:r>
          </a:p>
        </p:txBody>
      </p:sp>
      <p:sp>
        <p:nvSpPr>
          <p:cNvPr id="70660" name="AutoShape 5">
            <a:extLst>
              <a:ext uri="{FF2B5EF4-FFF2-40B4-BE49-F238E27FC236}">
                <a16:creationId xmlns:a16="http://schemas.microsoft.com/office/drawing/2014/main" id="{8D69D219-ABC9-75A4-9F28-38D79438B9A4}"/>
              </a:ext>
            </a:extLst>
          </p:cNvPr>
          <p:cNvSpPr>
            <a:spLocks noChangeArrowheads="1"/>
          </p:cNvSpPr>
          <p:nvPr/>
        </p:nvSpPr>
        <p:spPr bwMode="auto">
          <a:xfrm>
            <a:off x="152400" y="5791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I</a:t>
            </a:r>
          </a:p>
        </p:txBody>
      </p:sp>
      <p:sp>
        <p:nvSpPr>
          <p:cNvPr id="70661" name="Rectangle 6">
            <a:extLst>
              <a:ext uri="{FF2B5EF4-FFF2-40B4-BE49-F238E27FC236}">
                <a16:creationId xmlns:a16="http://schemas.microsoft.com/office/drawing/2014/main" id="{5CB1B0C2-4042-3A97-FC76-62C874772C5E}"/>
              </a:ext>
            </a:extLst>
          </p:cNvPr>
          <p:cNvSpPr>
            <a:spLocks noChangeArrowheads="1"/>
          </p:cNvSpPr>
          <p:nvPr/>
        </p:nvSpPr>
        <p:spPr bwMode="auto">
          <a:xfrm>
            <a:off x="457200" y="6096000"/>
            <a:ext cx="1066800" cy="304800"/>
          </a:xfrm>
          <a:prstGeom prst="rect">
            <a:avLst/>
          </a:prstGeom>
          <a:solidFill>
            <a:srgbClr val="2A33DE">
              <a:alpha val="25098"/>
            </a:srgbClr>
          </a:solidFill>
          <a:ln w="9525">
            <a:solidFill>
              <a:schemeClr val="tx1"/>
            </a:solidFill>
            <a:miter lim="800000"/>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endParaRPr>
          </a:p>
        </p:txBody>
      </p:sp>
      <p:pic>
        <p:nvPicPr>
          <p:cNvPr id="70662" name="Picture 7" descr="SA2">
            <a:extLst>
              <a:ext uri="{FF2B5EF4-FFF2-40B4-BE49-F238E27FC236}">
                <a16:creationId xmlns:a16="http://schemas.microsoft.com/office/drawing/2014/main" id="{9C3786E9-D2FE-C8D0-2439-E93DE5CFD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039" t="7445" r="12935" b="7692"/>
          <a:stretch>
            <a:fillRect/>
          </a:stretch>
        </p:blipFill>
        <p:spPr bwMode="auto">
          <a:xfrm>
            <a:off x="5757863" y="1143000"/>
            <a:ext cx="277653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AutoShape 8">
            <a:extLst>
              <a:ext uri="{FF2B5EF4-FFF2-40B4-BE49-F238E27FC236}">
                <a16:creationId xmlns:a16="http://schemas.microsoft.com/office/drawing/2014/main" id="{2126E40E-DE8D-2B1A-A874-9BF529ED727A}"/>
              </a:ext>
            </a:extLst>
          </p:cNvPr>
          <p:cNvSpPr>
            <a:spLocks noChangeArrowheads="1"/>
          </p:cNvSpPr>
          <p:nvPr/>
        </p:nvSpPr>
        <p:spPr bwMode="auto">
          <a:xfrm>
            <a:off x="6096000" y="40386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70664" name="AutoShape 9">
            <a:extLst>
              <a:ext uri="{FF2B5EF4-FFF2-40B4-BE49-F238E27FC236}">
                <a16:creationId xmlns:a16="http://schemas.microsoft.com/office/drawing/2014/main" id="{31D81844-BB2D-8C9F-98DD-42513676BFAE}"/>
              </a:ext>
            </a:extLst>
          </p:cNvPr>
          <p:cNvSpPr>
            <a:spLocks noChangeArrowheads="1"/>
          </p:cNvSpPr>
          <p:nvPr/>
        </p:nvSpPr>
        <p:spPr bwMode="auto">
          <a:xfrm>
            <a:off x="7010400" y="838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70665" name="AutoShape 10">
            <a:extLst>
              <a:ext uri="{FF2B5EF4-FFF2-40B4-BE49-F238E27FC236}">
                <a16:creationId xmlns:a16="http://schemas.microsoft.com/office/drawing/2014/main" id="{F30560D3-1DDE-CDCD-FEA2-A192FFA10945}"/>
              </a:ext>
            </a:extLst>
          </p:cNvPr>
          <p:cNvSpPr>
            <a:spLocks noChangeArrowheads="1"/>
          </p:cNvSpPr>
          <p:nvPr/>
        </p:nvSpPr>
        <p:spPr bwMode="auto">
          <a:xfrm>
            <a:off x="8534400" y="28194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I</a:t>
            </a:r>
          </a:p>
        </p:txBody>
      </p:sp>
      <p:sp>
        <p:nvSpPr>
          <p:cNvPr id="70666" name="Freeform 12">
            <a:extLst>
              <a:ext uri="{FF2B5EF4-FFF2-40B4-BE49-F238E27FC236}">
                <a16:creationId xmlns:a16="http://schemas.microsoft.com/office/drawing/2014/main" id="{99972038-8E15-1765-696D-A8082228EBDD}"/>
              </a:ext>
            </a:extLst>
          </p:cNvPr>
          <p:cNvSpPr>
            <a:spLocks/>
          </p:cNvSpPr>
          <p:nvPr/>
        </p:nvSpPr>
        <p:spPr bwMode="auto">
          <a:xfrm>
            <a:off x="8215313" y="3028950"/>
            <a:ext cx="79375" cy="185738"/>
          </a:xfrm>
          <a:custGeom>
            <a:avLst/>
            <a:gdLst>
              <a:gd name="T0" fmla="*/ 2147483646 w 50"/>
              <a:gd name="T1" fmla="*/ 0 h 117"/>
              <a:gd name="T2" fmla="*/ 2147483646 w 50"/>
              <a:gd name="T3" fmla="*/ 2147483646 h 117"/>
              <a:gd name="T4" fmla="*/ 2147483646 w 50"/>
              <a:gd name="T5" fmla="*/ 2147483646 h 117"/>
              <a:gd name="T6" fmla="*/ 0 w 50"/>
              <a:gd name="T7" fmla="*/ 2147483646 h 117"/>
              <a:gd name="T8" fmla="*/ 0 60000 65536"/>
              <a:gd name="T9" fmla="*/ 0 60000 65536"/>
              <a:gd name="T10" fmla="*/ 0 60000 65536"/>
              <a:gd name="T11" fmla="*/ 0 60000 65536"/>
              <a:gd name="T12" fmla="*/ 0 w 50"/>
              <a:gd name="T13" fmla="*/ 0 h 117"/>
              <a:gd name="T14" fmla="*/ 50 w 50"/>
              <a:gd name="T15" fmla="*/ 117 h 117"/>
            </a:gdLst>
            <a:ahLst/>
            <a:cxnLst>
              <a:cxn ang="T8">
                <a:pos x="T0" y="T1"/>
              </a:cxn>
              <a:cxn ang="T9">
                <a:pos x="T2" y="T3"/>
              </a:cxn>
              <a:cxn ang="T10">
                <a:pos x="T4" y="T5"/>
              </a:cxn>
              <a:cxn ang="T11">
                <a:pos x="T6" y="T7"/>
              </a:cxn>
            </a:cxnLst>
            <a:rect l="T12" t="T13" r="T14" b="T15"/>
            <a:pathLst>
              <a:path w="50" h="117">
                <a:moveTo>
                  <a:pt x="28" y="0"/>
                </a:moveTo>
                <a:cubicBezTo>
                  <a:pt x="42" y="4"/>
                  <a:pt x="50" y="2"/>
                  <a:pt x="50" y="22"/>
                </a:cubicBezTo>
                <a:cubicBezTo>
                  <a:pt x="50" y="37"/>
                  <a:pt x="48" y="52"/>
                  <a:pt x="44" y="67"/>
                </a:cubicBezTo>
                <a:cubicBezTo>
                  <a:pt x="37" y="90"/>
                  <a:pt x="9" y="96"/>
                  <a:pt x="0" y="117"/>
                </a:cubicBezTo>
              </a:path>
            </a:pathLst>
          </a:custGeom>
          <a:noFill/>
          <a:ln w="635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2">
            <a:extLst>
              <a:ext uri="{FF2B5EF4-FFF2-40B4-BE49-F238E27FC236}">
                <a16:creationId xmlns:a16="http://schemas.microsoft.com/office/drawing/2014/main" id="{9BCA2268-DA8A-E57C-1230-61316344033A}"/>
              </a:ext>
            </a:extLst>
          </p:cNvPr>
          <p:cNvSpPr>
            <a:spLocks noGrp="1"/>
          </p:cNvSpPr>
          <p:nvPr>
            <p:ph type="ctrTitle" idx="4294967295"/>
          </p:nvPr>
        </p:nvSpPr>
        <p:spPr>
          <a:xfrm>
            <a:off x="152400" y="76200"/>
            <a:ext cx="5410200" cy="6629400"/>
          </a:xfrm>
        </p:spPr>
        <p:txBody>
          <a:bodyPr anchor="t"/>
          <a:lstStyle/>
          <a:p>
            <a:pPr algn="l" eaLnBrk="1" hangingPunct="1">
              <a:defRPr/>
            </a:pPr>
            <a:r>
              <a:rPr lang="en-US" altLang="en-US" sz="2400">
                <a:solidFill>
                  <a:schemeClr val="tx1"/>
                </a:solidFill>
                <a:latin typeface="Palatino" pitchFamily="2" charset="77"/>
              </a:rPr>
              <a:t>Trapezius</a:t>
            </a:r>
            <a:br>
              <a:rPr lang="en-US" altLang="en-US" sz="1600">
                <a:solidFill>
                  <a:schemeClr val="tx1"/>
                </a:solidFill>
                <a:latin typeface="Palatino" pitchFamily="2" charset="77"/>
              </a:rPr>
            </a:br>
            <a:r>
              <a:rPr lang="en-US" altLang="en-US" sz="1600">
                <a:solidFill>
                  <a:schemeClr val="tx1"/>
                </a:solidFill>
                <a:latin typeface="Palatino" pitchFamily="2" charset="77"/>
              </a:rPr>
              <a:t>A  </a:t>
            </a:r>
            <a:r>
              <a:rPr lang="en-US" altLang="en-US" sz="1600" i="1">
                <a:solidFill>
                  <a:schemeClr val="tx1"/>
                </a:solidFill>
                <a:latin typeface="Palatino" pitchFamily="2" charset="77"/>
              </a:rPr>
              <a:t>Upper fibers:</a:t>
            </a:r>
            <a:br>
              <a:rPr lang="en-US" altLang="en-US" sz="1600">
                <a:solidFill>
                  <a:schemeClr val="tx1"/>
                </a:solidFill>
                <a:latin typeface="Palatino" pitchFamily="2" charset="77"/>
              </a:rPr>
            </a:br>
            <a:r>
              <a:rPr lang="en-US" altLang="en-US" sz="1600">
                <a:solidFill>
                  <a:schemeClr val="tx1"/>
                </a:solidFill>
                <a:latin typeface="Palatino" pitchFamily="2" charset="77"/>
              </a:rPr>
              <a:t>       Bilaterally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Extend</a:t>
            </a:r>
            <a:r>
              <a:rPr lang="en-US" altLang="en-US" sz="1600">
                <a:solidFill>
                  <a:schemeClr val="tx1"/>
                </a:solidFill>
                <a:latin typeface="Palatino" pitchFamily="2" charset="77"/>
              </a:rPr>
              <a:t> the head and neck</a:t>
            </a:r>
            <a:br>
              <a:rPr lang="en-US" altLang="en-US" sz="1600">
                <a:solidFill>
                  <a:schemeClr val="tx1"/>
                </a:solidFill>
                <a:latin typeface="Palatino" pitchFamily="2" charset="77"/>
              </a:rPr>
            </a:br>
            <a:r>
              <a:rPr lang="en-US" altLang="en-US" sz="1600">
                <a:solidFill>
                  <a:schemeClr val="tx1"/>
                </a:solidFill>
                <a:latin typeface="Palatino" pitchFamily="2" charset="77"/>
              </a:rPr>
              <a:t>       Unilaterally</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Laterally flex</a:t>
            </a:r>
            <a:r>
              <a:rPr lang="en-US" altLang="en-US" sz="1600">
                <a:solidFill>
                  <a:schemeClr val="tx1"/>
                </a:solidFill>
                <a:latin typeface="Palatino" pitchFamily="2" charset="77"/>
              </a:rPr>
              <a:t> the head and neck to the same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Rotate</a:t>
            </a:r>
            <a:r>
              <a:rPr lang="en-US" altLang="en-US" sz="1600">
                <a:solidFill>
                  <a:schemeClr val="tx1"/>
                </a:solidFill>
                <a:latin typeface="Palatino" pitchFamily="2" charset="77"/>
              </a:rPr>
              <a:t> the head and neck to the opposite side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Elevate</a:t>
            </a:r>
            <a:r>
              <a:rPr lang="en-US" altLang="en-US" sz="1600">
                <a:solidFill>
                  <a:schemeClr val="tx1"/>
                </a:solidFill>
                <a:latin typeface="Palatino" pitchFamily="2" charset="77"/>
              </a:rPr>
              <a:t> the scapula (scapulothoracic joint)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 </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Middle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Adduct</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Stabilize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i="1">
                <a:solidFill>
                  <a:schemeClr val="tx1"/>
                </a:solidFill>
                <a:latin typeface="Palatino" pitchFamily="2" charset="77"/>
              </a:rPr>
              <a:t>Lower fibers:</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Depress</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r>
              <a:rPr lang="en-US" altLang="en-US" sz="1600">
                <a:solidFill>
                  <a:srgbClr val="DE253A"/>
                </a:solidFill>
                <a:effectLst>
                  <a:outerShdw blurRad="38100" dist="38100" dir="2700000" algn="tl">
                    <a:srgbClr val="C0C0C0"/>
                  </a:outerShdw>
                </a:effectLst>
                <a:latin typeface="Palatino" pitchFamily="2" charset="77"/>
              </a:rPr>
              <a:t>Upwardly rotate</a:t>
            </a:r>
            <a:r>
              <a:rPr lang="en-US" altLang="en-US" sz="1600">
                <a:solidFill>
                  <a:schemeClr val="tx1"/>
                </a:solidFill>
                <a:latin typeface="Palatino" pitchFamily="2" charset="77"/>
              </a:rPr>
              <a:t> the scapula (S/T joint)</a:t>
            </a:r>
            <a:br>
              <a:rPr lang="en-US" altLang="en-US" sz="1600">
                <a:solidFill>
                  <a:schemeClr val="tx1"/>
                </a:solidFill>
                <a:latin typeface="Palatino" pitchFamily="2" charset="77"/>
              </a:rPr>
            </a:br>
            <a:r>
              <a:rPr lang="en-US" altLang="en-US" sz="1600">
                <a:solidFill>
                  <a:schemeClr val="tx1"/>
                </a:solidFill>
                <a:latin typeface="Palatino" pitchFamily="2" charset="77"/>
              </a:rPr>
              <a:t>       </a:t>
            </a:r>
            <a:br>
              <a:rPr lang="en-US" altLang="en-US" sz="1600">
                <a:solidFill>
                  <a:schemeClr val="tx1"/>
                </a:solidFill>
                <a:latin typeface="Palatino" pitchFamily="2" charset="77"/>
              </a:rPr>
            </a:br>
            <a:r>
              <a:rPr lang="en-US" altLang="en-US" sz="1600">
                <a:solidFill>
                  <a:schemeClr val="tx1"/>
                </a:solidFill>
                <a:latin typeface="Palatino" pitchFamily="2" charset="77"/>
              </a:rPr>
              <a:t>O  External occipital protuberance</a:t>
            </a:r>
            <a:br>
              <a:rPr lang="en-US" altLang="en-US" sz="1600">
                <a:solidFill>
                  <a:schemeClr val="tx1"/>
                </a:solidFill>
                <a:latin typeface="Palatino" pitchFamily="2" charset="77"/>
              </a:rPr>
            </a:br>
            <a:r>
              <a:rPr lang="en-US" altLang="en-US" sz="1600">
                <a:solidFill>
                  <a:schemeClr val="tx1"/>
                </a:solidFill>
                <a:latin typeface="Palatino" pitchFamily="2" charset="77"/>
              </a:rPr>
              <a:t>     Medial portion of superior nuchal line</a:t>
            </a:r>
            <a:br>
              <a:rPr lang="en-US" altLang="en-US" sz="1600">
                <a:solidFill>
                  <a:schemeClr val="tx1"/>
                </a:solidFill>
                <a:latin typeface="Palatino" pitchFamily="2" charset="77"/>
              </a:rPr>
            </a:br>
            <a:r>
              <a:rPr lang="en-US" altLang="en-US" sz="1600">
                <a:solidFill>
                  <a:schemeClr val="tx1"/>
                </a:solidFill>
                <a:latin typeface="Palatino" pitchFamily="2" charset="77"/>
              </a:rPr>
              <a:t>     Ligamentum nuchae</a:t>
            </a:r>
            <a:br>
              <a:rPr lang="en-US" altLang="en-US" sz="1600">
                <a:solidFill>
                  <a:schemeClr val="tx1"/>
                </a:solidFill>
                <a:latin typeface="Palatino" pitchFamily="2" charset="77"/>
              </a:rPr>
            </a:br>
            <a:r>
              <a:rPr lang="en-US" altLang="en-US" sz="1600">
                <a:solidFill>
                  <a:schemeClr val="tx1"/>
                </a:solidFill>
                <a:latin typeface="Palatino" pitchFamily="2" charset="77"/>
              </a:rPr>
              <a:t>     Spinous processes of C-7 through T-12</a:t>
            </a:r>
            <a:br>
              <a:rPr lang="en-US" altLang="en-US" sz="1600">
                <a:solidFill>
                  <a:schemeClr val="tx1"/>
                </a:solidFill>
                <a:latin typeface="Palatino" pitchFamily="2" charset="77"/>
              </a:rPr>
            </a:br>
            <a:br>
              <a:rPr lang="en-US" altLang="en-US" sz="1600">
                <a:solidFill>
                  <a:schemeClr val="tx1"/>
                </a:solidFill>
                <a:latin typeface="Palatino" pitchFamily="2" charset="77"/>
              </a:rPr>
            </a:br>
            <a:r>
              <a:rPr lang="en-US" altLang="en-US" sz="1600">
                <a:solidFill>
                  <a:schemeClr val="tx1"/>
                </a:solidFill>
                <a:latin typeface="Palatino" pitchFamily="2" charset="77"/>
              </a:rPr>
              <a:t> I  Lateral one-third of clavicle</a:t>
            </a:r>
            <a:br>
              <a:rPr lang="en-US" altLang="en-US" sz="1600">
                <a:solidFill>
                  <a:schemeClr val="tx1"/>
                </a:solidFill>
                <a:latin typeface="Palatino" pitchFamily="2" charset="77"/>
              </a:rPr>
            </a:br>
            <a:r>
              <a:rPr lang="en-US" altLang="en-US" sz="1600">
                <a:solidFill>
                  <a:schemeClr val="tx1"/>
                </a:solidFill>
                <a:latin typeface="Palatino" pitchFamily="2" charset="77"/>
              </a:rPr>
              <a:t>     Acromion</a:t>
            </a:r>
            <a:br>
              <a:rPr lang="en-US" altLang="en-US" sz="1600">
                <a:solidFill>
                  <a:schemeClr val="tx1"/>
                </a:solidFill>
                <a:latin typeface="Palatino" pitchFamily="2" charset="77"/>
              </a:rPr>
            </a:br>
            <a:r>
              <a:rPr lang="en-US" altLang="en-US" sz="1600">
                <a:solidFill>
                  <a:schemeClr val="tx1"/>
                </a:solidFill>
                <a:latin typeface="Palatino" pitchFamily="2" charset="77"/>
              </a:rPr>
              <a:t>     Spine of scapula</a:t>
            </a:r>
          </a:p>
        </p:txBody>
      </p:sp>
      <p:sp>
        <p:nvSpPr>
          <p:cNvPr id="72706" name="AutoShape 3">
            <a:extLst>
              <a:ext uri="{FF2B5EF4-FFF2-40B4-BE49-F238E27FC236}">
                <a16:creationId xmlns:a16="http://schemas.microsoft.com/office/drawing/2014/main" id="{5F6D71B4-9D3D-A7AB-C503-F0B508A73656}"/>
              </a:ext>
            </a:extLst>
          </p:cNvPr>
          <p:cNvSpPr>
            <a:spLocks noChangeArrowheads="1"/>
          </p:cNvSpPr>
          <p:nvPr/>
        </p:nvSpPr>
        <p:spPr bwMode="auto">
          <a:xfrm>
            <a:off x="152400" y="45720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72707" name="AutoShape 4">
            <a:extLst>
              <a:ext uri="{FF2B5EF4-FFF2-40B4-BE49-F238E27FC236}">
                <a16:creationId xmlns:a16="http://schemas.microsoft.com/office/drawing/2014/main" id="{7B0CCB0B-51FF-826B-5103-90EE8AAFF54C}"/>
              </a:ext>
            </a:extLst>
          </p:cNvPr>
          <p:cNvSpPr>
            <a:spLocks noChangeArrowheads="1"/>
          </p:cNvSpPr>
          <p:nvPr/>
        </p:nvSpPr>
        <p:spPr bwMode="auto">
          <a:xfrm>
            <a:off x="152400" y="457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A</a:t>
            </a:r>
          </a:p>
        </p:txBody>
      </p:sp>
      <p:sp>
        <p:nvSpPr>
          <p:cNvPr id="72708" name="AutoShape 5">
            <a:extLst>
              <a:ext uri="{FF2B5EF4-FFF2-40B4-BE49-F238E27FC236}">
                <a16:creationId xmlns:a16="http://schemas.microsoft.com/office/drawing/2014/main" id="{29C65142-BFA0-60FD-CE1F-A779F4A8E531}"/>
              </a:ext>
            </a:extLst>
          </p:cNvPr>
          <p:cNvSpPr>
            <a:spLocks noChangeArrowheads="1"/>
          </p:cNvSpPr>
          <p:nvPr/>
        </p:nvSpPr>
        <p:spPr bwMode="auto">
          <a:xfrm>
            <a:off x="152400" y="5791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I</a:t>
            </a:r>
          </a:p>
        </p:txBody>
      </p:sp>
      <p:sp>
        <p:nvSpPr>
          <p:cNvPr id="72709" name="Rectangle 6">
            <a:extLst>
              <a:ext uri="{FF2B5EF4-FFF2-40B4-BE49-F238E27FC236}">
                <a16:creationId xmlns:a16="http://schemas.microsoft.com/office/drawing/2014/main" id="{556FC773-9D45-12DE-173A-0E7175622867}"/>
              </a:ext>
            </a:extLst>
          </p:cNvPr>
          <p:cNvSpPr>
            <a:spLocks noChangeArrowheads="1"/>
          </p:cNvSpPr>
          <p:nvPr/>
        </p:nvSpPr>
        <p:spPr bwMode="auto">
          <a:xfrm>
            <a:off x="457200" y="6324600"/>
            <a:ext cx="1600200" cy="304800"/>
          </a:xfrm>
          <a:prstGeom prst="rect">
            <a:avLst/>
          </a:prstGeom>
          <a:solidFill>
            <a:srgbClr val="2A33DE">
              <a:alpha val="25098"/>
            </a:srgbClr>
          </a:solidFill>
          <a:ln w="9525">
            <a:solidFill>
              <a:schemeClr val="tx1"/>
            </a:solidFill>
            <a:miter lim="800000"/>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Palatino" pitchFamily="2" charset="77"/>
              <a:ea typeface="Osaka" panose="020B0600000000000000" pitchFamily="34" charset="-128"/>
            </a:endParaRPr>
          </a:p>
        </p:txBody>
      </p:sp>
      <p:pic>
        <p:nvPicPr>
          <p:cNvPr id="72710" name="Picture 7" descr="SA2">
            <a:extLst>
              <a:ext uri="{FF2B5EF4-FFF2-40B4-BE49-F238E27FC236}">
                <a16:creationId xmlns:a16="http://schemas.microsoft.com/office/drawing/2014/main" id="{C95733AB-F2EE-A11B-5522-552217C3B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039" t="7445" r="12935" b="7692"/>
          <a:stretch>
            <a:fillRect/>
          </a:stretch>
        </p:blipFill>
        <p:spPr bwMode="auto">
          <a:xfrm>
            <a:off x="5757863" y="1143000"/>
            <a:ext cx="277653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1" name="AutoShape 8">
            <a:extLst>
              <a:ext uri="{FF2B5EF4-FFF2-40B4-BE49-F238E27FC236}">
                <a16:creationId xmlns:a16="http://schemas.microsoft.com/office/drawing/2014/main" id="{9C548D77-B89B-3BF1-D5C5-71EB06D03517}"/>
              </a:ext>
            </a:extLst>
          </p:cNvPr>
          <p:cNvSpPr>
            <a:spLocks noChangeArrowheads="1"/>
          </p:cNvSpPr>
          <p:nvPr/>
        </p:nvSpPr>
        <p:spPr bwMode="auto">
          <a:xfrm>
            <a:off x="6096000" y="40386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72712" name="AutoShape 9">
            <a:extLst>
              <a:ext uri="{FF2B5EF4-FFF2-40B4-BE49-F238E27FC236}">
                <a16:creationId xmlns:a16="http://schemas.microsoft.com/office/drawing/2014/main" id="{7F289A6C-5317-6A7E-B190-D8F8BC509437}"/>
              </a:ext>
            </a:extLst>
          </p:cNvPr>
          <p:cNvSpPr>
            <a:spLocks noChangeArrowheads="1"/>
          </p:cNvSpPr>
          <p:nvPr/>
        </p:nvSpPr>
        <p:spPr bwMode="auto">
          <a:xfrm>
            <a:off x="7010400" y="8382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O</a:t>
            </a:r>
          </a:p>
        </p:txBody>
      </p:sp>
      <p:sp>
        <p:nvSpPr>
          <p:cNvPr id="72713" name="AutoShape 10">
            <a:extLst>
              <a:ext uri="{FF2B5EF4-FFF2-40B4-BE49-F238E27FC236}">
                <a16:creationId xmlns:a16="http://schemas.microsoft.com/office/drawing/2014/main" id="{B32C9BA8-7C3A-0D08-AB1C-4687FF7F165A}"/>
              </a:ext>
            </a:extLst>
          </p:cNvPr>
          <p:cNvSpPr>
            <a:spLocks noChangeArrowheads="1"/>
          </p:cNvSpPr>
          <p:nvPr/>
        </p:nvSpPr>
        <p:spPr bwMode="auto">
          <a:xfrm>
            <a:off x="8534400" y="2819400"/>
            <a:ext cx="304800" cy="304800"/>
          </a:xfrm>
          <a:prstGeom prst="roundRect">
            <a:avLst>
              <a:gd name="adj" fmla="val 16667"/>
            </a:avLst>
          </a:prstGeom>
          <a:solidFill>
            <a:schemeClr val="accent2"/>
          </a:solidFill>
          <a:ln w="9525">
            <a:solidFill>
              <a:schemeClr val="tx1"/>
            </a:solidFill>
            <a:round/>
            <a:headEnd/>
            <a:tailEnd/>
          </a:ln>
        </p:spPr>
        <p:txBody>
          <a:bodyPr wrap="none" anchor="ctr"/>
          <a:lstStyle>
            <a:lvl1pPr>
              <a:defRPr sz="2400">
                <a:solidFill>
                  <a:schemeClr val="tx1"/>
                </a:solidFill>
                <a:latin typeface="Palatino" pitchFamily="2" charset="77"/>
                <a:ea typeface="ＭＳ Ｐゴシック" panose="020B0600070205080204" pitchFamily="34" charset="-128"/>
              </a:defRPr>
            </a:lvl1pPr>
            <a:lvl2pPr marL="37931725" indent="-37474525">
              <a:defRPr sz="2400">
                <a:solidFill>
                  <a:schemeClr val="tx1"/>
                </a:solidFill>
                <a:latin typeface="Palatino" pitchFamily="2" charset="77"/>
                <a:ea typeface="ＭＳ Ｐゴシック" panose="020B0600070205080204" pitchFamily="34" charset="-128"/>
              </a:defRPr>
            </a:lvl2pPr>
            <a:lvl3pPr marL="1143000" indent="-228600">
              <a:defRPr sz="2400">
                <a:solidFill>
                  <a:schemeClr val="tx1"/>
                </a:solidFill>
                <a:latin typeface="Palatino" pitchFamily="2" charset="77"/>
                <a:ea typeface="ＭＳ Ｐゴシック" panose="020B0600070205080204" pitchFamily="34" charset="-128"/>
              </a:defRPr>
            </a:lvl3pPr>
            <a:lvl4pPr marL="1600200" indent="-228600">
              <a:defRPr sz="2400">
                <a:solidFill>
                  <a:schemeClr val="tx1"/>
                </a:solidFill>
                <a:latin typeface="Palatino" pitchFamily="2" charset="77"/>
                <a:ea typeface="ＭＳ Ｐゴシック" panose="020B0600070205080204" pitchFamily="34" charset="-128"/>
              </a:defRPr>
            </a:lvl4pPr>
            <a:lvl5pPr marL="2057400" indent="-228600">
              <a:defRPr sz="2400">
                <a:solidFill>
                  <a:schemeClr val="tx1"/>
                </a:solidFill>
                <a:latin typeface="Palatino" pitchFamily="2"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Palatino" pitchFamily="2" charset="77"/>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8000"/>
                </a:solidFill>
                <a:effectLst/>
                <a:uLnTx/>
                <a:uFillTx/>
                <a:latin typeface="Palatino" pitchFamily="2" charset="77"/>
                <a:ea typeface="Osaka" panose="020B0600000000000000" pitchFamily="34" charset="-128"/>
              </a:rPr>
              <a:t>I</a:t>
            </a:r>
          </a:p>
        </p:txBody>
      </p:sp>
      <p:sp>
        <p:nvSpPr>
          <p:cNvPr id="72714" name="Freeform 12">
            <a:extLst>
              <a:ext uri="{FF2B5EF4-FFF2-40B4-BE49-F238E27FC236}">
                <a16:creationId xmlns:a16="http://schemas.microsoft.com/office/drawing/2014/main" id="{B83C88C3-3E19-A0F4-B12C-A7825A1D5109}"/>
              </a:ext>
            </a:extLst>
          </p:cNvPr>
          <p:cNvSpPr>
            <a:spLocks/>
          </p:cNvSpPr>
          <p:nvPr/>
        </p:nvSpPr>
        <p:spPr bwMode="auto">
          <a:xfrm>
            <a:off x="7805738" y="3195638"/>
            <a:ext cx="431800" cy="223837"/>
          </a:xfrm>
          <a:custGeom>
            <a:avLst/>
            <a:gdLst>
              <a:gd name="T0" fmla="*/ 2147483646 w 272"/>
              <a:gd name="T1" fmla="*/ 2147483646 h 141"/>
              <a:gd name="T2" fmla="*/ 2147483646 w 272"/>
              <a:gd name="T3" fmla="*/ 2147483646 h 141"/>
              <a:gd name="T4" fmla="*/ 2147483646 w 272"/>
              <a:gd name="T5" fmla="*/ 2147483646 h 141"/>
              <a:gd name="T6" fmla="*/ 2147483646 w 272"/>
              <a:gd name="T7" fmla="*/ 2147483646 h 141"/>
              <a:gd name="T8" fmla="*/ 0 w 272"/>
              <a:gd name="T9" fmla="*/ 2147483646 h 141"/>
              <a:gd name="T10" fmla="*/ 0 60000 65536"/>
              <a:gd name="T11" fmla="*/ 0 60000 65536"/>
              <a:gd name="T12" fmla="*/ 0 60000 65536"/>
              <a:gd name="T13" fmla="*/ 0 60000 65536"/>
              <a:gd name="T14" fmla="*/ 0 60000 65536"/>
              <a:gd name="T15" fmla="*/ 0 w 272"/>
              <a:gd name="T16" fmla="*/ 0 h 141"/>
              <a:gd name="T17" fmla="*/ 272 w 272"/>
              <a:gd name="T18" fmla="*/ 141 h 141"/>
            </a:gdLst>
            <a:ahLst/>
            <a:cxnLst>
              <a:cxn ang="T10">
                <a:pos x="T0" y="T1"/>
              </a:cxn>
              <a:cxn ang="T11">
                <a:pos x="T2" y="T3"/>
              </a:cxn>
              <a:cxn ang="T12">
                <a:pos x="T4" y="T5"/>
              </a:cxn>
              <a:cxn ang="T13">
                <a:pos x="T6" y="T7"/>
              </a:cxn>
              <a:cxn ang="T14">
                <a:pos x="T8" y="T9"/>
              </a:cxn>
            </a:cxnLst>
            <a:rect l="T15" t="T16" r="T17" b="T18"/>
            <a:pathLst>
              <a:path w="272" h="141">
                <a:moveTo>
                  <a:pt x="263" y="6"/>
                </a:moveTo>
                <a:cubicBezTo>
                  <a:pt x="219" y="22"/>
                  <a:pt x="272" y="0"/>
                  <a:pt x="235" y="23"/>
                </a:cubicBezTo>
                <a:cubicBezTo>
                  <a:pt x="206" y="40"/>
                  <a:pt x="151" y="52"/>
                  <a:pt x="118" y="62"/>
                </a:cubicBezTo>
                <a:cubicBezTo>
                  <a:pt x="101" y="79"/>
                  <a:pt x="79" y="83"/>
                  <a:pt x="62" y="102"/>
                </a:cubicBezTo>
                <a:cubicBezTo>
                  <a:pt x="48" y="138"/>
                  <a:pt x="21" y="119"/>
                  <a:pt x="0" y="141"/>
                </a:cubicBezTo>
              </a:path>
            </a:pathLst>
          </a:custGeom>
          <a:noFill/>
          <a:ln w="635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Palatino" pitchFamily="2" charset="77"/>
              <a:ea typeface="ＭＳ Ｐゴシック" panose="020B0600070205080204" pitchFamily="34" charset="-128"/>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031" descr="ST4"/>
          <p:cNvPicPr>
            <a:picLocks noChangeAspect="1" noChangeArrowheads="1"/>
          </p:cNvPicPr>
          <p:nvPr/>
        </p:nvPicPr>
        <p:blipFill>
          <a:blip r:embed="rId3"/>
          <a:srcRect/>
          <a:stretch>
            <a:fillRect/>
          </a:stretch>
        </p:blipFill>
        <p:spPr bwMode="auto">
          <a:xfrm>
            <a:off x="1143000" y="1219200"/>
            <a:ext cx="2751138" cy="5257800"/>
          </a:xfrm>
          <a:prstGeom prst="rect">
            <a:avLst/>
          </a:prstGeom>
          <a:noFill/>
          <a:ln w="9525">
            <a:noFill/>
            <a:miter lim="800000"/>
            <a:headEnd/>
            <a:tailEnd/>
          </a:ln>
        </p:spPr>
      </p:pic>
      <p:sp>
        <p:nvSpPr>
          <p:cNvPr id="34818" name="Rectangle 3"/>
          <p:cNvSpPr>
            <a:spLocks noGrp="1" noChangeArrowheads="1"/>
          </p:cNvSpPr>
          <p:nvPr>
            <p:ph type="title" idx="4294967295"/>
          </p:nvPr>
        </p:nvSpPr>
        <p:spPr>
          <a:xfrm>
            <a:off x="457200" y="152400"/>
            <a:ext cx="8153400" cy="1143000"/>
          </a:xfrm>
        </p:spPr>
        <p:txBody>
          <a:bodyPr/>
          <a:lstStyle/>
          <a:p>
            <a:pPr eaLnBrk="1" hangingPunct="1"/>
            <a:r>
              <a:rPr lang="en-US" sz="3200">
                <a:latin typeface="Palatino" pitchFamily="-72" charset="0"/>
              </a:rPr>
              <a:t>Transversospinalis Group</a:t>
            </a:r>
            <a:br>
              <a:rPr lang="en-US" sz="3200">
                <a:latin typeface="Palatino" pitchFamily="-72" charset="0"/>
              </a:rPr>
            </a:br>
            <a:r>
              <a:rPr lang="en-US" sz="2400">
                <a:latin typeface="Palatino" pitchFamily="-72" charset="0"/>
              </a:rPr>
              <a:t>Trail Guide, Page 200</a:t>
            </a:r>
            <a:endParaRPr lang="en-US">
              <a:latin typeface="Palatino" pitchFamily="-72" charset="0"/>
            </a:endParaRPr>
          </a:p>
        </p:txBody>
      </p:sp>
      <p:sp>
        <p:nvSpPr>
          <p:cNvPr id="34819" name="Text Box 4"/>
          <p:cNvSpPr txBox="1">
            <a:spLocks noChangeArrowheads="1"/>
          </p:cNvSpPr>
          <p:nvPr/>
        </p:nvSpPr>
        <p:spPr bwMode="auto">
          <a:xfrm>
            <a:off x="5867400" y="1371600"/>
            <a:ext cx="3048000" cy="4492625"/>
          </a:xfrm>
          <a:prstGeom prst="rect">
            <a:avLst/>
          </a:prstGeom>
          <a:noFill/>
          <a:ln w="9525">
            <a:noFill/>
            <a:miter lim="800000"/>
            <a:headEnd/>
            <a:tailEnd/>
          </a:ln>
        </p:spPr>
        <p:txBody>
          <a:bodyPr>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Transversospinalis group:</a:t>
            </a:r>
          </a:p>
          <a:p>
            <a:pPr marL="0" marR="0" lvl="0" indent="0" algn="l" defTabSz="914400" rtl="0" eaLnBrk="0" fontAlgn="base" latinLnBrk="0" hangingPunct="0">
              <a:lnSpc>
                <a:spcPct val="150000"/>
              </a:lnSpc>
              <a:spcBef>
                <a:spcPct val="0"/>
              </a:spcBef>
              <a:spcAft>
                <a:spcPct val="0"/>
              </a:spcAft>
              <a:buClrTx/>
              <a:buSzTx/>
              <a:buFontTx/>
              <a:buChar char="•"/>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 Multifidi</a:t>
            </a:r>
          </a:p>
          <a:p>
            <a:pPr marL="0" marR="0" lvl="0" indent="0" algn="l" defTabSz="914400" rtl="0" eaLnBrk="0" fontAlgn="base" latinLnBrk="0" hangingPunct="0">
              <a:lnSpc>
                <a:spcPct val="150000"/>
              </a:lnSpc>
              <a:spcBef>
                <a:spcPct val="0"/>
              </a:spcBef>
              <a:spcAft>
                <a:spcPct val="0"/>
              </a:spcAft>
              <a:buClrTx/>
              <a:buSzTx/>
              <a:buFontTx/>
              <a:buChar char="•"/>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 Rotatores</a:t>
            </a:r>
          </a:p>
          <a:p>
            <a:pPr marL="0" marR="0" lvl="0" indent="0" algn="l" defTabSz="914400" rtl="0" eaLnBrk="0" fontAlgn="base" latinLnBrk="0" hangingPunct="0">
              <a:lnSpc>
                <a:spcPct val="150000"/>
              </a:lnSpc>
              <a:spcBef>
                <a:spcPct val="0"/>
              </a:spcBef>
              <a:spcAft>
                <a:spcPct val="0"/>
              </a:spcAft>
              <a:buClrTx/>
              <a:buSzTx/>
              <a:buFontTx/>
              <a:buChar char="•"/>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 Semispinalis capitis</a:t>
            </a:r>
          </a:p>
          <a:p>
            <a:pPr marL="0" marR="0" lvl="0" indent="0" algn="l" defTabSz="914400" rtl="0" eaLnBrk="0" fontAlgn="base" latinLnBrk="0" hangingPunct="0">
              <a:lnSpc>
                <a:spcPct val="150000"/>
              </a:lnSpc>
              <a:spcBef>
                <a:spcPct val="0"/>
              </a:spcBef>
              <a:spcAft>
                <a:spcPct val="0"/>
              </a:spcAft>
              <a:buClrTx/>
              <a:buSzTx/>
              <a:buFontTx/>
              <a:buChar char="•"/>
              <a:tabLst/>
              <a:defRPr/>
            </a:pPr>
            <a:endPar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These 3 muscles are deep to the erectors.</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New to us, the semispinalis capitis muscle can be seen as the “twin speed bumps” on the posterior neck.</a:t>
            </a:r>
          </a:p>
        </p:txBody>
      </p:sp>
      <p:sp>
        <p:nvSpPr>
          <p:cNvPr id="34820" name="Text Box 5"/>
          <p:cNvSpPr txBox="1">
            <a:spLocks noChangeArrowheads="1"/>
          </p:cNvSpPr>
          <p:nvPr/>
        </p:nvSpPr>
        <p:spPr bwMode="auto">
          <a:xfrm>
            <a:off x="1600200" y="6445250"/>
            <a:ext cx="17526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p>
        </p:txBody>
      </p:sp>
      <p:sp>
        <p:nvSpPr>
          <p:cNvPr id="34821" name="Line 11"/>
          <p:cNvSpPr>
            <a:spLocks noChangeShapeType="1"/>
          </p:cNvSpPr>
          <p:nvPr/>
        </p:nvSpPr>
        <p:spPr bwMode="auto">
          <a:xfrm flipH="1">
            <a:off x="2819400" y="2057400"/>
            <a:ext cx="3124200" cy="2438400"/>
          </a:xfrm>
          <a:prstGeom prst="line">
            <a:avLst/>
          </a:prstGeom>
          <a:noFill/>
          <a:ln w="9525">
            <a:solidFill>
              <a:schemeClr val="tx1"/>
            </a:solidFill>
            <a:round/>
            <a:headEnd/>
            <a:tailEnd type="stealth" w="med" len="me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34822" name="Line 11"/>
          <p:cNvSpPr>
            <a:spLocks noChangeShapeType="1"/>
          </p:cNvSpPr>
          <p:nvPr/>
        </p:nvSpPr>
        <p:spPr bwMode="auto">
          <a:xfrm flipH="1">
            <a:off x="2743200" y="2362200"/>
            <a:ext cx="3200400" cy="2286000"/>
          </a:xfrm>
          <a:prstGeom prst="line">
            <a:avLst/>
          </a:prstGeom>
          <a:noFill/>
          <a:ln w="9525">
            <a:solidFill>
              <a:schemeClr val="tx1"/>
            </a:solidFill>
            <a:round/>
            <a:headEnd/>
            <a:tailEnd type="stealth" w="med" len="me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34823" name="Line 11"/>
          <p:cNvSpPr>
            <a:spLocks noChangeShapeType="1"/>
          </p:cNvSpPr>
          <p:nvPr/>
        </p:nvSpPr>
        <p:spPr bwMode="auto">
          <a:xfrm flipH="1">
            <a:off x="3124200" y="2743200"/>
            <a:ext cx="2819400" cy="152400"/>
          </a:xfrm>
          <a:prstGeom prst="line">
            <a:avLst/>
          </a:prstGeom>
          <a:noFill/>
          <a:ln w="9525">
            <a:solidFill>
              <a:schemeClr val="tx1"/>
            </a:solidFill>
            <a:round/>
            <a:headEnd/>
            <a:tailEnd type="stealth" w="med" len="me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ctrTitle" idx="4294967295"/>
          </p:nvPr>
        </p:nvSpPr>
        <p:spPr>
          <a:xfrm>
            <a:off x="152400" y="76200"/>
            <a:ext cx="4267200" cy="3962400"/>
          </a:xfrm>
        </p:spPr>
        <p:txBody>
          <a:bodyPr anchor="t"/>
          <a:lstStyle/>
          <a:p>
            <a:pPr algn="l" eaLnBrk="1" hangingPunct="1">
              <a:defRPr/>
            </a:pPr>
            <a:r>
              <a:rPr lang="en-US" sz="2400">
                <a:solidFill>
                  <a:schemeClr val="tx1"/>
                </a:solidFill>
                <a:latin typeface="Palatino" pitchFamily="-72" charset="0"/>
              </a:rPr>
              <a:t>Semispinalis Capitis, </a:t>
            </a:r>
            <a:r>
              <a:rPr lang="en-US" sz="1600">
                <a:solidFill>
                  <a:schemeClr val="tx1"/>
                </a:solidFill>
                <a:latin typeface="Palatino" pitchFamily="-72" charset="0"/>
              </a:rPr>
              <a:t>page 201</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Extend</a:t>
            </a:r>
            <a:r>
              <a:rPr lang="en-US" sz="1600">
                <a:solidFill>
                  <a:schemeClr val="tx1"/>
                </a:solidFill>
                <a:latin typeface="Palatino" pitchFamily="-72" charset="0"/>
              </a:rPr>
              <a:t> the vertebral column and head</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O      Transverse processes of C4-T5</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Between the superior and inferior </a:t>
            </a:r>
            <a:br>
              <a:rPr lang="en-US" sz="1600">
                <a:solidFill>
                  <a:schemeClr val="tx1"/>
                </a:solidFill>
                <a:latin typeface="Palatino" pitchFamily="-72" charset="0"/>
              </a:rPr>
            </a:br>
            <a:r>
              <a:rPr lang="en-US" sz="1600">
                <a:solidFill>
                  <a:schemeClr val="tx1"/>
                </a:solidFill>
                <a:latin typeface="Palatino" pitchFamily="-72" charset="0"/>
              </a:rPr>
              <a:t>	nuchal lines of the occiput</a:t>
            </a:r>
          </a:p>
        </p:txBody>
      </p:sp>
      <p:sp>
        <p:nvSpPr>
          <p:cNvPr id="36866" name="AutoShape 3"/>
          <p:cNvSpPr>
            <a:spLocks noChangeArrowheads="1"/>
          </p:cNvSpPr>
          <p:nvPr/>
        </p:nvSpPr>
        <p:spPr bwMode="auto">
          <a:xfrm>
            <a:off x="152400" y="13716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36867"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36868" name="AutoShape 5"/>
          <p:cNvSpPr>
            <a:spLocks noChangeArrowheads="1"/>
          </p:cNvSpPr>
          <p:nvPr/>
        </p:nvSpPr>
        <p:spPr bwMode="auto">
          <a:xfrm>
            <a:off x="152400" y="21336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36869" name="Rectangle 7"/>
          <p:cNvSpPr>
            <a:spLocks noChangeArrowheads="1"/>
          </p:cNvSpPr>
          <p:nvPr/>
        </p:nvSpPr>
        <p:spPr bwMode="auto">
          <a:xfrm>
            <a:off x="457200" y="685800"/>
            <a:ext cx="3810000" cy="3048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36870" name="Text Box 5"/>
          <p:cNvSpPr txBox="1">
            <a:spLocks noChangeArrowheads="1"/>
          </p:cNvSpPr>
          <p:nvPr/>
        </p:nvSpPr>
        <p:spPr bwMode="auto">
          <a:xfrm>
            <a:off x="5867400" y="6172200"/>
            <a:ext cx="22098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Posterolateral View</a:t>
            </a:r>
          </a:p>
        </p:txBody>
      </p:sp>
      <p:pic>
        <p:nvPicPr>
          <p:cNvPr id="36871" name="Picture 1033" descr="STSynExtensionofVColumn"/>
          <p:cNvPicPr>
            <a:picLocks noChangeAspect="1" noChangeArrowheads="1"/>
          </p:cNvPicPr>
          <p:nvPr/>
        </p:nvPicPr>
        <p:blipFill>
          <a:blip r:embed="rId3"/>
          <a:srcRect/>
          <a:stretch>
            <a:fillRect/>
          </a:stretch>
        </p:blipFill>
        <p:spPr bwMode="auto">
          <a:xfrm>
            <a:off x="5270500" y="1384300"/>
            <a:ext cx="3340100" cy="46355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ctrTitle" idx="4294967295"/>
          </p:nvPr>
        </p:nvSpPr>
        <p:spPr>
          <a:xfrm>
            <a:off x="152400" y="76200"/>
            <a:ext cx="4267200" cy="3962400"/>
          </a:xfrm>
        </p:spPr>
        <p:txBody>
          <a:bodyPr anchor="t"/>
          <a:lstStyle/>
          <a:p>
            <a:pPr algn="l" eaLnBrk="1" hangingPunct="1">
              <a:defRPr/>
            </a:pPr>
            <a:r>
              <a:rPr lang="en-US" sz="2400">
                <a:solidFill>
                  <a:schemeClr val="tx1"/>
                </a:solidFill>
                <a:latin typeface="Palatino" pitchFamily="-72" charset="0"/>
              </a:rPr>
              <a:t>Semispinalis Capitis, </a:t>
            </a:r>
            <a:r>
              <a:rPr lang="en-US" sz="1600">
                <a:solidFill>
                  <a:schemeClr val="tx1"/>
                </a:solidFill>
                <a:latin typeface="Palatino" pitchFamily="-72" charset="0"/>
              </a:rPr>
              <a:t>page 201</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Extend</a:t>
            </a:r>
            <a:r>
              <a:rPr lang="en-US" sz="1600">
                <a:solidFill>
                  <a:schemeClr val="tx1"/>
                </a:solidFill>
                <a:latin typeface="Palatino" pitchFamily="-72" charset="0"/>
              </a:rPr>
              <a:t> the vertebral column and head</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O      Transverse processes of C4-T5</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Between the superior and inferior </a:t>
            </a:r>
            <a:br>
              <a:rPr lang="en-US" sz="1600">
                <a:solidFill>
                  <a:schemeClr val="tx1"/>
                </a:solidFill>
                <a:latin typeface="Palatino" pitchFamily="-72" charset="0"/>
              </a:rPr>
            </a:br>
            <a:r>
              <a:rPr lang="en-US" sz="1600">
                <a:solidFill>
                  <a:schemeClr val="tx1"/>
                </a:solidFill>
                <a:latin typeface="Palatino" pitchFamily="-72" charset="0"/>
              </a:rPr>
              <a:t>	nuchal lines of the occiput</a:t>
            </a:r>
          </a:p>
        </p:txBody>
      </p:sp>
      <p:sp>
        <p:nvSpPr>
          <p:cNvPr id="38914" name="AutoShape 3"/>
          <p:cNvSpPr>
            <a:spLocks noChangeArrowheads="1"/>
          </p:cNvSpPr>
          <p:nvPr/>
        </p:nvSpPr>
        <p:spPr bwMode="auto">
          <a:xfrm>
            <a:off x="152400" y="13716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38915"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38916" name="AutoShape 5"/>
          <p:cNvSpPr>
            <a:spLocks noChangeArrowheads="1"/>
          </p:cNvSpPr>
          <p:nvPr/>
        </p:nvSpPr>
        <p:spPr bwMode="auto">
          <a:xfrm>
            <a:off x="152400" y="21336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38917" name="Rectangle 7"/>
          <p:cNvSpPr>
            <a:spLocks noChangeArrowheads="1"/>
          </p:cNvSpPr>
          <p:nvPr/>
        </p:nvSpPr>
        <p:spPr bwMode="auto">
          <a:xfrm>
            <a:off x="457200" y="1371600"/>
            <a:ext cx="3048000" cy="3048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38918" name="Text Box 5"/>
          <p:cNvSpPr txBox="1">
            <a:spLocks noChangeArrowheads="1"/>
          </p:cNvSpPr>
          <p:nvPr/>
        </p:nvSpPr>
        <p:spPr bwMode="auto">
          <a:xfrm>
            <a:off x="5791200" y="6172200"/>
            <a:ext cx="22098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p>
        </p:txBody>
      </p:sp>
      <p:pic>
        <p:nvPicPr>
          <p:cNvPr id="38919" name="Picture 10" descr="ST4"/>
          <p:cNvPicPr>
            <a:picLocks noChangeAspect="1" noChangeArrowheads="1"/>
          </p:cNvPicPr>
          <p:nvPr/>
        </p:nvPicPr>
        <p:blipFill>
          <a:blip r:embed="rId3"/>
          <a:srcRect/>
          <a:stretch>
            <a:fillRect/>
          </a:stretch>
        </p:blipFill>
        <p:spPr bwMode="auto">
          <a:xfrm>
            <a:off x="4887913" y="533400"/>
            <a:ext cx="3989387" cy="5638800"/>
          </a:xfrm>
          <a:prstGeom prst="rect">
            <a:avLst/>
          </a:prstGeom>
          <a:noFill/>
          <a:ln w="9525">
            <a:noFill/>
            <a:miter lim="800000"/>
            <a:headEnd/>
            <a:tailEnd/>
          </a:ln>
        </p:spPr>
      </p:pic>
      <p:sp>
        <p:nvSpPr>
          <p:cNvPr id="38920" name="Freeform 11"/>
          <p:cNvSpPr>
            <a:spLocks/>
          </p:cNvSpPr>
          <p:nvPr/>
        </p:nvSpPr>
        <p:spPr bwMode="auto">
          <a:xfrm>
            <a:off x="6286500" y="2405063"/>
            <a:ext cx="168275" cy="101600"/>
          </a:xfrm>
          <a:custGeom>
            <a:avLst/>
            <a:gdLst>
              <a:gd name="T0" fmla="*/ 73085325 w 106"/>
              <a:gd name="T1" fmla="*/ 0 h 64"/>
              <a:gd name="T2" fmla="*/ 262096250 w 106"/>
              <a:gd name="T3" fmla="*/ 80645000 h 64"/>
              <a:gd name="T4" fmla="*/ 209173763 w 106"/>
              <a:gd name="T5" fmla="*/ 161290000 h 64"/>
              <a:gd name="T6" fmla="*/ 73085325 w 106"/>
              <a:gd name="T7" fmla="*/ 0 h 64"/>
              <a:gd name="T8" fmla="*/ 0 60000 65536"/>
              <a:gd name="T9" fmla="*/ 0 60000 65536"/>
              <a:gd name="T10" fmla="*/ 0 60000 65536"/>
              <a:gd name="T11" fmla="*/ 0 60000 65536"/>
              <a:gd name="T12" fmla="*/ 0 w 106"/>
              <a:gd name="T13" fmla="*/ 0 h 64"/>
              <a:gd name="T14" fmla="*/ 106 w 106"/>
              <a:gd name="T15" fmla="*/ 64 h 64"/>
            </a:gdLst>
            <a:ahLst/>
            <a:cxnLst>
              <a:cxn ang="T8">
                <a:pos x="T0" y="T1"/>
              </a:cxn>
              <a:cxn ang="T9">
                <a:pos x="T2" y="T3"/>
              </a:cxn>
              <a:cxn ang="T10">
                <a:pos x="T4" y="T5"/>
              </a:cxn>
              <a:cxn ang="T11">
                <a:pos x="T6" y="T7"/>
              </a:cxn>
            </a:cxnLst>
            <a:rect l="T12" t="T13" r="T14" b="T15"/>
            <a:pathLst>
              <a:path w="106" h="64">
                <a:moveTo>
                  <a:pt x="29" y="0"/>
                </a:moveTo>
                <a:cubicBezTo>
                  <a:pt x="39" y="2"/>
                  <a:pt x="99" y="10"/>
                  <a:pt x="104" y="32"/>
                </a:cubicBezTo>
                <a:cubicBezTo>
                  <a:pt x="106" y="44"/>
                  <a:pt x="90" y="53"/>
                  <a:pt x="83" y="64"/>
                </a:cubicBezTo>
                <a:cubicBezTo>
                  <a:pt x="32" y="53"/>
                  <a:pt x="0" y="59"/>
                  <a:pt x="29" y="0"/>
                </a:cubicBezTo>
                <a:close/>
              </a:path>
            </a:pathLst>
          </a:custGeom>
          <a:solidFill>
            <a:srgbClr val="FF6600"/>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38921" name="Freeform 12"/>
          <p:cNvSpPr>
            <a:spLocks/>
          </p:cNvSpPr>
          <p:nvPr/>
        </p:nvSpPr>
        <p:spPr bwMode="auto">
          <a:xfrm>
            <a:off x="6294438" y="2860675"/>
            <a:ext cx="173037" cy="90488"/>
          </a:xfrm>
          <a:custGeom>
            <a:avLst/>
            <a:gdLst>
              <a:gd name="T0" fmla="*/ 60483575 w 109"/>
              <a:gd name="T1" fmla="*/ 2520964 h 57"/>
              <a:gd name="T2" fmla="*/ 221773109 w 109"/>
              <a:gd name="T3" fmla="*/ 108368111 h 57"/>
              <a:gd name="T4" fmla="*/ 141128342 w 109"/>
              <a:gd name="T5" fmla="*/ 136089189 h 57"/>
              <a:gd name="T6" fmla="*/ 60483575 w 109"/>
              <a:gd name="T7" fmla="*/ 2520964 h 57"/>
              <a:gd name="T8" fmla="*/ 0 60000 65536"/>
              <a:gd name="T9" fmla="*/ 0 60000 65536"/>
              <a:gd name="T10" fmla="*/ 0 60000 65536"/>
              <a:gd name="T11" fmla="*/ 0 60000 65536"/>
              <a:gd name="T12" fmla="*/ 0 w 109"/>
              <a:gd name="T13" fmla="*/ 0 h 57"/>
              <a:gd name="T14" fmla="*/ 109 w 109"/>
              <a:gd name="T15" fmla="*/ 57 h 57"/>
            </a:gdLst>
            <a:ahLst/>
            <a:cxnLst>
              <a:cxn ang="T8">
                <a:pos x="T0" y="T1"/>
              </a:cxn>
              <a:cxn ang="T9">
                <a:pos x="T2" y="T3"/>
              </a:cxn>
              <a:cxn ang="T10">
                <a:pos x="T4" y="T5"/>
              </a:cxn>
              <a:cxn ang="T11">
                <a:pos x="T6" y="T7"/>
              </a:cxn>
            </a:cxnLst>
            <a:rect l="T12" t="T13" r="T14" b="T15"/>
            <a:pathLst>
              <a:path w="109" h="57">
                <a:moveTo>
                  <a:pt x="24" y="1"/>
                </a:moveTo>
                <a:cubicBezTo>
                  <a:pt x="27" y="1"/>
                  <a:pt x="109" y="0"/>
                  <a:pt x="88" y="43"/>
                </a:cubicBezTo>
                <a:cubicBezTo>
                  <a:pt x="82" y="53"/>
                  <a:pt x="66" y="50"/>
                  <a:pt x="56" y="54"/>
                </a:cubicBezTo>
                <a:cubicBezTo>
                  <a:pt x="0" y="39"/>
                  <a:pt x="10" y="57"/>
                  <a:pt x="24" y="1"/>
                </a:cubicBezTo>
                <a:close/>
              </a:path>
            </a:pathLst>
          </a:custGeom>
          <a:solidFill>
            <a:srgbClr val="FF6600"/>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38922" name="Freeform 13"/>
          <p:cNvSpPr>
            <a:spLocks/>
          </p:cNvSpPr>
          <p:nvPr/>
        </p:nvSpPr>
        <p:spPr bwMode="auto">
          <a:xfrm>
            <a:off x="6143625" y="3319463"/>
            <a:ext cx="188913" cy="174625"/>
          </a:xfrm>
          <a:custGeom>
            <a:avLst/>
            <a:gdLst>
              <a:gd name="T0" fmla="*/ 57964541 w 119"/>
              <a:gd name="T1" fmla="*/ 0 h 110"/>
              <a:gd name="T2" fmla="*/ 299900181 w 119"/>
              <a:gd name="T3" fmla="*/ 133569075 h 110"/>
              <a:gd name="T4" fmla="*/ 57964541 w 119"/>
              <a:gd name="T5" fmla="*/ 186491563 h 110"/>
              <a:gd name="T6" fmla="*/ 57964541 w 119"/>
              <a:gd name="T7" fmla="*/ 0 h 110"/>
              <a:gd name="T8" fmla="*/ 0 60000 65536"/>
              <a:gd name="T9" fmla="*/ 0 60000 65536"/>
              <a:gd name="T10" fmla="*/ 0 60000 65536"/>
              <a:gd name="T11" fmla="*/ 0 60000 65536"/>
              <a:gd name="T12" fmla="*/ 0 w 119"/>
              <a:gd name="T13" fmla="*/ 0 h 110"/>
              <a:gd name="T14" fmla="*/ 119 w 119"/>
              <a:gd name="T15" fmla="*/ 110 h 110"/>
            </a:gdLst>
            <a:ahLst/>
            <a:cxnLst>
              <a:cxn ang="T8">
                <a:pos x="T0" y="T1"/>
              </a:cxn>
              <a:cxn ang="T9">
                <a:pos x="T2" y="T3"/>
              </a:cxn>
              <a:cxn ang="T10">
                <a:pos x="T4" y="T5"/>
              </a:cxn>
              <a:cxn ang="T11">
                <a:pos x="T6" y="T7"/>
              </a:cxn>
            </a:cxnLst>
            <a:rect l="T12" t="T13" r="T14" b="T15"/>
            <a:pathLst>
              <a:path w="119" h="110">
                <a:moveTo>
                  <a:pt x="23" y="0"/>
                </a:moveTo>
                <a:cubicBezTo>
                  <a:pt x="73" y="15"/>
                  <a:pt x="88" y="6"/>
                  <a:pt x="119" y="53"/>
                </a:cubicBezTo>
                <a:cubicBezTo>
                  <a:pt x="91" y="94"/>
                  <a:pt x="95" y="110"/>
                  <a:pt x="23" y="74"/>
                </a:cubicBezTo>
                <a:cubicBezTo>
                  <a:pt x="0" y="62"/>
                  <a:pt x="20" y="8"/>
                  <a:pt x="23" y="0"/>
                </a:cubicBezTo>
                <a:close/>
              </a:path>
            </a:pathLst>
          </a:custGeom>
          <a:solidFill>
            <a:srgbClr val="FF6600"/>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38923" name="Freeform 14"/>
          <p:cNvSpPr>
            <a:spLocks/>
          </p:cNvSpPr>
          <p:nvPr/>
        </p:nvSpPr>
        <p:spPr bwMode="auto">
          <a:xfrm>
            <a:off x="6034088" y="4097338"/>
            <a:ext cx="239712" cy="152400"/>
          </a:xfrm>
          <a:custGeom>
            <a:avLst/>
            <a:gdLst>
              <a:gd name="T0" fmla="*/ 17640263 w 151"/>
              <a:gd name="T1" fmla="*/ 0 h 96"/>
              <a:gd name="T2" fmla="*/ 287297213 w 151"/>
              <a:gd name="T3" fmla="*/ 80645000 h 96"/>
              <a:gd name="T4" fmla="*/ 231853891 w 151"/>
              <a:gd name="T5" fmla="*/ 241935000 h 96"/>
              <a:gd name="T6" fmla="*/ 17640263 w 151"/>
              <a:gd name="T7" fmla="*/ 0 h 96"/>
              <a:gd name="T8" fmla="*/ 0 60000 65536"/>
              <a:gd name="T9" fmla="*/ 0 60000 65536"/>
              <a:gd name="T10" fmla="*/ 0 60000 65536"/>
              <a:gd name="T11" fmla="*/ 0 60000 65536"/>
              <a:gd name="T12" fmla="*/ 0 w 151"/>
              <a:gd name="T13" fmla="*/ 0 h 96"/>
              <a:gd name="T14" fmla="*/ 151 w 151"/>
              <a:gd name="T15" fmla="*/ 96 h 96"/>
            </a:gdLst>
            <a:ahLst/>
            <a:cxnLst>
              <a:cxn ang="T8">
                <a:pos x="T0" y="T1"/>
              </a:cxn>
              <a:cxn ang="T9">
                <a:pos x="T2" y="T3"/>
              </a:cxn>
              <a:cxn ang="T10">
                <a:pos x="T4" y="T5"/>
              </a:cxn>
              <a:cxn ang="T11">
                <a:pos x="T6" y="T7"/>
              </a:cxn>
            </a:cxnLst>
            <a:rect l="T12" t="T13" r="T14" b="T15"/>
            <a:pathLst>
              <a:path w="151" h="96">
                <a:moveTo>
                  <a:pt x="7" y="0"/>
                </a:moveTo>
                <a:cubicBezTo>
                  <a:pt x="42" y="12"/>
                  <a:pt x="78" y="20"/>
                  <a:pt x="114" y="32"/>
                </a:cubicBezTo>
                <a:cubicBezTo>
                  <a:pt x="151" y="71"/>
                  <a:pt x="138" y="81"/>
                  <a:pt x="92" y="96"/>
                </a:cubicBezTo>
                <a:cubicBezTo>
                  <a:pt x="0" y="81"/>
                  <a:pt x="7" y="92"/>
                  <a:pt x="7" y="0"/>
                </a:cubicBezTo>
                <a:close/>
              </a:path>
            </a:pathLst>
          </a:custGeom>
          <a:solidFill>
            <a:srgbClr val="FF6600"/>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38924" name="Freeform 15"/>
          <p:cNvSpPr>
            <a:spLocks/>
          </p:cNvSpPr>
          <p:nvPr/>
        </p:nvSpPr>
        <p:spPr bwMode="auto">
          <a:xfrm>
            <a:off x="6283325" y="2641600"/>
            <a:ext cx="160338" cy="119063"/>
          </a:xfrm>
          <a:custGeom>
            <a:avLst/>
            <a:gdLst>
              <a:gd name="T0" fmla="*/ 105846893 w 101"/>
              <a:gd name="T1" fmla="*/ 0 h 75"/>
              <a:gd name="T2" fmla="*/ 214214743 w 101"/>
              <a:gd name="T3" fmla="*/ 189013306 h 75"/>
              <a:gd name="T4" fmla="*/ 105846893 w 101"/>
              <a:gd name="T5" fmla="*/ 0 h 75"/>
              <a:gd name="T6" fmla="*/ 0 60000 65536"/>
              <a:gd name="T7" fmla="*/ 0 60000 65536"/>
              <a:gd name="T8" fmla="*/ 0 60000 65536"/>
              <a:gd name="T9" fmla="*/ 0 w 101"/>
              <a:gd name="T10" fmla="*/ 0 h 75"/>
              <a:gd name="T11" fmla="*/ 101 w 101"/>
              <a:gd name="T12" fmla="*/ 75 h 75"/>
            </a:gdLst>
            <a:ahLst/>
            <a:cxnLst>
              <a:cxn ang="T6">
                <a:pos x="T0" y="T1"/>
              </a:cxn>
              <a:cxn ang="T7">
                <a:pos x="T2" y="T3"/>
              </a:cxn>
              <a:cxn ang="T8">
                <a:pos x="T4" y="T5"/>
              </a:cxn>
            </a:cxnLst>
            <a:rect l="T9" t="T10" r="T11" b="T12"/>
            <a:pathLst>
              <a:path w="101" h="75">
                <a:moveTo>
                  <a:pt x="42" y="0"/>
                </a:moveTo>
                <a:cubicBezTo>
                  <a:pt x="84" y="28"/>
                  <a:pt x="101" y="23"/>
                  <a:pt x="85" y="75"/>
                </a:cubicBezTo>
                <a:cubicBezTo>
                  <a:pt x="19" y="61"/>
                  <a:pt x="0" y="62"/>
                  <a:pt x="42" y="0"/>
                </a:cubicBezTo>
                <a:close/>
              </a:path>
            </a:pathLst>
          </a:custGeom>
          <a:solidFill>
            <a:srgbClr val="FF6600"/>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38925" name="Freeform 16"/>
          <p:cNvSpPr>
            <a:spLocks/>
          </p:cNvSpPr>
          <p:nvPr/>
        </p:nvSpPr>
        <p:spPr bwMode="auto">
          <a:xfrm>
            <a:off x="6238875" y="3132138"/>
            <a:ext cx="166688" cy="119062"/>
          </a:xfrm>
          <a:custGeom>
            <a:avLst/>
            <a:gdLst>
              <a:gd name="T0" fmla="*/ 15120983 w 105"/>
              <a:gd name="T1" fmla="*/ 0 h 75"/>
              <a:gd name="T2" fmla="*/ 148690459 w 105"/>
              <a:gd name="T3" fmla="*/ 189010131 h 75"/>
              <a:gd name="T4" fmla="*/ 15120983 w 105"/>
              <a:gd name="T5" fmla="*/ 0 h 75"/>
              <a:gd name="T6" fmla="*/ 0 60000 65536"/>
              <a:gd name="T7" fmla="*/ 0 60000 65536"/>
              <a:gd name="T8" fmla="*/ 0 60000 65536"/>
              <a:gd name="T9" fmla="*/ 0 w 105"/>
              <a:gd name="T10" fmla="*/ 0 h 75"/>
              <a:gd name="T11" fmla="*/ 105 w 105"/>
              <a:gd name="T12" fmla="*/ 75 h 75"/>
            </a:gdLst>
            <a:ahLst/>
            <a:cxnLst>
              <a:cxn ang="T6">
                <a:pos x="T0" y="T1"/>
              </a:cxn>
              <a:cxn ang="T7">
                <a:pos x="T2" y="T3"/>
              </a:cxn>
              <a:cxn ang="T8">
                <a:pos x="T4" y="T5"/>
              </a:cxn>
            </a:cxnLst>
            <a:rect l="T9" t="T10" r="T11" b="T12"/>
            <a:pathLst>
              <a:path w="105" h="75">
                <a:moveTo>
                  <a:pt x="6" y="0"/>
                </a:moveTo>
                <a:cubicBezTo>
                  <a:pt x="75" y="11"/>
                  <a:pt x="105" y="6"/>
                  <a:pt x="59" y="75"/>
                </a:cubicBezTo>
                <a:cubicBezTo>
                  <a:pt x="0" y="59"/>
                  <a:pt x="6" y="58"/>
                  <a:pt x="6" y="0"/>
                </a:cubicBezTo>
                <a:close/>
              </a:path>
            </a:pathLst>
          </a:custGeom>
          <a:solidFill>
            <a:srgbClr val="FF6600"/>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38926" name="Freeform 17"/>
          <p:cNvSpPr>
            <a:spLocks/>
          </p:cNvSpPr>
          <p:nvPr/>
        </p:nvSpPr>
        <p:spPr bwMode="auto">
          <a:xfrm>
            <a:off x="6078538" y="3552825"/>
            <a:ext cx="271462" cy="219075"/>
          </a:xfrm>
          <a:custGeom>
            <a:avLst/>
            <a:gdLst>
              <a:gd name="T0" fmla="*/ 0 w 171"/>
              <a:gd name="T1" fmla="*/ 32762825 h 138"/>
              <a:gd name="T2" fmla="*/ 241934554 w 171"/>
              <a:gd name="T3" fmla="*/ 166330313 h 138"/>
              <a:gd name="T4" fmla="*/ 27720874 w 171"/>
              <a:gd name="T5" fmla="*/ 246975313 h 138"/>
              <a:gd name="T6" fmla="*/ 0 w 171"/>
              <a:gd name="T7" fmla="*/ 166330313 h 138"/>
              <a:gd name="T8" fmla="*/ 0 w 171"/>
              <a:gd name="T9" fmla="*/ 32762825 h 138"/>
              <a:gd name="T10" fmla="*/ 0 60000 65536"/>
              <a:gd name="T11" fmla="*/ 0 60000 65536"/>
              <a:gd name="T12" fmla="*/ 0 60000 65536"/>
              <a:gd name="T13" fmla="*/ 0 60000 65536"/>
              <a:gd name="T14" fmla="*/ 0 60000 65536"/>
              <a:gd name="T15" fmla="*/ 0 w 171"/>
              <a:gd name="T16" fmla="*/ 0 h 138"/>
              <a:gd name="T17" fmla="*/ 171 w 171"/>
              <a:gd name="T18" fmla="*/ 138 h 138"/>
            </a:gdLst>
            <a:ahLst/>
            <a:cxnLst>
              <a:cxn ang="T10">
                <a:pos x="T0" y="T1"/>
              </a:cxn>
              <a:cxn ang="T11">
                <a:pos x="T2" y="T3"/>
              </a:cxn>
              <a:cxn ang="T12">
                <a:pos x="T4" y="T5"/>
              </a:cxn>
              <a:cxn ang="T13">
                <a:pos x="T6" y="T7"/>
              </a:cxn>
              <a:cxn ang="T14">
                <a:pos x="T8" y="T9"/>
              </a:cxn>
            </a:cxnLst>
            <a:rect l="T15" t="T16" r="T17" b="T18"/>
            <a:pathLst>
              <a:path w="171" h="138">
                <a:moveTo>
                  <a:pt x="0" y="13"/>
                </a:moveTo>
                <a:cubicBezTo>
                  <a:pt x="37" y="37"/>
                  <a:pt x="51" y="54"/>
                  <a:pt x="96" y="66"/>
                </a:cubicBezTo>
                <a:cubicBezTo>
                  <a:pt x="171" y="138"/>
                  <a:pt x="20" y="99"/>
                  <a:pt x="11" y="98"/>
                </a:cubicBezTo>
                <a:cubicBezTo>
                  <a:pt x="7" y="87"/>
                  <a:pt x="0" y="77"/>
                  <a:pt x="0" y="66"/>
                </a:cubicBezTo>
                <a:cubicBezTo>
                  <a:pt x="0" y="0"/>
                  <a:pt x="25" y="62"/>
                  <a:pt x="0" y="13"/>
                </a:cubicBezTo>
                <a:close/>
              </a:path>
            </a:pathLst>
          </a:custGeom>
          <a:solidFill>
            <a:srgbClr val="FF6600"/>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38927" name="Freeform 18"/>
          <p:cNvSpPr>
            <a:spLocks/>
          </p:cNvSpPr>
          <p:nvPr/>
        </p:nvSpPr>
        <p:spPr bwMode="auto">
          <a:xfrm>
            <a:off x="6062663" y="4470400"/>
            <a:ext cx="163512" cy="134938"/>
          </a:xfrm>
          <a:custGeom>
            <a:avLst/>
            <a:gdLst>
              <a:gd name="T0" fmla="*/ 25201485 w 103"/>
              <a:gd name="T1" fmla="*/ 0 h 85"/>
              <a:gd name="T2" fmla="*/ 186490992 w 103"/>
              <a:gd name="T3" fmla="*/ 27722615 h 85"/>
              <a:gd name="T4" fmla="*/ 214211832 w 103"/>
              <a:gd name="T5" fmla="*/ 189013213 h 85"/>
              <a:gd name="T6" fmla="*/ 133567079 w 103"/>
              <a:gd name="T7" fmla="*/ 214214869 h 85"/>
              <a:gd name="T8" fmla="*/ 52922326 w 103"/>
              <a:gd name="T9" fmla="*/ 189013213 h 85"/>
              <a:gd name="T10" fmla="*/ 0 w 103"/>
              <a:gd name="T11" fmla="*/ 27722615 h 85"/>
              <a:gd name="T12" fmla="*/ 25201485 w 103"/>
              <a:gd name="T13" fmla="*/ 0 h 85"/>
              <a:gd name="T14" fmla="*/ 0 60000 65536"/>
              <a:gd name="T15" fmla="*/ 0 60000 65536"/>
              <a:gd name="T16" fmla="*/ 0 60000 65536"/>
              <a:gd name="T17" fmla="*/ 0 60000 65536"/>
              <a:gd name="T18" fmla="*/ 0 60000 65536"/>
              <a:gd name="T19" fmla="*/ 0 60000 65536"/>
              <a:gd name="T20" fmla="*/ 0 60000 65536"/>
              <a:gd name="T21" fmla="*/ 0 w 103"/>
              <a:gd name="T22" fmla="*/ 0 h 85"/>
              <a:gd name="T23" fmla="*/ 103 w 103"/>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85">
                <a:moveTo>
                  <a:pt x="10" y="0"/>
                </a:moveTo>
                <a:cubicBezTo>
                  <a:pt x="31" y="3"/>
                  <a:pt x="53" y="3"/>
                  <a:pt x="74" y="11"/>
                </a:cubicBezTo>
                <a:cubicBezTo>
                  <a:pt x="103" y="21"/>
                  <a:pt x="103" y="51"/>
                  <a:pt x="85" y="75"/>
                </a:cubicBezTo>
                <a:cubicBezTo>
                  <a:pt x="77" y="83"/>
                  <a:pt x="63" y="81"/>
                  <a:pt x="53" y="85"/>
                </a:cubicBezTo>
                <a:cubicBezTo>
                  <a:pt x="42" y="81"/>
                  <a:pt x="28" y="82"/>
                  <a:pt x="21" y="75"/>
                </a:cubicBezTo>
                <a:cubicBezTo>
                  <a:pt x="19" y="73"/>
                  <a:pt x="0" y="12"/>
                  <a:pt x="0" y="11"/>
                </a:cubicBezTo>
                <a:cubicBezTo>
                  <a:pt x="0" y="6"/>
                  <a:pt x="6" y="3"/>
                  <a:pt x="10" y="0"/>
                </a:cubicBezTo>
                <a:close/>
              </a:path>
            </a:pathLst>
          </a:custGeom>
          <a:solidFill>
            <a:srgbClr val="FF6600"/>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38928" name="Freeform 19"/>
          <p:cNvSpPr>
            <a:spLocks/>
          </p:cNvSpPr>
          <p:nvPr/>
        </p:nvSpPr>
        <p:spPr bwMode="auto">
          <a:xfrm>
            <a:off x="6122988" y="4873625"/>
            <a:ext cx="182562" cy="174625"/>
          </a:xfrm>
          <a:custGeom>
            <a:avLst/>
            <a:gdLst>
              <a:gd name="T0" fmla="*/ 37801446 w 115"/>
              <a:gd name="T1" fmla="*/ 32762825 h 110"/>
              <a:gd name="T2" fmla="*/ 252014935 w 115"/>
              <a:gd name="T3" fmla="*/ 57964388 h 110"/>
              <a:gd name="T4" fmla="*/ 199091005 w 115"/>
              <a:gd name="T5" fmla="*/ 246975313 h 110"/>
              <a:gd name="T6" fmla="*/ 37801446 w 115"/>
              <a:gd name="T7" fmla="*/ 194052825 h 110"/>
              <a:gd name="T8" fmla="*/ 37801446 w 115"/>
              <a:gd name="T9" fmla="*/ 32762825 h 110"/>
              <a:gd name="T10" fmla="*/ 0 60000 65536"/>
              <a:gd name="T11" fmla="*/ 0 60000 65536"/>
              <a:gd name="T12" fmla="*/ 0 60000 65536"/>
              <a:gd name="T13" fmla="*/ 0 60000 65536"/>
              <a:gd name="T14" fmla="*/ 0 60000 65536"/>
              <a:gd name="T15" fmla="*/ 0 w 115"/>
              <a:gd name="T16" fmla="*/ 0 h 110"/>
              <a:gd name="T17" fmla="*/ 115 w 115"/>
              <a:gd name="T18" fmla="*/ 110 h 110"/>
            </a:gdLst>
            <a:ahLst/>
            <a:cxnLst>
              <a:cxn ang="T10">
                <a:pos x="T0" y="T1"/>
              </a:cxn>
              <a:cxn ang="T11">
                <a:pos x="T2" y="T3"/>
              </a:cxn>
              <a:cxn ang="T12">
                <a:pos x="T4" y="T5"/>
              </a:cxn>
              <a:cxn ang="T13">
                <a:pos x="T6" y="T7"/>
              </a:cxn>
              <a:cxn ang="T14">
                <a:pos x="T8" y="T9"/>
              </a:cxn>
            </a:cxnLst>
            <a:rect l="T15" t="T16" r="T17" b="T18"/>
            <a:pathLst>
              <a:path w="115" h="110">
                <a:moveTo>
                  <a:pt x="15" y="13"/>
                </a:moveTo>
                <a:cubicBezTo>
                  <a:pt x="43" y="16"/>
                  <a:pt x="82" y="0"/>
                  <a:pt x="100" y="23"/>
                </a:cubicBezTo>
                <a:cubicBezTo>
                  <a:pt x="115" y="43"/>
                  <a:pt x="100" y="84"/>
                  <a:pt x="79" y="98"/>
                </a:cubicBezTo>
                <a:cubicBezTo>
                  <a:pt x="60" y="110"/>
                  <a:pt x="15" y="77"/>
                  <a:pt x="15" y="77"/>
                </a:cubicBezTo>
                <a:cubicBezTo>
                  <a:pt x="0" y="34"/>
                  <a:pt x="0" y="55"/>
                  <a:pt x="15" y="13"/>
                </a:cubicBezTo>
                <a:close/>
              </a:path>
            </a:pathLst>
          </a:custGeom>
          <a:solidFill>
            <a:srgbClr val="FF6600"/>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ctrTitle" idx="4294967295"/>
          </p:nvPr>
        </p:nvSpPr>
        <p:spPr>
          <a:xfrm>
            <a:off x="152400" y="76200"/>
            <a:ext cx="4267200" cy="3962400"/>
          </a:xfrm>
        </p:spPr>
        <p:txBody>
          <a:bodyPr anchor="t"/>
          <a:lstStyle/>
          <a:p>
            <a:pPr algn="l" eaLnBrk="1" hangingPunct="1">
              <a:defRPr/>
            </a:pPr>
            <a:r>
              <a:rPr lang="en-US" sz="2400">
                <a:solidFill>
                  <a:schemeClr val="tx1"/>
                </a:solidFill>
                <a:latin typeface="Palatino" pitchFamily="-72" charset="0"/>
              </a:rPr>
              <a:t>Semispinalis Capitis, </a:t>
            </a:r>
            <a:r>
              <a:rPr lang="en-US" sz="1600">
                <a:solidFill>
                  <a:schemeClr val="tx1"/>
                </a:solidFill>
                <a:latin typeface="Palatino" pitchFamily="-72" charset="0"/>
              </a:rPr>
              <a:t>page 201</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Extend</a:t>
            </a:r>
            <a:r>
              <a:rPr lang="en-US" sz="1600">
                <a:solidFill>
                  <a:schemeClr val="tx1"/>
                </a:solidFill>
                <a:latin typeface="Palatino" pitchFamily="-72" charset="0"/>
              </a:rPr>
              <a:t> the vertebral column and head</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O      Transverse processes of C4-T5</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Between the superior and inferior </a:t>
            </a:r>
            <a:br>
              <a:rPr lang="en-US" sz="1600">
                <a:solidFill>
                  <a:schemeClr val="tx1"/>
                </a:solidFill>
                <a:latin typeface="Palatino" pitchFamily="-72" charset="0"/>
              </a:rPr>
            </a:br>
            <a:r>
              <a:rPr lang="en-US" sz="1600">
                <a:solidFill>
                  <a:schemeClr val="tx1"/>
                </a:solidFill>
                <a:latin typeface="Palatino" pitchFamily="-72" charset="0"/>
              </a:rPr>
              <a:t>	nuchal lines of the occiput</a:t>
            </a:r>
          </a:p>
        </p:txBody>
      </p:sp>
      <p:sp>
        <p:nvSpPr>
          <p:cNvPr id="40962" name="AutoShape 3"/>
          <p:cNvSpPr>
            <a:spLocks noChangeArrowheads="1"/>
          </p:cNvSpPr>
          <p:nvPr/>
        </p:nvSpPr>
        <p:spPr bwMode="auto">
          <a:xfrm>
            <a:off x="152400" y="13716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40963" name="AutoShape 4"/>
          <p:cNvSpPr>
            <a:spLocks noChangeArrowheads="1"/>
          </p:cNvSpPr>
          <p:nvPr/>
        </p:nvSpPr>
        <p:spPr bwMode="auto">
          <a:xfrm>
            <a:off x="152400" y="6858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40964" name="AutoShape 5"/>
          <p:cNvSpPr>
            <a:spLocks noChangeArrowheads="1"/>
          </p:cNvSpPr>
          <p:nvPr/>
        </p:nvSpPr>
        <p:spPr bwMode="auto">
          <a:xfrm>
            <a:off x="152400" y="21336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40965" name="Rectangle 7"/>
          <p:cNvSpPr>
            <a:spLocks noChangeArrowheads="1"/>
          </p:cNvSpPr>
          <p:nvPr/>
        </p:nvSpPr>
        <p:spPr bwMode="auto">
          <a:xfrm>
            <a:off x="457200" y="2133600"/>
            <a:ext cx="3429000" cy="6096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40966" name="Text Box 5"/>
          <p:cNvSpPr txBox="1">
            <a:spLocks noChangeArrowheads="1"/>
          </p:cNvSpPr>
          <p:nvPr/>
        </p:nvSpPr>
        <p:spPr bwMode="auto">
          <a:xfrm>
            <a:off x="5715000" y="6172200"/>
            <a:ext cx="22098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p>
        </p:txBody>
      </p:sp>
      <p:pic>
        <p:nvPicPr>
          <p:cNvPr id="40967" name="Picture 9" descr="ST4"/>
          <p:cNvPicPr>
            <a:picLocks noChangeAspect="1" noChangeArrowheads="1"/>
          </p:cNvPicPr>
          <p:nvPr/>
        </p:nvPicPr>
        <p:blipFill>
          <a:blip r:embed="rId3"/>
          <a:srcRect/>
          <a:stretch>
            <a:fillRect/>
          </a:stretch>
        </p:blipFill>
        <p:spPr bwMode="auto">
          <a:xfrm>
            <a:off x="4887913" y="533400"/>
            <a:ext cx="3989387" cy="5638800"/>
          </a:xfrm>
          <a:prstGeom prst="rect">
            <a:avLst/>
          </a:prstGeom>
          <a:noFill/>
          <a:ln w="9525">
            <a:noFill/>
            <a:miter lim="800000"/>
            <a:headEnd/>
            <a:tailEnd/>
          </a:ln>
        </p:spPr>
      </p:pic>
      <p:sp>
        <p:nvSpPr>
          <p:cNvPr id="40968" name="Freeform 10"/>
          <p:cNvSpPr>
            <a:spLocks/>
          </p:cNvSpPr>
          <p:nvPr/>
        </p:nvSpPr>
        <p:spPr bwMode="auto">
          <a:xfrm>
            <a:off x="6172200" y="762000"/>
            <a:ext cx="608013" cy="203200"/>
          </a:xfrm>
          <a:custGeom>
            <a:avLst/>
            <a:gdLst>
              <a:gd name="T0" fmla="*/ 12601585 w 383"/>
              <a:gd name="T1" fmla="*/ 0 h 128"/>
              <a:gd name="T2" fmla="*/ 685483064 w 383"/>
              <a:gd name="T3" fmla="*/ 27722513 h 128"/>
              <a:gd name="T4" fmla="*/ 927418263 w 383"/>
              <a:gd name="T5" fmla="*/ 161290000 h 128"/>
              <a:gd name="T6" fmla="*/ 955140798 w 383"/>
              <a:gd name="T7" fmla="*/ 241935000 h 128"/>
              <a:gd name="T8" fmla="*/ 793850665 w 383"/>
              <a:gd name="T9" fmla="*/ 322580000 h 128"/>
              <a:gd name="T10" fmla="*/ 229335201 w 383"/>
              <a:gd name="T11" fmla="*/ 161290000 h 128"/>
              <a:gd name="T12" fmla="*/ 68045068 w 383"/>
              <a:gd name="T13" fmla="*/ 108367513 h 128"/>
              <a:gd name="T14" fmla="*/ 12601585 w 383"/>
              <a:gd name="T15" fmla="*/ 0 h 128"/>
              <a:gd name="T16" fmla="*/ 0 60000 65536"/>
              <a:gd name="T17" fmla="*/ 0 60000 65536"/>
              <a:gd name="T18" fmla="*/ 0 60000 65536"/>
              <a:gd name="T19" fmla="*/ 0 60000 65536"/>
              <a:gd name="T20" fmla="*/ 0 60000 65536"/>
              <a:gd name="T21" fmla="*/ 0 60000 65536"/>
              <a:gd name="T22" fmla="*/ 0 60000 65536"/>
              <a:gd name="T23" fmla="*/ 0 60000 65536"/>
              <a:gd name="T24" fmla="*/ 0 w 383"/>
              <a:gd name="T25" fmla="*/ 0 h 128"/>
              <a:gd name="T26" fmla="*/ 383 w 383"/>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3" h="128">
                <a:moveTo>
                  <a:pt x="5" y="0"/>
                </a:moveTo>
                <a:cubicBezTo>
                  <a:pt x="94" y="3"/>
                  <a:pt x="183" y="4"/>
                  <a:pt x="272" y="11"/>
                </a:cubicBezTo>
                <a:cubicBezTo>
                  <a:pt x="308" y="13"/>
                  <a:pt x="368" y="64"/>
                  <a:pt x="368" y="64"/>
                </a:cubicBezTo>
                <a:cubicBezTo>
                  <a:pt x="371" y="74"/>
                  <a:pt x="383" y="85"/>
                  <a:pt x="379" y="96"/>
                </a:cubicBezTo>
                <a:cubicBezTo>
                  <a:pt x="373" y="110"/>
                  <a:pt x="327" y="123"/>
                  <a:pt x="315" y="128"/>
                </a:cubicBezTo>
                <a:cubicBezTo>
                  <a:pt x="230" y="115"/>
                  <a:pt x="172" y="86"/>
                  <a:pt x="91" y="64"/>
                </a:cubicBezTo>
                <a:cubicBezTo>
                  <a:pt x="69" y="57"/>
                  <a:pt x="27" y="43"/>
                  <a:pt x="27" y="43"/>
                </a:cubicBezTo>
                <a:cubicBezTo>
                  <a:pt x="0" y="16"/>
                  <a:pt x="5" y="31"/>
                  <a:pt x="5" y="0"/>
                </a:cubicBezTo>
                <a:close/>
              </a:path>
            </a:pathLst>
          </a:custGeom>
          <a:solidFill>
            <a:srgbClr val="FF6600"/>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pic>
        <p:nvPicPr>
          <p:cNvPr id="40969" name="Picture 11" descr="HNF5"/>
          <p:cNvPicPr>
            <a:picLocks noChangeAspect="1" noChangeArrowheads="1"/>
          </p:cNvPicPr>
          <p:nvPr/>
        </p:nvPicPr>
        <p:blipFill>
          <a:blip r:embed="rId4"/>
          <a:srcRect/>
          <a:stretch>
            <a:fillRect/>
          </a:stretch>
        </p:blipFill>
        <p:spPr bwMode="auto">
          <a:xfrm>
            <a:off x="1066800" y="3048000"/>
            <a:ext cx="2909888" cy="3657600"/>
          </a:xfrm>
          <a:prstGeom prst="rect">
            <a:avLst/>
          </a:prstGeom>
          <a:noFill/>
          <a:ln w="9525">
            <a:noFill/>
            <a:miter lim="800000"/>
            <a:headEnd/>
            <a:tailEnd/>
          </a:ln>
        </p:spPr>
      </p:pic>
      <p:sp>
        <p:nvSpPr>
          <p:cNvPr id="40970" name="Freeform 12"/>
          <p:cNvSpPr>
            <a:spLocks/>
          </p:cNvSpPr>
          <p:nvPr/>
        </p:nvSpPr>
        <p:spPr bwMode="auto">
          <a:xfrm>
            <a:off x="1930400" y="4876800"/>
            <a:ext cx="1425575" cy="101600"/>
          </a:xfrm>
          <a:custGeom>
            <a:avLst/>
            <a:gdLst>
              <a:gd name="T0" fmla="*/ 0 w 843"/>
              <a:gd name="T1" fmla="*/ 80645000 h 64"/>
              <a:gd name="T2" fmla="*/ 517610556 w 843"/>
              <a:gd name="T3" fmla="*/ 0 h 64"/>
              <a:gd name="T4" fmla="*/ 946569962 w 843"/>
              <a:gd name="T5" fmla="*/ 25201563 h 64"/>
              <a:gd name="T6" fmla="*/ 1006625057 w 843"/>
              <a:gd name="T7" fmla="*/ 80645000 h 64"/>
              <a:gd name="T8" fmla="*/ 1189648256 w 843"/>
              <a:gd name="T9" fmla="*/ 161290000 h 64"/>
              <a:gd name="T10" fmla="*/ 2147483647 w 843"/>
              <a:gd name="T11" fmla="*/ 25201563 h 64"/>
              <a:gd name="T12" fmla="*/ 0 60000 65536"/>
              <a:gd name="T13" fmla="*/ 0 60000 65536"/>
              <a:gd name="T14" fmla="*/ 0 60000 65536"/>
              <a:gd name="T15" fmla="*/ 0 60000 65536"/>
              <a:gd name="T16" fmla="*/ 0 60000 65536"/>
              <a:gd name="T17" fmla="*/ 0 60000 65536"/>
              <a:gd name="T18" fmla="*/ 0 w 843"/>
              <a:gd name="T19" fmla="*/ 0 h 64"/>
              <a:gd name="T20" fmla="*/ 843 w 843"/>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43" h="64">
                <a:moveTo>
                  <a:pt x="0" y="32"/>
                </a:moveTo>
                <a:cubicBezTo>
                  <a:pt x="116" y="1"/>
                  <a:pt x="55" y="13"/>
                  <a:pt x="181" y="0"/>
                </a:cubicBezTo>
                <a:cubicBezTo>
                  <a:pt x="231" y="3"/>
                  <a:pt x="281" y="0"/>
                  <a:pt x="331" y="10"/>
                </a:cubicBezTo>
                <a:cubicBezTo>
                  <a:pt x="340" y="11"/>
                  <a:pt x="344" y="25"/>
                  <a:pt x="352" y="32"/>
                </a:cubicBezTo>
                <a:cubicBezTo>
                  <a:pt x="379" y="54"/>
                  <a:pt x="384" y="53"/>
                  <a:pt x="416" y="64"/>
                </a:cubicBezTo>
                <a:cubicBezTo>
                  <a:pt x="579" y="7"/>
                  <a:pt x="642" y="10"/>
                  <a:pt x="843" y="10"/>
                </a:cubicBezTo>
              </a:path>
            </a:pathLst>
          </a:custGeom>
          <a:noFill/>
          <a:ln w="349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40971" name="Freeform 14"/>
          <p:cNvSpPr>
            <a:spLocks/>
          </p:cNvSpPr>
          <p:nvPr/>
        </p:nvSpPr>
        <p:spPr bwMode="auto">
          <a:xfrm>
            <a:off x="1905000" y="5232400"/>
            <a:ext cx="1425575" cy="101600"/>
          </a:xfrm>
          <a:custGeom>
            <a:avLst/>
            <a:gdLst>
              <a:gd name="T0" fmla="*/ 0 w 843"/>
              <a:gd name="T1" fmla="*/ 80645000 h 64"/>
              <a:gd name="T2" fmla="*/ 517610556 w 843"/>
              <a:gd name="T3" fmla="*/ 0 h 64"/>
              <a:gd name="T4" fmla="*/ 946569962 w 843"/>
              <a:gd name="T5" fmla="*/ 25201563 h 64"/>
              <a:gd name="T6" fmla="*/ 1006625057 w 843"/>
              <a:gd name="T7" fmla="*/ 80645000 h 64"/>
              <a:gd name="T8" fmla="*/ 1189648256 w 843"/>
              <a:gd name="T9" fmla="*/ 161290000 h 64"/>
              <a:gd name="T10" fmla="*/ 2147483647 w 843"/>
              <a:gd name="T11" fmla="*/ 25201563 h 64"/>
              <a:gd name="T12" fmla="*/ 0 60000 65536"/>
              <a:gd name="T13" fmla="*/ 0 60000 65536"/>
              <a:gd name="T14" fmla="*/ 0 60000 65536"/>
              <a:gd name="T15" fmla="*/ 0 60000 65536"/>
              <a:gd name="T16" fmla="*/ 0 60000 65536"/>
              <a:gd name="T17" fmla="*/ 0 60000 65536"/>
              <a:gd name="T18" fmla="*/ 0 w 843"/>
              <a:gd name="T19" fmla="*/ 0 h 64"/>
              <a:gd name="T20" fmla="*/ 843 w 843"/>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843" h="64">
                <a:moveTo>
                  <a:pt x="0" y="32"/>
                </a:moveTo>
                <a:cubicBezTo>
                  <a:pt x="116" y="1"/>
                  <a:pt x="55" y="13"/>
                  <a:pt x="181" y="0"/>
                </a:cubicBezTo>
                <a:cubicBezTo>
                  <a:pt x="231" y="3"/>
                  <a:pt x="281" y="0"/>
                  <a:pt x="331" y="10"/>
                </a:cubicBezTo>
                <a:cubicBezTo>
                  <a:pt x="340" y="11"/>
                  <a:pt x="344" y="25"/>
                  <a:pt x="352" y="32"/>
                </a:cubicBezTo>
                <a:cubicBezTo>
                  <a:pt x="379" y="54"/>
                  <a:pt x="384" y="53"/>
                  <a:pt x="416" y="64"/>
                </a:cubicBezTo>
                <a:cubicBezTo>
                  <a:pt x="579" y="7"/>
                  <a:pt x="642" y="10"/>
                  <a:pt x="843" y="10"/>
                </a:cubicBezTo>
              </a:path>
            </a:pathLst>
          </a:custGeom>
          <a:noFill/>
          <a:ln w="349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40972" name="Text Box 5"/>
          <p:cNvSpPr txBox="1">
            <a:spLocks noChangeArrowheads="1"/>
          </p:cNvSpPr>
          <p:nvPr/>
        </p:nvSpPr>
        <p:spPr bwMode="auto">
          <a:xfrm>
            <a:off x="1447800" y="6400800"/>
            <a:ext cx="22098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2"/>
          <a:srcRect/>
          <a:stretch>
            <a:fillRect/>
          </a:stretch>
        </p:blipFill>
        <p:spPr bwMode="auto">
          <a:xfrm>
            <a:off x="3702050" y="2774950"/>
            <a:ext cx="1739900" cy="1308100"/>
          </a:xfrm>
          <a:prstGeom prst="rect">
            <a:avLst/>
          </a:prstGeom>
          <a:noFill/>
          <a:ln w="9525">
            <a:noFill/>
            <a:miter lim="800000"/>
            <a:headEnd/>
            <a:tailEnd/>
          </a:ln>
        </p:spPr>
      </p:pic>
      <p:pic>
        <p:nvPicPr>
          <p:cNvPr id="43010" name="Picture 3"/>
          <p:cNvPicPr>
            <a:picLocks noChangeAspect="1" noChangeArrowheads="1"/>
          </p:cNvPicPr>
          <p:nvPr/>
        </p:nvPicPr>
        <p:blipFill>
          <a:blip r:embed="rId2"/>
          <a:srcRect/>
          <a:stretch>
            <a:fillRect/>
          </a:stretch>
        </p:blipFill>
        <p:spPr bwMode="auto">
          <a:xfrm>
            <a:off x="5334000" y="2057400"/>
            <a:ext cx="1739900" cy="1308100"/>
          </a:xfrm>
          <a:prstGeom prst="rect">
            <a:avLst/>
          </a:prstGeom>
          <a:noFill/>
          <a:ln w="9525">
            <a:noFill/>
            <a:miter lim="800000"/>
            <a:headEnd/>
            <a:tailEnd/>
          </a:ln>
        </p:spPr>
      </p:pic>
      <p:pic>
        <p:nvPicPr>
          <p:cNvPr id="43011" name="Picture 4"/>
          <p:cNvPicPr>
            <a:picLocks noChangeAspect="1" noChangeArrowheads="1"/>
          </p:cNvPicPr>
          <p:nvPr/>
        </p:nvPicPr>
        <p:blipFill>
          <a:blip r:embed="rId2"/>
          <a:srcRect/>
          <a:stretch>
            <a:fillRect/>
          </a:stretch>
        </p:blipFill>
        <p:spPr bwMode="auto">
          <a:xfrm>
            <a:off x="2057400" y="3505200"/>
            <a:ext cx="1739900" cy="13081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778A73FF-A18B-C976-33D1-6981553DFCA7}"/>
              </a:ext>
            </a:extLst>
          </p:cNvPr>
          <p:cNvSpPr>
            <a:spLocks noGrp="1" noChangeArrowheads="1"/>
          </p:cNvSpPr>
          <p:nvPr>
            <p:ph type="title" idx="4294967295"/>
          </p:nvPr>
        </p:nvSpPr>
        <p:spPr>
          <a:xfrm>
            <a:off x="1173163" y="76200"/>
            <a:ext cx="7772400" cy="1143000"/>
          </a:xfrm>
        </p:spPr>
        <p:txBody>
          <a:bodyPr lIns="91430" tIns="45715" rIns="91430" bIns="45715"/>
          <a:lstStyle/>
          <a:p>
            <a:pPr algn="ctr" eaLnBrk="1" hangingPunct="1"/>
            <a:r>
              <a:rPr lang="en-US" altLang="en-US" sz="2400">
                <a:latin typeface="Palatino" pitchFamily="2" charset="77"/>
                <a:ea typeface="ＭＳ Ｐゴシック" panose="020B0600070205080204" pitchFamily="34" charset="-128"/>
              </a:rPr>
              <a:t>Study and Palpation</a:t>
            </a:r>
            <a:endParaRPr lang="en-US" altLang="en-US" sz="3200">
              <a:latin typeface="Palatino" pitchFamily="2" charset="77"/>
              <a:ea typeface="ＭＳ Ｐゴシック" panose="020B0600070205080204" pitchFamily="34" charset="-128"/>
            </a:endParaRPr>
          </a:p>
        </p:txBody>
      </p:sp>
      <p:sp>
        <p:nvSpPr>
          <p:cNvPr id="23554" name="Rectangle 3">
            <a:extLst>
              <a:ext uri="{FF2B5EF4-FFF2-40B4-BE49-F238E27FC236}">
                <a16:creationId xmlns:a16="http://schemas.microsoft.com/office/drawing/2014/main" id="{2456582B-17D3-4EA4-3C43-083F38652423}"/>
              </a:ext>
            </a:extLst>
          </p:cNvPr>
          <p:cNvSpPr>
            <a:spLocks noGrp="1" noChangeArrowheads="1"/>
          </p:cNvSpPr>
          <p:nvPr>
            <p:ph type="body" idx="4294967295"/>
          </p:nvPr>
        </p:nvSpPr>
        <p:spPr>
          <a:xfrm>
            <a:off x="1173163" y="1371600"/>
            <a:ext cx="7772400" cy="5257800"/>
          </a:xfrm>
        </p:spPr>
        <p:txBody>
          <a:bodyPr lIns="91430" tIns="45715" rIns="91430" bIns="45715"/>
          <a:lstStyle/>
          <a:p>
            <a:pPr eaLnBrk="1" hangingPunct="1">
              <a:lnSpc>
                <a:spcPct val="90000"/>
              </a:lnSpc>
              <a:buFont typeface="Wingdings" pitchFamily="2" charset="2"/>
              <a:buNone/>
            </a:pPr>
            <a:r>
              <a:rPr lang="en-US" altLang="en-US" sz="1600" b="1">
                <a:latin typeface="Palatino" pitchFamily="2" charset="77"/>
                <a:ea typeface="ＭＳ Ｐゴシック" panose="020B0600070205080204" pitchFamily="34" charset="-128"/>
              </a:rPr>
              <a:t>Use the remaining time for study and palpation of the following muscles:</a:t>
            </a:r>
          </a:p>
          <a:p>
            <a:pPr eaLnBrk="1" hangingPunct="1">
              <a:lnSpc>
                <a:spcPct val="90000"/>
              </a:lnSpc>
              <a:buFont typeface="Wingdings" pitchFamily="2" charset="2"/>
              <a:buNone/>
            </a:pPr>
            <a:endParaRPr lang="en-US" altLang="en-US" sz="1600" b="1">
              <a:latin typeface="Palatino" pitchFamily="2" charset="77"/>
              <a:ea typeface="ＭＳ Ｐゴシック" panose="020B0600070205080204" pitchFamily="34" charset="-128"/>
            </a:endParaRPr>
          </a:p>
          <a:p>
            <a:pPr eaLnBrk="1" hangingPunct="1">
              <a:lnSpc>
                <a:spcPct val="90000"/>
              </a:lnSpc>
              <a:spcAft>
                <a:spcPts val="600"/>
              </a:spcAft>
              <a:buFont typeface="Wingdings" pitchFamily="2" charset="2"/>
              <a:buChar char="§"/>
            </a:pPr>
            <a:r>
              <a:rPr lang="en-US" altLang="en-US" sz="1600">
                <a:latin typeface="Palatino" pitchFamily="2" charset="77"/>
                <a:ea typeface="ＭＳ Ｐゴシック" panose="020B0600070205080204" pitchFamily="34" charset="-128"/>
              </a:rPr>
              <a:t>Erector Spinae Group</a:t>
            </a:r>
          </a:p>
          <a:p>
            <a:pPr eaLnBrk="1" hangingPunct="1">
              <a:lnSpc>
                <a:spcPct val="90000"/>
              </a:lnSpc>
              <a:spcAft>
                <a:spcPts val="600"/>
              </a:spcAft>
              <a:buFont typeface="Wingdings" pitchFamily="2" charset="2"/>
              <a:buChar char="§"/>
            </a:pPr>
            <a:r>
              <a:rPr lang="en-US" altLang="en-US" sz="1600">
                <a:latin typeface="Palatino" pitchFamily="2" charset="77"/>
                <a:ea typeface="ＭＳ Ｐゴシック" panose="020B0600070205080204" pitchFamily="34" charset="-128"/>
              </a:rPr>
              <a:t>Multifidi</a:t>
            </a:r>
          </a:p>
          <a:p>
            <a:pPr eaLnBrk="1" hangingPunct="1">
              <a:lnSpc>
                <a:spcPct val="90000"/>
              </a:lnSpc>
              <a:spcAft>
                <a:spcPts val="600"/>
              </a:spcAft>
              <a:buFont typeface="Wingdings" pitchFamily="2" charset="2"/>
              <a:buChar char="§"/>
            </a:pPr>
            <a:r>
              <a:rPr lang="en-US" altLang="en-US" sz="1600">
                <a:latin typeface="Palatino" pitchFamily="2" charset="77"/>
                <a:ea typeface="ＭＳ Ｐゴシック" panose="020B0600070205080204" pitchFamily="34" charset="-128"/>
              </a:rPr>
              <a:t>Rotatores</a:t>
            </a:r>
          </a:p>
          <a:p>
            <a:pPr eaLnBrk="1" hangingPunct="1">
              <a:lnSpc>
                <a:spcPct val="90000"/>
              </a:lnSpc>
              <a:spcAft>
                <a:spcPts val="600"/>
              </a:spcAft>
              <a:buFont typeface="Wingdings" pitchFamily="2" charset="2"/>
              <a:buChar char="§"/>
            </a:pPr>
            <a:r>
              <a:rPr lang="en-US" altLang="en-US" sz="1600">
                <a:latin typeface="Palatino" pitchFamily="2" charset="77"/>
                <a:ea typeface="ＭＳ Ｐゴシック" panose="020B0600070205080204" pitchFamily="34" charset="-128"/>
              </a:rPr>
              <a:t>Quadratus Lumborum</a:t>
            </a:r>
          </a:p>
          <a:p>
            <a:pPr eaLnBrk="1" hangingPunct="1">
              <a:lnSpc>
                <a:spcPct val="90000"/>
              </a:lnSpc>
              <a:spcAft>
                <a:spcPts val="600"/>
              </a:spcAft>
              <a:buFont typeface="Wingdings" pitchFamily="2" charset="2"/>
              <a:buChar char="§"/>
            </a:pPr>
            <a:r>
              <a:rPr lang="en-US" altLang="en-US" sz="1600">
                <a:latin typeface="Palatino" pitchFamily="2" charset="77"/>
                <a:ea typeface="ＭＳ Ｐゴシック" panose="020B0600070205080204" pitchFamily="34" charset="-128"/>
              </a:rPr>
              <a:t>Levator Scapula</a:t>
            </a:r>
          </a:p>
          <a:p>
            <a:pPr eaLnBrk="1" hangingPunct="1">
              <a:lnSpc>
                <a:spcPct val="90000"/>
              </a:lnSpc>
              <a:spcAft>
                <a:spcPts val="600"/>
              </a:spcAft>
              <a:buFont typeface="Wingdings" pitchFamily="2" charset="2"/>
              <a:buChar char="§"/>
            </a:pPr>
            <a:r>
              <a:rPr lang="en-US" altLang="en-US" sz="1600">
                <a:latin typeface="Palatino" pitchFamily="2" charset="77"/>
                <a:ea typeface="ＭＳ Ｐゴシック" panose="020B0600070205080204" pitchFamily="34" charset="-128"/>
              </a:rPr>
              <a:t>Trapezius</a:t>
            </a:r>
          </a:p>
          <a:p>
            <a:pPr eaLnBrk="1" hangingPunct="1">
              <a:lnSpc>
                <a:spcPct val="90000"/>
              </a:lnSpc>
              <a:spcAft>
                <a:spcPts val="600"/>
              </a:spcAft>
              <a:buFont typeface="Wingdings" pitchFamily="2" charset="2"/>
              <a:buChar char="§"/>
            </a:pPr>
            <a:r>
              <a:rPr lang="en-US" altLang="en-US" sz="1600">
                <a:latin typeface="Palatino" pitchFamily="2" charset="77"/>
                <a:ea typeface="ＭＳ Ｐゴシック" panose="020B0600070205080204" pitchFamily="34" charset="-128"/>
              </a:rPr>
              <a:t>Splenius Capitis</a:t>
            </a:r>
          </a:p>
          <a:p>
            <a:pPr eaLnBrk="1" hangingPunct="1">
              <a:lnSpc>
                <a:spcPct val="90000"/>
              </a:lnSpc>
              <a:spcAft>
                <a:spcPts val="600"/>
              </a:spcAft>
              <a:buFont typeface="Wingdings" pitchFamily="2" charset="2"/>
              <a:buChar char="§"/>
            </a:pPr>
            <a:r>
              <a:rPr lang="en-US" altLang="en-US" sz="1600">
                <a:latin typeface="Palatino" pitchFamily="2" charset="77"/>
                <a:ea typeface="ＭＳ Ｐゴシック" panose="020B0600070205080204" pitchFamily="34" charset="-128"/>
              </a:rPr>
              <a:t>Splenius Cervicis</a:t>
            </a:r>
          </a:p>
          <a:p>
            <a:pPr eaLnBrk="1" hangingPunct="1">
              <a:lnSpc>
                <a:spcPct val="90000"/>
              </a:lnSpc>
              <a:spcAft>
                <a:spcPts val="600"/>
              </a:spcAft>
              <a:buFont typeface="Wingdings" pitchFamily="2" charset="2"/>
              <a:buChar char="§"/>
            </a:pPr>
            <a:r>
              <a:rPr lang="en-US" altLang="en-US" sz="1600">
                <a:latin typeface="Palatino" pitchFamily="2" charset="77"/>
                <a:ea typeface="ＭＳ Ｐゴシック" panose="020B0600070205080204" pitchFamily="34" charset="-128"/>
              </a:rPr>
              <a:t>Semispinalis Capitis</a:t>
            </a:r>
          </a:p>
          <a:p>
            <a:pPr eaLnBrk="1" hangingPunct="1">
              <a:lnSpc>
                <a:spcPct val="90000"/>
              </a:lnSpc>
              <a:buFont typeface="Wingdings" pitchFamily="2" charset="2"/>
              <a:buChar char="§"/>
            </a:pPr>
            <a:endParaRPr lang="en-US" altLang="en-US" sz="1600" i="1">
              <a:latin typeface="Palatino" pitchFamily="2" charset="77"/>
              <a:ea typeface="ＭＳ Ｐゴシック" panose="020B0600070205080204" pitchFamily="34" charset="-128"/>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ctrTitle" idx="4294967295"/>
          </p:nvPr>
        </p:nvSpPr>
        <p:spPr>
          <a:xfrm>
            <a:off x="152400" y="76200"/>
            <a:ext cx="4953000" cy="3962400"/>
          </a:xfrm>
        </p:spPr>
        <p:txBody>
          <a:bodyPr anchor="t"/>
          <a:lstStyle/>
          <a:p>
            <a:pPr algn="l" eaLnBrk="1" hangingPunct="1">
              <a:defRPr/>
            </a:pPr>
            <a:r>
              <a:rPr lang="en-US" sz="2400">
                <a:solidFill>
                  <a:schemeClr val="tx1"/>
                </a:solidFill>
                <a:latin typeface="Palatino" pitchFamily="-72" charset="0"/>
              </a:rPr>
              <a:t>Splenius Capitis, </a:t>
            </a:r>
            <a:r>
              <a:rPr lang="en-US" sz="1600">
                <a:solidFill>
                  <a:schemeClr val="tx1"/>
                </a:solidFill>
                <a:latin typeface="Palatino" pitchFamily="-72" charset="0"/>
              </a:rPr>
              <a:t>page 203</a:t>
            </a:r>
            <a:br>
              <a:rPr lang="en-US" sz="1600">
                <a:solidFill>
                  <a:schemeClr val="tx1"/>
                </a:solidFill>
                <a:latin typeface="Palatino" pitchFamily="-72" charset="0"/>
              </a:rPr>
            </a:b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Unilaterally: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Rotate</a:t>
            </a:r>
            <a:r>
              <a:rPr lang="en-US" sz="1600">
                <a:solidFill>
                  <a:schemeClr val="tx1"/>
                </a:solidFill>
                <a:latin typeface="Palatino" pitchFamily="-72" charset="0"/>
              </a:rPr>
              <a:t> the head and neck to the same side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Laterally flex</a:t>
            </a:r>
            <a:r>
              <a:rPr lang="en-US" sz="1600">
                <a:solidFill>
                  <a:schemeClr val="tx1"/>
                </a:solidFill>
                <a:latin typeface="Palatino" pitchFamily="-72" charset="0"/>
              </a:rPr>
              <a:t> the head and neck </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Bilaterally: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Extend</a:t>
            </a:r>
            <a:r>
              <a:rPr lang="en-US" sz="1600">
                <a:solidFill>
                  <a:schemeClr val="tx1"/>
                </a:solidFill>
                <a:latin typeface="Palatino" pitchFamily="-72" charset="0"/>
              </a:rPr>
              <a:t> the head and neck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Inferior 1/2 of ligamentum nuchae</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Spinous processes of C7 to T4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Mastoid process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Lateral portion of superior nuchal line</a:t>
            </a:r>
          </a:p>
        </p:txBody>
      </p:sp>
      <p:sp>
        <p:nvSpPr>
          <p:cNvPr id="44034" name="AutoShape 3"/>
          <p:cNvSpPr>
            <a:spLocks noChangeArrowheads="1"/>
          </p:cNvSpPr>
          <p:nvPr/>
        </p:nvSpPr>
        <p:spPr bwMode="auto">
          <a:xfrm>
            <a:off x="152400" y="2819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44035" name="AutoShape 4"/>
          <p:cNvSpPr>
            <a:spLocks noChangeArrowheads="1"/>
          </p:cNvSpPr>
          <p:nvPr/>
        </p:nvSpPr>
        <p:spPr bwMode="auto">
          <a:xfrm>
            <a:off x="152400" y="914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44036" name="AutoShape 5"/>
          <p:cNvSpPr>
            <a:spLocks noChangeArrowheads="1"/>
          </p:cNvSpPr>
          <p:nvPr/>
        </p:nvSpPr>
        <p:spPr bwMode="auto">
          <a:xfrm>
            <a:off x="152400" y="38100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44037" name="Rectangle 7"/>
          <p:cNvSpPr>
            <a:spLocks noChangeArrowheads="1"/>
          </p:cNvSpPr>
          <p:nvPr/>
        </p:nvSpPr>
        <p:spPr bwMode="auto">
          <a:xfrm>
            <a:off x="457200" y="914400"/>
            <a:ext cx="4114800" cy="6096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44038" name="Text Box 5"/>
          <p:cNvSpPr txBox="1">
            <a:spLocks noChangeArrowheads="1"/>
          </p:cNvSpPr>
          <p:nvPr/>
        </p:nvSpPr>
        <p:spPr bwMode="auto">
          <a:xfrm>
            <a:off x="5562600" y="5486400"/>
            <a:ext cx="22098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p>
        </p:txBody>
      </p:sp>
      <p:pic>
        <p:nvPicPr>
          <p:cNvPr id="44039" name="Picture 11" descr="HNFSynRotationofCerv1"/>
          <p:cNvPicPr>
            <a:picLocks noChangeAspect="1" noChangeArrowheads="1"/>
          </p:cNvPicPr>
          <p:nvPr/>
        </p:nvPicPr>
        <p:blipFill>
          <a:blip r:embed="rId3"/>
          <a:srcRect/>
          <a:stretch>
            <a:fillRect/>
          </a:stretch>
        </p:blipFill>
        <p:spPr bwMode="auto">
          <a:xfrm>
            <a:off x="5257800" y="609600"/>
            <a:ext cx="2857500" cy="4800600"/>
          </a:xfrm>
          <a:prstGeom prst="rect">
            <a:avLst/>
          </a:prstGeom>
          <a:noFill/>
          <a:ln w="9525">
            <a:noFill/>
            <a:miter lim="800000"/>
            <a:headEnd/>
            <a:tailEnd/>
          </a:ln>
        </p:spPr>
      </p:pic>
      <p:sp>
        <p:nvSpPr>
          <p:cNvPr id="44040" name="Line 11"/>
          <p:cNvSpPr>
            <a:spLocks noChangeShapeType="1"/>
          </p:cNvSpPr>
          <p:nvPr/>
        </p:nvSpPr>
        <p:spPr bwMode="auto">
          <a:xfrm>
            <a:off x="4572000" y="1524000"/>
            <a:ext cx="2438400" cy="1905000"/>
          </a:xfrm>
          <a:prstGeom prst="line">
            <a:avLst/>
          </a:prstGeom>
          <a:noFill/>
          <a:ln w="25400">
            <a:solidFill>
              <a:schemeClr val="tx1"/>
            </a:solidFill>
            <a:round/>
            <a:headEnd/>
            <a:tailEnd type="stealth" w="med" len="me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ctrTitle" idx="4294967295"/>
          </p:nvPr>
        </p:nvSpPr>
        <p:spPr>
          <a:xfrm>
            <a:off x="152400" y="76200"/>
            <a:ext cx="4953000" cy="3962400"/>
          </a:xfrm>
        </p:spPr>
        <p:txBody>
          <a:bodyPr anchor="t"/>
          <a:lstStyle/>
          <a:p>
            <a:pPr algn="l" eaLnBrk="1" hangingPunct="1">
              <a:defRPr/>
            </a:pPr>
            <a:r>
              <a:rPr lang="en-US" sz="2400">
                <a:solidFill>
                  <a:schemeClr val="tx1"/>
                </a:solidFill>
                <a:latin typeface="Palatino" pitchFamily="-72" charset="0"/>
              </a:rPr>
              <a:t>Splenius Capitis, </a:t>
            </a:r>
            <a:r>
              <a:rPr lang="en-US" sz="1600">
                <a:solidFill>
                  <a:schemeClr val="tx1"/>
                </a:solidFill>
                <a:latin typeface="Palatino" pitchFamily="-72" charset="0"/>
              </a:rPr>
              <a:t>page 203</a:t>
            </a:r>
            <a:br>
              <a:rPr lang="en-US" sz="1600">
                <a:solidFill>
                  <a:schemeClr val="tx1"/>
                </a:solidFill>
                <a:latin typeface="Palatino" pitchFamily="-72" charset="0"/>
              </a:rPr>
            </a:b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Unilaterally: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Rotate</a:t>
            </a:r>
            <a:r>
              <a:rPr lang="en-US" sz="1600">
                <a:solidFill>
                  <a:schemeClr val="tx1"/>
                </a:solidFill>
                <a:latin typeface="Palatino" pitchFamily="-72" charset="0"/>
              </a:rPr>
              <a:t> the head and neck to the same side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Laterally flex</a:t>
            </a:r>
            <a:r>
              <a:rPr lang="en-US" sz="1600">
                <a:solidFill>
                  <a:schemeClr val="tx1"/>
                </a:solidFill>
                <a:latin typeface="Palatino" pitchFamily="-72" charset="0"/>
              </a:rPr>
              <a:t> the head and neck </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Bilaterally: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Extend</a:t>
            </a:r>
            <a:r>
              <a:rPr lang="en-US" sz="1600">
                <a:solidFill>
                  <a:schemeClr val="tx1"/>
                </a:solidFill>
                <a:latin typeface="Palatino" pitchFamily="-72" charset="0"/>
              </a:rPr>
              <a:t> the head and neck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Inferior 1/2 of ligamentum nuchae</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Spinous processes of C7 to T4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Mastoid process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Lateral portion of superior nuchal line</a:t>
            </a:r>
          </a:p>
        </p:txBody>
      </p:sp>
      <p:sp>
        <p:nvSpPr>
          <p:cNvPr id="46082" name="AutoShape 3"/>
          <p:cNvSpPr>
            <a:spLocks noChangeArrowheads="1"/>
          </p:cNvSpPr>
          <p:nvPr/>
        </p:nvSpPr>
        <p:spPr bwMode="auto">
          <a:xfrm>
            <a:off x="152400" y="2819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46083" name="AutoShape 4"/>
          <p:cNvSpPr>
            <a:spLocks noChangeArrowheads="1"/>
          </p:cNvSpPr>
          <p:nvPr/>
        </p:nvSpPr>
        <p:spPr bwMode="auto">
          <a:xfrm>
            <a:off x="152400" y="914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46084" name="AutoShape 5"/>
          <p:cNvSpPr>
            <a:spLocks noChangeArrowheads="1"/>
          </p:cNvSpPr>
          <p:nvPr/>
        </p:nvSpPr>
        <p:spPr bwMode="auto">
          <a:xfrm>
            <a:off x="152400" y="38100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46085" name="Rectangle 7"/>
          <p:cNvSpPr>
            <a:spLocks noChangeArrowheads="1"/>
          </p:cNvSpPr>
          <p:nvPr/>
        </p:nvSpPr>
        <p:spPr bwMode="auto">
          <a:xfrm>
            <a:off x="609600" y="1600200"/>
            <a:ext cx="3048000" cy="3810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46086" name="Text Box 5"/>
          <p:cNvSpPr txBox="1">
            <a:spLocks noChangeArrowheads="1"/>
          </p:cNvSpPr>
          <p:nvPr/>
        </p:nvSpPr>
        <p:spPr bwMode="auto">
          <a:xfrm>
            <a:off x="5562600" y="5486400"/>
            <a:ext cx="22098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p>
        </p:txBody>
      </p:sp>
      <p:pic>
        <p:nvPicPr>
          <p:cNvPr id="46087" name="Picture 9" descr="HNFSynLateralFlexionofCerv1"/>
          <p:cNvPicPr>
            <a:picLocks noChangeAspect="1" noChangeArrowheads="1"/>
          </p:cNvPicPr>
          <p:nvPr/>
        </p:nvPicPr>
        <p:blipFill>
          <a:blip r:embed="rId3"/>
          <a:srcRect/>
          <a:stretch>
            <a:fillRect/>
          </a:stretch>
        </p:blipFill>
        <p:spPr bwMode="auto">
          <a:xfrm rot="-4302711">
            <a:off x="4654550" y="1555750"/>
            <a:ext cx="4292600" cy="3009900"/>
          </a:xfrm>
          <a:prstGeom prst="rect">
            <a:avLst/>
          </a:prstGeom>
          <a:noFill/>
          <a:ln w="9525">
            <a:noFill/>
            <a:miter lim="800000"/>
            <a:headEnd/>
            <a:tailEnd/>
          </a:ln>
        </p:spPr>
      </p:pic>
      <p:sp>
        <p:nvSpPr>
          <p:cNvPr id="46088" name="Line 11"/>
          <p:cNvSpPr>
            <a:spLocks noChangeShapeType="1"/>
          </p:cNvSpPr>
          <p:nvPr/>
        </p:nvSpPr>
        <p:spPr bwMode="auto">
          <a:xfrm>
            <a:off x="3657600" y="1981200"/>
            <a:ext cx="3200400" cy="1600200"/>
          </a:xfrm>
          <a:prstGeom prst="line">
            <a:avLst/>
          </a:prstGeom>
          <a:noFill/>
          <a:ln w="25400">
            <a:solidFill>
              <a:schemeClr val="tx1"/>
            </a:solidFill>
            <a:round/>
            <a:headEnd/>
            <a:tailEnd type="stealth" w="med" len="me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ctrTitle" idx="4294967295"/>
          </p:nvPr>
        </p:nvSpPr>
        <p:spPr>
          <a:xfrm>
            <a:off x="152400" y="76200"/>
            <a:ext cx="4953000" cy="3962400"/>
          </a:xfrm>
        </p:spPr>
        <p:txBody>
          <a:bodyPr anchor="t"/>
          <a:lstStyle/>
          <a:p>
            <a:pPr algn="l" eaLnBrk="1" hangingPunct="1">
              <a:defRPr/>
            </a:pPr>
            <a:r>
              <a:rPr lang="en-US" sz="2400">
                <a:solidFill>
                  <a:schemeClr val="tx1"/>
                </a:solidFill>
                <a:latin typeface="Palatino" pitchFamily="-72" charset="0"/>
              </a:rPr>
              <a:t>Splenius Capitis, </a:t>
            </a:r>
            <a:r>
              <a:rPr lang="en-US" sz="1600">
                <a:solidFill>
                  <a:schemeClr val="tx1"/>
                </a:solidFill>
                <a:latin typeface="Palatino" pitchFamily="-72" charset="0"/>
              </a:rPr>
              <a:t>page 203</a:t>
            </a:r>
            <a:br>
              <a:rPr lang="en-US" sz="1600">
                <a:solidFill>
                  <a:schemeClr val="tx1"/>
                </a:solidFill>
                <a:latin typeface="Palatino" pitchFamily="-72" charset="0"/>
              </a:rPr>
            </a:b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Unilaterally: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Rotate</a:t>
            </a:r>
            <a:r>
              <a:rPr lang="en-US" sz="1600">
                <a:solidFill>
                  <a:schemeClr val="tx1"/>
                </a:solidFill>
                <a:latin typeface="Palatino" pitchFamily="-72" charset="0"/>
              </a:rPr>
              <a:t> the head and neck to the same side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Laterally flex</a:t>
            </a:r>
            <a:r>
              <a:rPr lang="en-US" sz="1600">
                <a:solidFill>
                  <a:schemeClr val="tx1"/>
                </a:solidFill>
                <a:latin typeface="Palatino" pitchFamily="-72" charset="0"/>
              </a:rPr>
              <a:t> the head and neck </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Bilaterally: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Extend</a:t>
            </a:r>
            <a:r>
              <a:rPr lang="en-US" sz="1600">
                <a:solidFill>
                  <a:schemeClr val="tx1"/>
                </a:solidFill>
                <a:latin typeface="Palatino" pitchFamily="-72" charset="0"/>
              </a:rPr>
              <a:t> the head and neck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Inferior 1/2 of ligamentum nuchae</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Spinous processes of C7 to T4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Mastoid process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Lateral portion of superior nuchal line</a:t>
            </a:r>
          </a:p>
        </p:txBody>
      </p:sp>
      <p:sp>
        <p:nvSpPr>
          <p:cNvPr id="48130" name="AutoShape 3"/>
          <p:cNvSpPr>
            <a:spLocks noChangeArrowheads="1"/>
          </p:cNvSpPr>
          <p:nvPr/>
        </p:nvSpPr>
        <p:spPr bwMode="auto">
          <a:xfrm>
            <a:off x="152400" y="2819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48131" name="AutoShape 4"/>
          <p:cNvSpPr>
            <a:spLocks noChangeArrowheads="1"/>
          </p:cNvSpPr>
          <p:nvPr/>
        </p:nvSpPr>
        <p:spPr bwMode="auto">
          <a:xfrm>
            <a:off x="152400" y="914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48132" name="AutoShape 5"/>
          <p:cNvSpPr>
            <a:spLocks noChangeArrowheads="1"/>
          </p:cNvSpPr>
          <p:nvPr/>
        </p:nvSpPr>
        <p:spPr bwMode="auto">
          <a:xfrm>
            <a:off x="152400" y="38100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48133" name="Rectangle 7"/>
          <p:cNvSpPr>
            <a:spLocks noChangeArrowheads="1"/>
          </p:cNvSpPr>
          <p:nvPr/>
        </p:nvSpPr>
        <p:spPr bwMode="auto">
          <a:xfrm>
            <a:off x="457200" y="2133600"/>
            <a:ext cx="2667000" cy="5334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48134" name="Text Box 5"/>
          <p:cNvSpPr txBox="1">
            <a:spLocks noChangeArrowheads="1"/>
          </p:cNvSpPr>
          <p:nvPr/>
        </p:nvSpPr>
        <p:spPr bwMode="auto">
          <a:xfrm>
            <a:off x="5562600" y="5486400"/>
            <a:ext cx="22098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p>
        </p:txBody>
      </p:sp>
      <p:pic>
        <p:nvPicPr>
          <p:cNvPr id="48135" name="Picture 9" descr="HNFSynExtensionofCerv2"/>
          <p:cNvPicPr>
            <a:picLocks noChangeAspect="1" noChangeArrowheads="1"/>
          </p:cNvPicPr>
          <p:nvPr/>
        </p:nvPicPr>
        <p:blipFill>
          <a:blip r:embed="rId3"/>
          <a:srcRect/>
          <a:stretch>
            <a:fillRect/>
          </a:stretch>
        </p:blipFill>
        <p:spPr bwMode="auto">
          <a:xfrm>
            <a:off x="5105400" y="1181100"/>
            <a:ext cx="2857500" cy="4000500"/>
          </a:xfrm>
          <a:prstGeom prst="rect">
            <a:avLst/>
          </a:prstGeom>
          <a:noFill/>
          <a:ln w="9525">
            <a:noFill/>
            <a:miter lim="800000"/>
            <a:headEnd/>
            <a:tailEnd/>
          </a:ln>
        </p:spPr>
      </p:pic>
      <p:sp>
        <p:nvSpPr>
          <p:cNvPr id="48136" name="Line 11"/>
          <p:cNvSpPr>
            <a:spLocks noChangeShapeType="1"/>
          </p:cNvSpPr>
          <p:nvPr/>
        </p:nvSpPr>
        <p:spPr bwMode="auto">
          <a:xfrm>
            <a:off x="3124200" y="2667000"/>
            <a:ext cx="4114800" cy="381000"/>
          </a:xfrm>
          <a:prstGeom prst="line">
            <a:avLst/>
          </a:prstGeom>
          <a:noFill/>
          <a:ln w="25400">
            <a:solidFill>
              <a:schemeClr val="tx1"/>
            </a:solidFill>
            <a:round/>
            <a:headEnd/>
            <a:tailEnd type="stealth" w="med" len="me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ctrTitle" idx="4294967295"/>
          </p:nvPr>
        </p:nvSpPr>
        <p:spPr>
          <a:xfrm>
            <a:off x="152400" y="76200"/>
            <a:ext cx="4953000" cy="3962400"/>
          </a:xfrm>
        </p:spPr>
        <p:txBody>
          <a:bodyPr anchor="t"/>
          <a:lstStyle/>
          <a:p>
            <a:pPr algn="l" eaLnBrk="1" hangingPunct="1">
              <a:defRPr/>
            </a:pPr>
            <a:r>
              <a:rPr lang="en-US" sz="2400">
                <a:solidFill>
                  <a:schemeClr val="tx1"/>
                </a:solidFill>
                <a:latin typeface="Palatino" pitchFamily="-72" charset="0"/>
              </a:rPr>
              <a:t>Splenius Capitis, </a:t>
            </a:r>
            <a:r>
              <a:rPr lang="en-US" sz="1600">
                <a:solidFill>
                  <a:schemeClr val="tx1"/>
                </a:solidFill>
                <a:latin typeface="Palatino" pitchFamily="-72" charset="0"/>
              </a:rPr>
              <a:t>page 203</a:t>
            </a:r>
            <a:br>
              <a:rPr lang="en-US" sz="1600">
                <a:solidFill>
                  <a:schemeClr val="tx1"/>
                </a:solidFill>
                <a:latin typeface="Palatino" pitchFamily="-72" charset="0"/>
              </a:rPr>
            </a:b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Unilaterally: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Rotate</a:t>
            </a:r>
            <a:r>
              <a:rPr lang="en-US" sz="1600">
                <a:solidFill>
                  <a:schemeClr val="tx1"/>
                </a:solidFill>
                <a:latin typeface="Palatino" pitchFamily="-72" charset="0"/>
              </a:rPr>
              <a:t> the head and neck to the same side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Laterally flex</a:t>
            </a:r>
            <a:r>
              <a:rPr lang="en-US" sz="1600">
                <a:solidFill>
                  <a:schemeClr val="tx1"/>
                </a:solidFill>
                <a:latin typeface="Palatino" pitchFamily="-72" charset="0"/>
              </a:rPr>
              <a:t> the head and neck </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Bilaterally: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Extend</a:t>
            </a:r>
            <a:r>
              <a:rPr lang="en-US" sz="1600">
                <a:solidFill>
                  <a:schemeClr val="tx1"/>
                </a:solidFill>
                <a:latin typeface="Palatino" pitchFamily="-72" charset="0"/>
              </a:rPr>
              <a:t> the head and neck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Inferior 1/2 of ligamentum nuchae</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Spinous processes of C7 to T4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Mastoid process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Lateral portion of superior nuchal line</a:t>
            </a:r>
          </a:p>
        </p:txBody>
      </p:sp>
      <p:sp>
        <p:nvSpPr>
          <p:cNvPr id="50178" name="AutoShape 3"/>
          <p:cNvSpPr>
            <a:spLocks noChangeArrowheads="1"/>
          </p:cNvSpPr>
          <p:nvPr/>
        </p:nvSpPr>
        <p:spPr bwMode="auto">
          <a:xfrm>
            <a:off x="152400" y="2819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50179" name="AutoShape 4"/>
          <p:cNvSpPr>
            <a:spLocks noChangeArrowheads="1"/>
          </p:cNvSpPr>
          <p:nvPr/>
        </p:nvSpPr>
        <p:spPr bwMode="auto">
          <a:xfrm>
            <a:off x="152400" y="914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50180" name="AutoShape 5"/>
          <p:cNvSpPr>
            <a:spLocks noChangeArrowheads="1"/>
          </p:cNvSpPr>
          <p:nvPr/>
        </p:nvSpPr>
        <p:spPr bwMode="auto">
          <a:xfrm>
            <a:off x="152400" y="38100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50181" name="Rectangle 7"/>
          <p:cNvSpPr>
            <a:spLocks noChangeArrowheads="1"/>
          </p:cNvSpPr>
          <p:nvPr/>
        </p:nvSpPr>
        <p:spPr bwMode="auto">
          <a:xfrm>
            <a:off x="457200" y="2819400"/>
            <a:ext cx="3505200" cy="9144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50182" name="Text Box 5"/>
          <p:cNvSpPr txBox="1">
            <a:spLocks noChangeArrowheads="1"/>
          </p:cNvSpPr>
          <p:nvPr/>
        </p:nvSpPr>
        <p:spPr bwMode="auto">
          <a:xfrm>
            <a:off x="5715000" y="6140450"/>
            <a:ext cx="22098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p>
        </p:txBody>
      </p:sp>
      <p:pic>
        <p:nvPicPr>
          <p:cNvPr id="50183" name="Picture 10" descr="ST4"/>
          <p:cNvPicPr>
            <a:picLocks noChangeAspect="1" noChangeArrowheads="1"/>
          </p:cNvPicPr>
          <p:nvPr/>
        </p:nvPicPr>
        <p:blipFill>
          <a:blip r:embed="rId3"/>
          <a:srcRect r="47328"/>
          <a:stretch>
            <a:fillRect/>
          </a:stretch>
        </p:blipFill>
        <p:spPr bwMode="auto">
          <a:xfrm>
            <a:off x="7162800" y="1295400"/>
            <a:ext cx="1752600" cy="4724400"/>
          </a:xfrm>
          <a:prstGeom prst="rect">
            <a:avLst/>
          </a:prstGeom>
          <a:noFill/>
          <a:ln w="9525">
            <a:noFill/>
            <a:miter lim="800000"/>
            <a:headEnd/>
            <a:tailEnd/>
          </a:ln>
        </p:spPr>
      </p:pic>
      <p:pic>
        <p:nvPicPr>
          <p:cNvPr id="50184" name="Picture 11" descr="ST4"/>
          <p:cNvPicPr>
            <a:picLocks noChangeAspect="1" noChangeArrowheads="1"/>
          </p:cNvPicPr>
          <p:nvPr/>
        </p:nvPicPr>
        <p:blipFill>
          <a:blip r:embed="rId4"/>
          <a:srcRect/>
          <a:stretch>
            <a:fillRect/>
          </a:stretch>
        </p:blipFill>
        <p:spPr bwMode="auto">
          <a:xfrm>
            <a:off x="4648200" y="1143000"/>
            <a:ext cx="2406650" cy="4495800"/>
          </a:xfrm>
          <a:prstGeom prst="rect">
            <a:avLst/>
          </a:prstGeom>
          <a:noFill/>
          <a:ln w="9525">
            <a:noFill/>
            <a:miter lim="800000"/>
            <a:headEnd/>
            <a:tailEnd/>
          </a:ln>
        </p:spPr>
      </p:pic>
      <p:sp>
        <p:nvSpPr>
          <p:cNvPr id="50185" name="Line 11"/>
          <p:cNvSpPr>
            <a:spLocks noChangeShapeType="1"/>
          </p:cNvSpPr>
          <p:nvPr/>
        </p:nvSpPr>
        <p:spPr bwMode="auto">
          <a:xfrm flipV="1">
            <a:off x="3962400" y="3733800"/>
            <a:ext cx="1752600" cy="0"/>
          </a:xfrm>
          <a:prstGeom prst="line">
            <a:avLst/>
          </a:prstGeom>
          <a:noFill/>
          <a:ln w="25400">
            <a:solidFill>
              <a:schemeClr val="tx1"/>
            </a:solidFill>
            <a:round/>
            <a:headEnd/>
            <a:tailEnd type="stealth" w="med" len="me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50186" name="Freeform 14"/>
          <p:cNvSpPr>
            <a:spLocks/>
          </p:cNvSpPr>
          <p:nvPr/>
        </p:nvSpPr>
        <p:spPr bwMode="auto">
          <a:xfrm>
            <a:off x="8083550" y="3094038"/>
            <a:ext cx="149225" cy="1562100"/>
          </a:xfrm>
          <a:custGeom>
            <a:avLst/>
            <a:gdLst>
              <a:gd name="T0" fmla="*/ 151209375 w 94"/>
              <a:gd name="T1" fmla="*/ 438507188 h 984"/>
              <a:gd name="T2" fmla="*/ 231854375 w 94"/>
              <a:gd name="T3" fmla="*/ 1136591263 h 984"/>
              <a:gd name="T4" fmla="*/ 123488450 w 94"/>
              <a:gd name="T5" fmla="*/ 2147483647 h 984"/>
              <a:gd name="T6" fmla="*/ 98286888 w 94"/>
              <a:gd name="T7" fmla="*/ 2076608750 h 984"/>
              <a:gd name="T8" fmla="*/ 70564375 w 94"/>
              <a:gd name="T9" fmla="*/ 1834673750 h 984"/>
              <a:gd name="T10" fmla="*/ 70564375 w 94"/>
              <a:gd name="T11" fmla="*/ 544353750 h 984"/>
              <a:gd name="T12" fmla="*/ 151209375 w 94"/>
              <a:gd name="T13" fmla="*/ 438507188 h 984"/>
              <a:gd name="T14" fmla="*/ 0 60000 65536"/>
              <a:gd name="T15" fmla="*/ 0 60000 65536"/>
              <a:gd name="T16" fmla="*/ 0 60000 65536"/>
              <a:gd name="T17" fmla="*/ 0 60000 65536"/>
              <a:gd name="T18" fmla="*/ 0 60000 65536"/>
              <a:gd name="T19" fmla="*/ 0 60000 65536"/>
              <a:gd name="T20" fmla="*/ 0 60000 65536"/>
              <a:gd name="T21" fmla="*/ 0 w 94"/>
              <a:gd name="T22" fmla="*/ 0 h 984"/>
              <a:gd name="T23" fmla="*/ 94 w 94"/>
              <a:gd name="T24" fmla="*/ 984 h 9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984">
                <a:moveTo>
                  <a:pt x="60" y="174"/>
                </a:moveTo>
                <a:cubicBezTo>
                  <a:pt x="71" y="265"/>
                  <a:pt x="62" y="364"/>
                  <a:pt x="92" y="451"/>
                </a:cubicBezTo>
                <a:cubicBezTo>
                  <a:pt x="76" y="628"/>
                  <a:pt x="94" y="811"/>
                  <a:pt x="49" y="984"/>
                </a:cubicBezTo>
                <a:cubicBezTo>
                  <a:pt x="0" y="910"/>
                  <a:pt x="39" y="983"/>
                  <a:pt x="39" y="824"/>
                </a:cubicBezTo>
                <a:cubicBezTo>
                  <a:pt x="39" y="791"/>
                  <a:pt x="31" y="760"/>
                  <a:pt x="28" y="728"/>
                </a:cubicBezTo>
                <a:cubicBezTo>
                  <a:pt x="23" y="608"/>
                  <a:pt x="5" y="346"/>
                  <a:pt x="28" y="216"/>
                </a:cubicBezTo>
                <a:cubicBezTo>
                  <a:pt x="65" y="0"/>
                  <a:pt x="60" y="312"/>
                  <a:pt x="60" y="174"/>
                </a:cubicBezTo>
                <a:close/>
              </a:path>
            </a:pathLst>
          </a:custGeom>
          <a:solidFill>
            <a:srgbClr val="FF6600"/>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50187" name="Text Box 1035"/>
          <p:cNvSpPr txBox="1">
            <a:spLocks noChangeArrowheads="1"/>
          </p:cNvSpPr>
          <p:nvPr/>
        </p:nvSpPr>
        <p:spPr bwMode="auto">
          <a:xfrm>
            <a:off x="7010400" y="2057400"/>
            <a:ext cx="669925" cy="244475"/>
          </a:xfrm>
          <a:prstGeom prst="rect">
            <a:avLst/>
          </a:prstGeom>
          <a:solidFill>
            <a:schemeClr val="bg1"/>
          </a:solidFill>
          <a:ln w="9525">
            <a:noFill/>
            <a:miter lim="800000"/>
            <a:headEnd/>
            <a:tailEnd/>
          </a:ln>
        </p:spPr>
        <p:txBody>
          <a:bodyPr>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C1/Axis</a:t>
            </a: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50188" name="Text Box 1036"/>
          <p:cNvSpPr txBox="1">
            <a:spLocks noChangeArrowheads="1"/>
          </p:cNvSpPr>
          <p:nvPr/>
        </p:nvSpPr>
        <p:spPr bwMode="auto">
          <a:xfrm>
            <a:off x="7086600" y="2270125"/>
            <a:ext cx="746125" cy="244475"/>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C2/Atlas</a:t>
            </a: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50189" name="Text Box 1037"/>
          <p:cNvSpPr txBox="1">
            <a:spLocks noChangeArrowheads="1"/>
          </p:cNvSpPr>
          <p:nvPr/>
        </p:nvSpPr>
        <p:spPr bwMode="auto">
          <a:xfrm>
            <a:off x="7483475" y="2574925"/>
            <a:ext cx="365125" cy="244475"/>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C3</a:t>
            </a: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50190" name="Text Box 1038"/>
          <p:cNvSpPr txBox="1">
            <a:spLocks noChangeArrowheads="1"/>
          </p:cNvSpPr>
          <p:nvPr/>
        </p:nvSpPr>
        <p:spPr bwMode="auto">
          <a:xfrm>
            <a:off x="7467600" y="2743200"/>
            <a:ext cx="365125" cy="244475"/>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C4</a:t>
            </a: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50191" name="Text Box 1039"/>
          <p:cNvSpPr txBox="1">
            <a:spLocks noChangeArrowheads="1"/>
          </p:cNvSpPr>
          <p:nvPr/>
        </p:nvSpPr>
        <p:spPr bwMode="auto">
          <a:xfrm>
            <a:off x="7467600" y="2895600"/>
            <a:ext cx="365125" cy="244475"/>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C5</a:t>
            </a: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50192" name="Text Box 1040"/>
          <p:cNvSpPr txBox="1">
            <a:spLocks noChangeArrowheads="1"/>
          </p:cNvSpPr>
          <p:nvPr/>
        </p:nvSpPr>
        <p:spPr bwMode="auto">
          <a:xfrm>
            <a:off x="7467600" y="3032125"/>
            <a:ext cx="365125" cy="244475"/>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C6</a:t>
            </a: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50193" name="Text Box 1041"/>
          <p:cNvSpPr txBox="1">
            <a:spLocks noChangeArrowheads="1"/>
          </p:cNvSpPr>
          <p:nvPr/>
        </p:nvSpPr>
        <p:spPr bwMode="auto">
          <a:xfrm>
            <a:off x="7467600" y="3260725"/>
            <a:ext cx="365125" cy="244475"/>
          </a:xfrm>
          <a:prstGeom prst="rect">
            <a:avLst/>
          </a:prstGeom>
          <a:solidFill>
            <a:schemeClr val="bg1"/>
          </a:solidFill>
          <a:ln w="9525">
            <a:noFill/>
            <a:miter lim="800000"/>
            <a:headEnd/>
            <a:tailEnd/>
          </a:ln>
        </p:spPr>
        <p:txBody>
          <a:bodyPr>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C7</a:t>
            </a: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50194" name="Text Box 1042"/>
          <p:cNvSpPr txBox="1">
            <a:spLocks noChangeArrowheads="1"/>
          </p:cNvSpPr>
          <p:nvPr/>
        </p:nvSpPr>
        <p:spPr bwMode="auto">
          <a:xfrm>
            <a:off x="7467600" y="3505200"/>
            <a:ext cx="365125" cy="244475"/>
          </a:xfrm>
          <a:prstGeom prst="rect">
            <a:avLst/>
          </a:prstGeom>
          <a:solidFill>
            <a:schemeClr val="bg1"/>
          </a:solidFill>
          <a:ln w="9525">
            <a:noFill/>
            <a:miter lim="800000"/>
            <a:headEnd/>
            <a:tailEnd/>
          </a:ln>
        </p:spPr>
        <p:txBody>
          <a:bodyPr>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T1</a:t>
            </a: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50195" name="Text Box 1043"/>
          <p:cNvSpPr txBox="1">
            <a:spLocks noChangeArrowheads="1"/>
          </p:cNvSpPr>
          <p:nvPr/>
        </p:nvSpPr>
        <p:spPr bwMode="auto">
          <a:xfrm>
            <a:off x="7467600" y="3717925"/>
            <a:ext cx="365125" cy="244475"/>
          </a:xfrm>
          <a:prstGeom prst="rect">
            <a:avLst/>
          </a:prstGeom>
          <a:solidFill>
            <a:schemeClr val="bg1"/>
          </a:solidFill>
          <a:ln w="9525">
            <a:noFill/>
            <a:miter lim="800000"/>
            <a:headEnd/>
            <a:tailEnd/>
          </a:ln>
        </p:spPr>
        <p:txBody>
          <a:bodyPr>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T2</a:t>
            </a: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50196" name="Text Box 1044"/>
          <p:cNvSpPr txBox="1">
            <a:spLocks noChangeArrowheads="1"/>
          </p:cNvSpPr>
          <p:nvPr/>
        </p:nvSpPr>
        <p:spPr bwMode="auto">
          <a:xfrm>
            <a:off x="7467600" y="3946525"/>
            <a:ext cx="365125" cy="244475"/>
          </a:xfrm>
          <a:prstGeom prst="rect">
            <a:avLst/>
          </a:prstGeom>
          <a:solidFill>
            <a:schemeClr val="bg1"/>
          </a:solidFill>
          <a:ln w="9525">
            <a:noFill/>
            <a:miter lim="800000"/>
            <a:headEnd/>
            <a:tailEnd/>
          </a:ln>
        </p:spPr>
        <p:txBody>
          <a:bodyPr>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T3</a:t>
            </a: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50197" name="Text Box 1045"/>
          <p:cNvSpPr txBox="1">
            <a:spLocks noChangeArrowheads="1"/>
          </p:cNvSpPr>
          <p:nvPr/>
        </p:nvSpPr>
        <p:spPr bwMode="auto">
          <a:xfrm>
            <a:off x="7467600" y="4175125"/>
            <a:ext cx="365125" cy="244475"/>
          </a:xfrm>
          <a:prstGeom prst="rect">
            <a:avLst/>
          </a:prstGeom>
          <a:solidFill>
            <a:schemeClr val="bg1"/>
          </a:solidFill>
          <a:ln w="9525">
            <a:noFill/>
            <a:miter lim="800000"/>
            <a:headEnd/>
            <a:tailEnd/>
          </a:ln>
        </p:spPr>
        <p:txBody>
          <a:bodyPr>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T4</a:t>
            </a: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ctrTitle" idx="4294967295"/>
          </p:nvPr>
        </p:nvSpPr>
        <p:spPr>
          <a:xfrm>
            <a:off x="152400" y="76200"/>
            <a:ext cx="4953000" cy="3962400"/>
          </a:xfrm>
        </p:spPr>
        <p:txBody>
          <a:bodyPr anchor="t"/>
          <a:lstStyle/>
          <a:p>
            <a:pPr algn="l" eaLnBrk="1" hangingPunct="1">
              <a:defRPr/>
            </a:pPr>
            <a:r>
              <a:rPr lang="en-US" sz="2400">
                <a:solidFill>
                  <a:schemeClr val="tx1"/>
                </a:solidFill>
                <a:latin typeface="Palatino" pitchFamily="-72" charset="0"/>
              </a:rPr>
              <a:t>Splenius Capitis, </a:t>
            </a:r>
            <a:r>
              <a:rPr lang="en-US" sz="1600">
                <a:solidFill>
                  <a:schemeClr val="tx1"/>
                </a:solidFill>
                <a:latin typeface="Palatino" pitchFamily="-72" charset="0"/>
              </a:rPr>
              <a:t>page 203</a:t>
            </a:r>
            <a:br>
              <a:rPr lang="en-US" sz="1600">
                <a:solidFill>
                  <a:schemeClr val="tx1"/>
                </a:solidFill>
                <a:latin typeface="Palatino" pitchFamily="-72" charset="0"/>
              </a:rPr>
            </a:b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Unilaterally: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Rotate</a:t>
            </a:r>
            <a:r>
              <a:rPr lang="en-US" sz="1600">
                <a:solidFill>
                  <a:schemeClr val="tx1"/>
                </a:solidFill>
                <a:latin typeface="Palatino" pitchFamily="-72" charset="0"/>
              </a:rPr>
              <a:t> the head and neck to the same side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Laterally flex</a:t>
            </a:r>
            <a:r>
              <a:rPr lang="en-US" sz="1600">
                <a:solidFill>
                  <a:schemeClr val="tx1"/>
                </a:solidFill>
                <a:latin typeface="Palatino" pitchFamily="-72" charset="0"/>
              </a:rPr>
              <a:t> the head and neck </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Bilaterally: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Extend</a:t>
            </a:r>
            <a:r>
              <a:rPr lang="en-US" sz="1600">
                <a:solidFill>
                  <a:schemeClr val="tx1"/>
                </a:solidFill>
                <a:latin typeface="Palatino" pitchFamily="-72" charset="0"/>
              </a:rPr>
              <a:t> the head and neck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Inferior 1/2 of ligamentum nuchae</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Spinous processes of C7 to T4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Mastoid process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Lateral portion of superior nuchal line</a:t>
            </a:r>
          </a:p>
        </p:txBody>
      </p:sp>
      <p:sp>
        <p:nvSpPr>
          <p:cNvPr id="52226" name="AutoShape 3"/>
          <p:cNvSpPr>
            <a:spLocks noChangeArrowheads="1"/>
          </p:cNvSpPr>
          <p:nvPr/>
        </p:nvSpPr>
        <p:spPr bwMode="auto">
          <a:xfrm>
            <a:off x="152400" y="2819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52227" name="AutoShape 4"/>
          <p:cNvSpPr>
            <a:spLocks noChangeArrowheads="1"/>
          </p:cNvSpPr>
          <p:nvPr/>
        </p:nvSpPr>
        <p:spPr bwMode="auto">
          <a:xfrm>
            <a:off x="152400" y="914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52228" name="AutoShape 5"/>
          <p:cNvSpPr>
            <a:spLocks noChangeArrowheads="1"/>
          </p:cNvSpPr>
          <p:nvPr/>
        </p:nvSpPr>
        <p:spPr bwMode="auto">
          <a:xfrm>
            <a:off x="152400" y="38100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52229" name="Rectangle 7"/>
          <p:cNvSpPr>
            <a:spLocks noChangeArrowheads="1"/>
          </p:cNvSpPr>
          <p:nvPr/>
        </p:nvSpPr>
        <p:spPr bwMode="auto">
          <a:xfrm>
            <a:off x="457200" y="3810000"/>
            <a:ext cx="3810000" cy="9144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52230" name="Text Box 5"/>
          <p:cNvSpPr txBox="1">
            <a:spLocks noChangeArrowheads="1"/>
          </p:cNvSpPr>
          <p:nvPr/>
        </p:nvSpPr>
        <p:spPr bwMode="auto">
          <a:xfrm>
            <a:off x="5715000" y="6140450"/>
            <a:ext cx="22098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p>
        </p:txBody>
      </p:sp>
      <p:pic>
        <p:nvPicPr>
          <p:cNvPr id="52231" name="Picture 8" descr="ST4"/>
          <p:cNvPicPr>
            <a:picLocks noChangeAspect="1" noChangeArrowheads="1"/>
          </p:cNvPicPr>
          <p:nvPr/>
        </p:nvPicPr>
        <p:blipFill>
          <a:blip r:embed="rId3"/>
          <a:srcRect r="47328"/>
          <a:stretch>
            <a:fillRect/>
          </a:stretch>
        </p:blipFill>
        <p:spPr bwMode="auto">
          <a:xfrm>
            <a:off x="7162800" y="1295400"/>
            <a:ext cx="1752600" cy="4724400"/>
          </a:xfrm>
          <a:prstGeom prst="rect">
            <a:avLst/>
          </a:prstGeom>
          <a:noFill/>
          <a:ln w="9525">
            <a:noFill/>
            <a:miter lim="800000"/>
            <a:headEnd/>
            <a:tailEnd/>
          </a:ln>
        </p:spPr>
      </p:pic>
      <p:pic>
        <p:nvPicPr>
          <p:cNvPr id="52232" name="Picture 9" descr="ST4"/>
          <p:cNvPicPr>
            <a:picLocks noChangeAspect="1" noChangeArrowheads="1"/>
          </p:cNvPicPr>
          <p:nvPr/>
        </p:nvPicPr>
        <p:blipFill>
          <a:blip r:embed="rId4"/>
          <a:srcRect/>
          <a:stretch>
            <a:fillRect/>
          </a:stretch>
        </p:blipFill>
        <p:spPr bwMode="auto">
          <a:xfrm>
            <a:off x="4648200" y="1143000"/>
            <a:ext cx="2406650" cy="4495800"/>
          </a:xfrm>
          <a:prstGeom prst="rect">
            <a:avLst/>
          </a:prstGeom>
          <a:noFill/>
          <a:ln w="9525">
            <a:noFill/>
            <a:miter lim="800000"/>
            <a:headEnd/>
            <a:tailEnd/>
          </a:ln>
        </p:spPr>
      </p:pic>
      <p:sp>
        <p:nvSpPr>
          <p:cNvPr id="52233" name="Line 11"/>
          <p:cNvSpPr>
            <a:spLocks noChangeShapeType="1"/>
          </p:cNvSpPr>
          <p:nvPr/>
        </p:nvSpPr>
        <p:spPr bwMode="auto">
          <a:xfrm flipV="1">
            <a:off x="4267200" y="1905000"/>
            <a:ext cx="914400" cy="2819400"/>
          </a:xfrm>
          <a:prstGeom prst="line">
            <a:avLst/>
          </a:prstGeom>
          <a:noFill/>
          <a:ln w="25400">
            <a:solidFill>
              <a:schemeClr val="tx1"/>
            </a:solidFill>
            <a:round/>
            <a:headEnd/>
            <a:tailEnd type="stealth" w="med" len="me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52234" name="Freeform 13"/>
          <p:cNvSpPr>
            <a:spLocks/>
          </p:cNvSpPr>
          <p:nvPr/>
        </p:nvSpPr>
        <p:spPr bwMode="auto">
          <a:xfrm>
            <a:off x="7429500" y="1568450"/>
            <a:ext cx="596900" cy="446088"/>
          </a:xfrm>
          <a:custGeom>
            <a:avLst/>
            <a:gdLst>
              <a:gd name="T0" fmla="*/ 786288750 w 376"/>
              <a:gd name="T1" fmla="*/ 50403181 h 281"/>
              <a:gd name="T2" fmla="*/ 274697825 w 376"/>
              <a:gd name="T3" fmla="*/ 304940042 h 281"/>
              <a:gd name="T4" fmla="*/ 60483750 w 376"/>
              <a:gd name="T5" fmla="*/ 466230223 h 281"/>
              <a:gd name="T6" fmla="*/ 32762825 w 376"/>
              <a:gd name="T7" fmla="*/ 708165494 h 281"/>
              <a:gd name="T8" fmla="*/ 221773750 w 376"/>
              <a:gd name="T9" fmla="*/ 682963903 h 281"/>
              <a:gd name="T10" fmla="*/ 383063750 w 376"/>
              <a:gd name="T11" fmla="*/ 602318813 h 281"/>
              <a:gd name="T12" fmla="*/ 733366263 w 376"/>
              <a:gd name="T13" fmla="*/ 332660998 h 281"/>
              <a:gd name="T14" fmla="*/ 947578750 w 376"/>
              <a:gd name="T15" fmla="*/ 143649861 h 281"/>
              <a:gd name="T16" fmla="*/ 705643750 w 376"/>
              <a:gd name="T17" fmla="*/ 63004771 h 281"/>
              <a:gd name="T18" fmla="*/ 786288750 w 376"/>
              <a:gd name="T19" fmla="*/ 50403181 h 2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6"/>
              <a:gd name="T31" fmla="*/ 0 h 281"/>
              <a:gd name="T32" fmla="*/ 376 w 376"/>
              <a:gd name="T33" fmla="*/ 281 h 2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6" h="281">
                <a:moveTo>
                  <a:pt x="312" y="20"/>
                </a:moveTo>
                <a:cubicBezTo>
                  <a:pt x="241" y="45"/>
                  <a:pt x="171" y="79"/>
                  <a:pt x="109" y="121"/>
                </a:cubicBezTo>
                <a:cubicBezTo>
                  <a:pt x="80" y="164"/>
                  <a:pt x="65" y="157"/>
                  <a:pt x="24" y="185"/>
                </a:cubicBezTo>
                <a:cubicBezTo>
                  <a:pt x="10" y="224"/>
                  <a:pt x="0" y="240"/>
                  <a:pt x="13" y="281"/>
                </a:cubicBezTo>
                <a:cubicBezTo>
                  <a:pt x="38" y="277"/>
                  <a:pt x="63" y="278"/>
                  <a:pt x="88" y="271"/>
                </a:cubicBezTo>
                <a:cubicBezTo>
                  <a:pt x="110" y="264"/>
                  <a:pt x="129" y="246"/>
                  <a:pt x="152" y="239"/>
                </a:cubicBezTo>
                <a:cubicBezTo>
                  <a:pt x="186" y="186"/>
                  <a:pt x="231" y="152"/>
                  <a:pt x="291" y="132"/>
                </a:cubicBezTo>
                <a:cubicBezTo>
                  <a:pt x="318" y="90"/>
                  <a:pt x="343" y="91"/>
                  <a:pt x="376" y="57"/>
                </a:cubicBezTo>
                <a:cubicBezTo>
                  <a:pt x="356" y="0"/>
                  <a:pt x="336" y="11"/>
                  <a:pt x="280" y="25"/>
                </a:cubicBezTo>
                <a:cubicBezTo>
                  <a:pt x="269" y="27"/>
                  <a:pt x="301" y="21"/>
                  <a:pt x="312" y="20"/>
                </a:cubicBezTo>
                <a:close/>
              </a:path>
            </a:pathLst>
          </a:custGeom>
          <a:solidFill>
            <a:srgbClr val="FF6600"/>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3"/>
          <p:cNvPicPr>
            <a:picLocks noChangeAspect="1" noChangeArrowheads="1"/>
          </p:cNvPicPr>
          <p:nvPr/>
        </p:nvPicPr>
        <p:blipFill>
          <a:blip r:embed="rId2"/>
          <a:srcRect/>
          <a:stretch>
            <a:fillRect/>
          </a:stretch>
        </p:blipFill>
        <p:spPr bwMode="auto">
          <a:xfrm>
            <a:off x="5181600" y="3810000"/>
            <a:ext cx="1739900" cy="1308100"/>
          </a:xfrm>
          <a:prstGeom prst="rect">
            <a:avLst/>
          </a:prstGeom>
          <a:noFill/>
          <a:ln w="9525">
            <a:noFill/>
            <a:miter lim="800000"/>
            <a:headEnd/>
            <a:tailEnd/>
          </a:ln>
        </p:spPr>
      </p:pic>
      <p:pic>
        <p:nvPicPr>
          <p:cNvPr id="54274" name="Picture 2"/>
          <p:cNvPicPr>
            <a:picLocks noChangeAspect="1" noChangeArrowheads="1"/>
          </p:cNvPicPr>
          <p:nvPr/>
        </p:nvPicPr>
        <p:blipFill>
          <a:blip r:embed="rId2"/>
          <a:srcRect/>
          <a:stretch>
            <a:fillRect/>
          </a:stretch>
        </p:blipFill>
        <p:spPr bwMode="auto">
          <a:xfrm>
            <a:off x="3702050" y="2774950"/>
            <a:ext cx="1739900" cy="1308100"/>
          </a:xfrm>
          <a:prstGeom prst="rect">
            <a:avLst/>
          </a:prstGeom>
          <a:noFill/>
          <a:ln w="9525">
            <a:noFill/>
            <a:miter lim="800000"/>
            <a:headEnd/>
            <a:tailEnd/>
          </a:ln>
        </p:spPr>
      </p:pic>
      <p:pic>
        <p:nvPicPr>
          <p:cNvPr id="54275" name="Picture 4"/>
          <p:cNvPicPr>
            <a:picLocks noChangeAspect="1" noChangeArrowheads="1"/>
          </p:cNvPicPr>
          <p:nvPr/>
        </p:nvPicPr>
        <p:blipFill>
          <a:blip r:embed="rId2"/>
          <a:srcRect/>
          <a:stretch>
            <a:fillRect/>
          </a:stretch>
        </p:blipFill>
        <p:spPr bwMode="auto">
          <a:xfrm>
            <a:off x="2133600" y="1676400"/>
            <a:ext cx="1739900" cy="130810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ctrTitle" idx="4294967295"/>
          </p:nvPr>
        </p:nvSpPr>
        <p:spPr>
          <a:xfrm>
            <a:off x="152400" y="76200"/>
            <a:ext cx="4953000" cy="3962400"/>
          </a:xfrm>
        </p:spPr>
        <p:txBody>
          <a:bodyPr anchor="t"/>
          <a:lstStyle/>
          <a:p>
            <a:pPr algn="l" eaLnBrk="1" hangingPunct="1">
              <a:defRPr/>
            </a:pPr>
            <a:r>
              <a:rPr lang="en-US" sz="2400">
                <a:solidFill>
                  <a:schemeClr val="tx1"/>
                </a:solidFill>
                <a:latin typeface="Palatino" pitchFamily="-72" charset="0"/>
              </a:rPr>
              <a:t>Splenius Cervicis, </a:t>
            </a:r>
            <a:r>
              <a:rPr lang="en-US" sz="1600">
                <a:solidFill>
                  <a:schemeClr val="tx1"/>
                </a:solidFill>
                <a:latin typeface="Palatino" pitchFamily="-72" charset="0"/>
              </a:rPr>
              <a:t>page 203</a:t>
            </a:r>
            <a:br>
              <a:rPr lang="en-US" sz="1600">
                <a:solidFill>
                  <a:schemeClr val="tx1"/>
                </a:solidFill>
                <a:latin typeface="Palatino" pitchFamily="-72" charset="0"/>
              </a:rPr>
            </a:b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Unilaterally: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Rotate</a:t>
            </a:r>
            <a:r>
              <a:rPr lang="en-US" sz="1600">
                <a:solidFill>
                  <a:schemeClr val="tx1"/>
                </a:solidFill>
                <a:latin typeface="Palatino" pitchFamily="-72" charset="0"/>
              </a:rPr>
              <a:t> the head and neck to the same side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Laterally flex</a:t>
            </a:r>
            <a:r>
              <a:rPr lang="en-US" sz="1600">
                <a:solidFill>
                  <a:schemeClr val="tx1"/>
                </a:solidFill>
                <a:latin typeface="Palatino" pitchFamily="-72" charset="0"/>
              </a:rPr>
              <a:t> the head and neck </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Bilaterally: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Extend</a:t>
            </a:r>
            <a:r>
              <a:rPr lang="en-US" sz="1600">
                <a:solidFill>
                  <a:schemeClr val="tx1"/>
                </a:solidFill>
                <a:latin typeface="Palatino" pitchFamily="-72" charset="0"/>
              </a:rPr>
              <a:t> the head and neck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Spinous processes of T3 to T6</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Transverse processes of C1 to C3</a:t>
            </a:r>
          </a:p>
        </p:txBody>
      </p:sp>
      <p:sp>
        <p:nvSpPr>
          <p:cNvPr id="55298" name="AutoShape 3"/>
          <p:cNvSpPr>
            <a:spLocks noChangeArrowheads="1"/>
          </p:cNvSpPr>
          <p:nvPr/>
        </p:nvSpPr>
        <p:spPr bwMode="auto">
          <a:xfrm>
            <a:off x="152400" y="2819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55299" name="AutoShape 4"/>
          <p:cNvSpPr>
            <a:spLocks noChangeArrowheads="1"/>
          </p:cNvSpPr>
          <p:nvPr/>
        </p:nvSpPr>
        <p:spPr bwMode="auto">
          <a:xfrm>
            <a:off x="152400" y="914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55300" name="AutoShape 5"/>
          <p:cNvSpPr>
            <a:spLocks noChangeArrowheads="1"/>
          </p:cNvSpPr>
          <p:nvPr/>
        </p:nvSpPr>
        <p:spPr bwMode="auto">
          <a:xfrm>
            <a:off x="152400" y="38100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55301" name="Rectangle 7"/>
          <p:cNvSpPr>
            <a:spLocks noChangeArrowheads="1"/>
          </p:cNvSpPr>
          <p:nvPr/>
        </p:nvSpPr>
        <p:spPr bwMode="auto">
          <a:xfrm>
            <a:off x="457200" y="914400"/>
            <a:ext cx="4114800" cy="6096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55302" name="Text Box 5"/>
          <p:cNvSpPr txBox="1">
            <a:spLocks noChangeArrowheads="1"/>
          </p:cNvSpPr>
          <p:nvPr/>
        </p:nvSpPr>
        <p:spPr bwMode="auto">
          <a:xfrm>
            <a:off x="5562600" y="5486400"/>
            <a:ext cx="22098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p>
        </p:txBody>
      </p:sp>
      <p:pic>
        <p:nvPicPr>
          <p:cNvPr id="55303" name="Picture 8" descr="HNFSynRotationofCerv1"/>
          <p:cNvPicPr>
            <a:picLocks noChangeAspect="1" noChangeArrowheads="1"/>
          </p:cNvPicPr>
          <p:nvPr/>
        </p:nvPicPr>
        <p:blipFill>
          <a:blip r:embed="rId3"/>
          <a:srcRect/>
          <a:stretch>
            <a:fillRect/>
          </a:stretch>
        </p:blipFill>
        <p:spPr bwMode="auto">
          <a:xfrm>
            <a:off x="5257800" y="609600"/>
            <a:ext cx="2857500" cy="4800600"/>
          </a:xfrm>
          <a:prstGeom prst="rect">
            <a:avLst/>
          </a:prstGeom>
          <a:noFill/>
          <a:ln w="9525">
            <a:noFill/>
            <a:miter lim="800000"/>
            <a:headEnd/>
            <a:tailEnd/>
          </a:ln>
        </p:spPr>
      </p:pic>
      <p:sp>
        <p:nvSpPr>
          <p:cNvPr id="55304" name="Line 11"/>
          <p:cNvSpPr>
            <a:spLocks noChangeShapeType="1"/>
          </p:cNvSpPr>
          <p:nvPr/>
        </p:nvSpPr>
        <p:spPr bwMode="auto">
          <a:xfrm>
            <a:off x="4572000" y="1524000"/>
            <a:ext cx="2514600" cy="2743200"/>
          </a:xfrm>
          <a:prstGeom prst="line">
            <a:avLst/>
          </a:prstGeom>
          <a:noFill/>
          <a:ln w="25400">
            <a:solidFill>
              <a:schemeClr val="tx1"/>
            </a:solidFill>
            <a:round/>
            <a:headEnd/>
            <a:tailEnd type="stealth" w="med" len="me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ctrTitle" idx="4294967295"/>
          </p:nvPr>
        </p:nvSpPr>
        <p:spPr>
          <a:xfrm>
            <a:off x="152400" y="76200"/>
            <a:ext cx="4953000" cy="3962400"/>
          </a:xfrm>
        </p:spPr>
        <p:txBody>
          <a:bodyPr anchor="t"/>
          <a:lstStyle/>
          <a:p>
            <a:pPr algn="l" eaLnBrk="1" hangingPunct="1">
              <a:defRPr/>
            </a:pPr>
            <a:r>
              <a:rPr lang="en-US" sz="2400">
                <a:solidFill>
                  <a:schemeClr val="tx1"/>
                </a:solidFill>
                <a:latin typeface="Palatino" pitchFamily="-72" charset="0"/>
              </a:rPr>
              <a:t>Splenius Cervicis, </a:t>
            </a:r>
            <a:r>
              <a:rPr lang="en-US" sz="1600">
                <a:solidFill>
                  <a:schemeClr val="tx1"/>
                </a:solidFill>
                <a:latin typeface="Palatino" pitchFamily="-72" charset="0"/>
              </a:rPr>
              <a:t>page 203</a:t>
            </a:r>
            <a:br>
              <a:rPr lang="en-US" sz="1600">
                <a:solidFill>
                  <a:schemeClr val="tx1"/>
                </a:solidFill>
                <a:latin typeface="Palatino" pitchFamily="-72" charset="0"/>
              </a:rPr>
            </a:b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Unilaterally: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Rotate</a:t>
            </a:r>
            <a:r>
              <a:rPr lang="en-US" sz="1600">
                <a:solidFill>
                  <a:schemeClr val="tx1"/>
                </a:solidFill>
                <a:latin typeface="Palatino" pitchFamily="-72" charset="0"/>
              </a:rPr>
              <a:t> the head and neck to the same side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Laterally flex</a:t>
            </a:r>
            <a:r>
              <a:rPr lang="en-US" sz="1600">
                <a:solidFill>
                  <a:schemeClr val="tx1"/>
                </a:solidFill>
                <a:latin typeface="Palatino" pitchFamily="-72" charset="0"/>
              </a:rPr>
              <a:t> the head and neck </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Bilaterally: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Extend</a:t>
            </a:r>
            <a:r>
              <a:rPr lang="en-US" sz="1600">
                <a:solidFill>
                  <a:schemeClr val="tx1"/>
                </a:solidFill>
                <a:latin typeface="Palatino" pitchFamily="-72" charset="0"/>
              </a:rPr>
              <a:t> the head and neck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Spinous processes of T3 to T6</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Transverse processes of C1 to C3</a:t>
            </a:r>
          </a:p>
        </p:txBody>
      </p:sp>
      <p:sp>
        <p:nvSpPr>
          <p:cNvPr id="57346" name="AutoShape 3"/>
          <p:cNvSpPr>
            <a:spLocks noChangeArrowheads="1"/>
          </p:cNvSpPr>
          <p:nvPr/>
        </p:nvSpPr>
        <p:spPr bwMode="auto">
          <a:xfrm>
            <a:off x="152400" y="2819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57347" name="AutoShape 4"/>
          <p:cNvSpPr>
            <a:spLocks noChangeArrowheads="1"/>
          </p:cNvSpPr>
          <p:nvPr/>
        </p:nvSpPr>
        <p:spPr bwMode="auto">
          <a:xfrm>
            <a:off x="152400" y="914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57348" name="AutoShape 5"/>
          <p:cNvSpPr>
            <a:spLocks noChangeArrowheads="1"/>
          </p:cNvSpPr>
          <p:nvPr/>
        </p:nvSpPr>
        <p:spPr bwMode="auto">
          <a:xfrm>
            <a:off x="152400" y="38100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57349" name="Rectangle 7"/>
          <p:cNvSpPr>
            <a:spLocks noChangeArrowheads="1"/>
          </p:cNvSpPr>
          <p:nvPr/>
        </p:nvSpPr>
        <p:spPr bwMode="auto">
          <a:xfrm>
            <a:off x="609600" y="1600200"/>
            <a:ext cx="3048000" cy="3810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57350" name="Text Box 5"/>
          <p:cNvSpPr txBox="1">
            <a:spLocks noChangeArrowheads="1"/>
          </p:cNvSpPr>
          <p:nvPr/>
        </p:nvSpPr>
        <p:spPr bwMode="auto">
          <a:xfrm>
            <a:off x="5562600" y="5486400"/>
            <a:ext cx="22098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p>
        </p:txBody>
      </p:sp>
      <p:pic>
        <p:nvPicPr>
          <p:cNvPr id="57351" name="Picture 8" descr="HNFSynLateralFlexionofCerv1"/>
          <p:cNvPicPr>
            <a:picLocks noChangeAspect="1" noChangeArrowheads="1"/>
          </p:cNvPicPr>
          <p:nvPr/>
        </p:nvPicPr>
        <p:blipFill>
          <a:blip r:embed="rId3"/>
          <a:srcRect/>
          <a:stretch>
            <a:fillRect/>
          </a:stretch>
        </p:blipFill>
        <p:spPr bwMode="auto">
          <a:xfrm rot="-4302711">
            <a:off x="4654550" y="1555750"/>
            <a:ext cx="4292600" cy="3009900"/>
          </a:xfrm>
          <a:prstGeom prst="rect">
            <a:avLst/>
          </a:prstGeom>
          <a:noFill/>
          <a:ln w="9525">
            <a:noFill/>
            <a:miter lim="800000"/>
            <a:headEnd/>
            <a:tailEnd/>
          </a:ln>
        </p:spPr>
      </p:pic>
      <p:sp>
        <p:nvSpPr>
          <p:cNvPr id="57352" name="Line 11"/>
          <p:cNvSpPr>
            <a:spLocks noChangeShapeType="1"/>
          </p:cNvSpPr>
          <p:nvPr/>
        </p:nvSpPr>
        <p:spPr bwMode="auto">
          <a:xfrm>
            <a:off x="3657600" y="1981200"/>
            <a:ext cx="3200400" cy="2590800"/>
          </a:xfrm>
          <a:prstGeom prst="line">
            <a:avLst/>
          </a:prstGeom>
          <a:noFill/>
          <a:ln w="25400">
            <a:solidFill>
              <a:schemeClr val="tx1"/>
            </a:solidFill>
            <a:round/>
            <a:headEnd/>
            <a:tailEnd type="stealth" w="med" len="me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ctrTitle" idx="4294967295"/>
          </p:nvPr>
        </p:nvSpPr>
        <p:spPr>
          <a:xfrm>
            <a:off x="152400" y="76200"/>
            <a:ext cx="4953000" cy="3962400"/>
          </a:xfrm>
        </p:spPr>
        <p:txBody>
          <a:bodyPr anchor="t"/>
          <a:lstStyle/>
          <a:p>
            <a:pPr algn="l" eaLnBrk="1" hangingPunct="1">
              <a:defRPr/>
            </a:pPr>
            <a:r>
              <a:rPr lang="en-US" sz="2400">
                <a:solidFill>
                  <a:schemeClr val="tx1"/>
                </a:solidFill>
                <a:latin typeface="Palatino" pitchFamily="-72" charset="0"/>
              </a:rPr>
              <a:t>Splenius Cervicis, </a:t>
            </a:r>
            <a:r>
              <a:rPr lang="en-US" sz="1600">
                <a:solidFill>
                  <a:schemeClr val="tx1"/>
                </a:solidFill>
                <a:latin typeface="Palatino" pitchFamily="-72" charset="0"/>
              </a:rPr>
              <a:t>page 203</a:t>
            </a:r>
            <a:br>
              <a:rPr lang="en-US" sz="1600">
                <a:solidFill>
                  <a:schemeClr val="tx1"/>
                </a:solidFill>
                <a:latin typeface="Palatino" pitchFamily="-72" charset="0"/>
              </a:rPr>
            </a:b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Unilaterally: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Rotate</a:t>
            </a:r>
            <a:r>
              <a:rPr lang="en-US" sz="1600">
                <a:solidFill>
                  <a:schemeClr val="tx1"/>
                </a:solidFill>
                <a:latin typeface="Palatino" pitchFamily="-72" charset="0"/>
              </a:rPr>
              <a:t> the head and neck to the same side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Laterally flex</a:t>
            </a:r>
            <a:r>
              <a:rPr lang="en-US" sz="1600">
                <a:solidFill>
                  <a:schemeClr val="tx1"/>
                </a:solidFill>
                <a:latin typeface="Palatino" pitchFamily="-72" charset="0"/>
              </a:rPr>
              <a:t> the head and neck </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Bilaterally: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Extend</a:t>
            </a:r>
            <a:r>
              <a:rPr lang="en-US" sz="1600">
                <a:solidFill>
                  <a:schemeClr val="tx1"/>
                </a:solidFill>
                <a:latin typeface="Palatino" pitchFamily="-72" charset="0"/>
              </a:rPr>
              <a:t> the head and neck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Spinous processes of T3 to T6</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Transverse processes of C1 to C3</a:t>
            </a:r>
          </a:p>
        </p:txBody>
      </p:sp>
      <p:sp>
        <p:nvSpPr>
          <p:cNvPr id="59394" name="AutoShape 3"/>
          <p:cNvSpPr>
            <a:spLocks noChangeArrowheads="1"/>
          </p:cNvSpPr>
          <p:nvPr/>
        </p:nvSpPr>
        <p:spPr bwMode="auto">
          <a:xfrm>
            <a:off x="152400" y="2819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59395" name="AutoShape 4"/>
          <p:cNvSpPr>
            <a:spLocks noChangeArrowheads="1"/>
          </p:cNvSpPr>
          <p:nvPr/>
        </p:nvSpPr>
        <p:spPr bwMode="auto">
          <a:xfrm>
            <a:off x="152400" y="914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59396" name="AutoShape 5"/>
          <p:cNvSpPr>
            <a:spLocks noChangeArrowheads="1"/>
          </p:cNvSpPr>
          <p:nvPr/>
        </p:nvSpPr>
        <p:spPr bwMode="auto">
          <a:xfrm>
            <a:off x="152400" y="38100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59397" name="Rectangle 7"/>
          <p:cNvSpPr>
            <a:spLocks noChangeArrowheads="1"/>
          </p:cNvSpPr>
          <p:nvPr/>
        </p:nvSpPr>
        <p:spPr bwMode="auto">
          <a:xfrm>
            <a:off x="457200" y="2133600"/>
            <a:ext cx="2667000" cy="5334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59398" name="Text Box 5"/>
          <p:cNvSpPr txBox="1">
            <a:spLocks noChangeArrowheads="1"/>
          </p:cNvSpPr>
          <p:nvPr/>
        </p:nvSpPr>
        <p:spPr bwMode="auto">
          <a:xfrm>
            <a:off x="5562600" y="5486400"/>
            <a:ext cx="22098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p>
        </p:txBody>
      </p:sp>
      <p:pic>
        <p:nvPicPr>
          <p:cNvPr id="59399" name="Picture 8" descr="HNFSynExtensionofCerv2"/>
          <p:cNvPicPr>
            <a:picLocks noChangeAspect="1" noChangeArrowheads="1"/>
          </p:cNvPicPr>
          <p:nvPr/>
        </p:nvPicPr>
        <p:blipFill>
          <a:blip r:embed="rId3"/>
          <a:srcRect/>
          <a:stretch>
            <a:fillRect/>
          </a:stretch>
        </p:blipFill>
        <p:spPr bwMode="auto">
          <a:xfrm>
            <a:off x="5105400" y="1181100"/>
            <a:ext cx="2857500" cy="4000500"/>
          </a:xfrm>
          <a:prstGeom prst="rect">
            <a:avLst/>
          </a:prstGeom>
          <a:noFill/>
          <a:ln w="9525">
            <a:noFill/>
            <a:miter lim="800000"/>
            <a:headEnd/>
            <a:tailEnd/>
          </a:ln>
        </p:spPr>
      </p:pic>
      <p:sp>
        <p:nvSpPr>
          <p:cNvPr id="59400" name="Line 11"/>
          <p:cNvSpPr>
            <a:spLocks noChangeShapeType="1"/>
          </p:cNvSpPr>
          <p:nvPr/>
        </p:nvSpPr>
        <p:spPr bwMode="auto">
          <a:xfrm>
            <a:off x="3124200" y="2667000"/>
            <a:ext cx="4114800" cy="1524000"/>
          </a:xfrm>
          <a:prstGeom prst="line">
            <a:avLst/>
          </a:prstGeom>
          <a:noFill/>
          <a:ln w="25400">
            <a:solidFill>
              <a:schemeClr val="tx1"/>
            </a:solidFill>
            <a:round/>
            <a:headEnd/>
            <a:tailEnd type="stealth" w="med" len="me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ctrTitle" idx="4294967295"/>
          </p:nvPr>
        </p:nvSpPr>
        <p:spPr>
          <a:xfrm>
            <a:off x="152400" y="76200"/>
            <a:ext cx="4953000" cy="3962400"/>
          </a:xfrm>
        </p:spPr>
        <p:txBody>
          <a:bodyPr anchor="t"/>
          <a:lstStyle/>
          <a:p>
            <a:pPr algn="l" eaLnBrk="1" hangingPunct="1">
              <a:defRPr/>
            </a:pPr>
            <a:r>
              <a:rPr lang="en-US" sz="2400">
                <a:solidFill>
                  <a:schemeClr val="tx1"/>
                </a:solidFill>
                <a:latin typeface="Palatino" pitchFamily="-72" charset="0"/>
              </a:rPr>
              <a:t>Splenius Cervicis, </a:t>
            </a:r>
            <a:r>
              <a:rPr lang="en-US" sz="1600">
                <a:solidFill>
                  <a:schemeClr val="tx1"/>
                </a:solidFill>
                <a:latin typeface="Palatino" pitchFamily="-72" charset="0"/>
              </a:rPr>
              <a:t>page 203</a:t>
            </a:r>
            <a:br>
              <a:rPr lang="en-US" sz="1600">
                <a:solidFill>
                  <a:schemeClr val="tx1"/>
                </a:solidFill>
                <a:latin typeface="Palatino" pitchFamily="-72" charset="0"/>
              </a:rPr>
            </a:b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Unilaterally: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Rotate</a:t>
            </a:r>
            <a:r>
              <a:rPr lang="en-US" sz="1600">
                <a:solidFill>
                  <a:schemeClr val="tx1"/>
                </a:solidFill>
                <a:latin typeface="Palatino" pitchFamily="-72" charset="0"/>
              </a:rPr>
              <a:t> the head and neck to the same side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Laterally flex</a:t>
            </a:r>
            <a:r>
              <a:rPr lang="en-US" sz="1600">
                <a:solidFill>
                  <a:schemeClr val="tx1"/>
                </a:solidFill>
                <a:latin typeface="Palatino" pitchFamily="-72" charset="0"/>
              </a:rPr>
              <a:t> the head and neck </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Bilaterally: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Extend</a:t>
            </a:r>
            <a:r>
              <a:rPr lang="en-US" sz="1600">
                <a:solidFill>
                  <a:schemeClr val="tx1"/>
                </a:solidFill>
                <a:latin typeface="Palatino" pitchFamily="-72" charset="0"/>
              </a:rPr>
              <a:t> the head and neck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Spinous processes of T3 to T6</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Transverse processes of C1 to C3</a:t>
            </a:r>
          </a:p>
        </p:txBody>
      </p:sp>
      <p:sp>
        <p:nvSpPr>
          <p:cNvPr id="61442" name="AutoShape 3"/>
          <p:cNvSpPr>
            <a:spLocks noChangeArrowheads="1"/>
          </p:cNvSpPr>
          <p:nvPr/>
        </p:nvSpPr>
        <p:spPr bwMode="auto">
          <a:xfrm>
            <a:off x="152400" y="2819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61443" name="AutoShape 4"/>
          <p:cNvSpPr>
            <a:spLocks noChangeArrowheads="1"/>
          </p:cNvSpPr>
          <p:nvPr/>
        </p:nvSpPr>
        <p:spPr bwMode="auto">
          <a:xfrm>
            <a:off x="152400" y="914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61444" name="AutoShape 5"/>
          <p:cNvSpPr>
            <a:spLocks noChangeArrowheads="1"/>
          </p:cNvSpPr>
          <p:nvPr/>
        </p:nvSpPr>
        <p:spPr bwMode="auto">
          <a:xfrm>
            <a:off x="152400" y="38100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61445" name="Rectangle 7"/>
          <p:cNvSpPr>
            <a:spLocks noChangeArrowheads="1"/>
          </p:cNvSpPr>
          <p:nvPr/>
        </p:nvSpPr>
        <p:spPr bwMode="auto">
          <a:xfrm>
            <a:off x="457200" y="2819400"/>
            <a:ext cx="2971800" cy="3810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61446" name="Text Box 5"/>
          <p:cNvSpPr txBox="1">
            <a:spLocks noChangeArrowheads="1"/>
          </p:cNvSpPr>
          <p:nvPr/>
        </p:nvSpPr>
        <p:spPr bwMode="auto">
          <a:xfrm>
            <a:off x="5715000" y="6140450"/>
            <a:ext cx="22098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p>
        </p:txBody>
      </p:sp>
      <p:pic>
        <p:nvPicPr>
          <p:cNvPr id="61447" name="Picture 8" descr="ST4"/>
          <p:cNvPicPr>
            <a:picLocks noChangeAspect="1" noChangeArrowheads="1"/>
          </p:cNvPicPr>
          <p:nvPr/>
        </p:nvPicPr>
        <p:blipFill>
          <a:blip r:embed="rId3"/>
          <a:srcRect r="47328"/>
          <a:stretch>
            <a:fillRect/>
          </a:stretch>
        </p:blipFill>
        <p:spPr bwMode="auto">
          <a:xfrm>
            <a:off x="7162800" y="1295400"/>
            <a:ext cx="1752600" cy="4724400"/>
          </a:xfrm>
          <a:prstGeom prst="rect">
            <a:avLst/>
          </a:prstGeom>
          <a:noFill/>
          <a:ln w="9525">
            <a:noFill/>
            <a:miter lim="800000"/>
            <a:headEnd/>
            <a:tailEnd/>
          </a:ln>
        </p:spPr>
      </p:pic>
      <p:pic>
        <p:nvPicPr>
          <p:cNvPr id="61448" name="Picture 9" descr="ST4"/>
          <p:cNvPicPr>
            <a:picLocks noChangeAspect="1" noChangeArrowheads="1"/>
          </p:cNvPicPr>
          <p:nvPr/>
        </p:nvPicPr>
        <p:blipFill>
          <a:blip r:embed="rId4"/>
          <a:srcRect/>
          <a:stretch>
            <a:fillRect/>
          </a:stretch>
        </p:blipFill>
        <p:spPr bwMode="auto">
          <a:xfrm>
            <a:off x="4648200" y="1143000"/>
            <a:ext cx="2406650" cy="4495800"/>
          </a:xfrm>
          <a:prstGeom prst="rect">
            <a:avLst/>
          </a:prstGeom>
          <a:noFill/>
          <a:ln w="9525">
            <a:noFill/>
            <a:miter lim="800000"/>
            <a:headEnd/>
            <a:tailEnd/>
          </a:ln>
        </p:spPr>
      </p:pic>
      <p:sp>
        <p:nvSpPr>
          <p:cNvPr id="61449" name="Line 11"/>
          <p:cNvSpPr>
            <a:spLocks noChangeShapeType="1"/>
          </p:cNvSpPr>
          <p:nvPr/>
        </p:nvSpPr>
        <p:spPr bwMode="auto">
          <a:xfrm>
            <a:off x="3429000" y="3200400"/>
            <a:ext cx="2590800" cy="1828800"/>
          </a:xfrm>
          <a:prstGeom prst="line">
            <a:avLst/>
          </a:prstGeom>
          <a:noFill/>
          <a:ln w="25400">
            <a:solidFill>
              <a:schemeClr val="tx1"/>
            </a:solidFill>
            <a:round/>
            <a:headEnd/>
            <a:tailEnd type="stealth" w="med" len="me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61450" name="Freeform 12"/>
          <p:cNvSpPr>
            <a:spLocks/>
          </p:cNvSpPr>
          <p:nvPr/>
        </p:nvSpPr>
        <p:spPr bwMode="auto">
          <a:xfrm>
            <a:off x="8151813" y="4233863"/>
            <a:ext cx="371475" cy="1184275"/>
          </a:xfrm>
          <a:custGeom>
            <a:avLst/>
            <a:gdLst>
              <a:gd name="T0" fmla="*/ 151209375 w 234"/>
              <a:gd name="T1" fmla="*/ 0 h 746"/>
              <a:gd name="T2" fmla="*/ 123488450 w 234"/>
              <a:gd name="T3" fmla="*/ 80645000 h 746"/>
              <a:gd name="T4" fmla="*/ 70564375 w 234"/>
              <a:gd name="T5" fmla="*/ 161290000 h 746"/>
              <a:gd name="T6" fmla="*/ 123488450 w 234"/>
              <a:gd name="T7" fmla="*/ 403225000 h 746"/>
              <a:gd name="T8" fmla="*/ 151209375 w 234"/>
              <a:gd name="T9" fmla="*/ 1880036563 h 746"/>
              <a:gd name="T10" fmla="*/ 204133450 w 234"/>
              <a:gd name="T11" fmla="*/ 725805000 h 746"/>
              <a:gd name="T12" fmla="*/ 151209375 w 234"/>
              <a:gd name="T13" fmla="*/ 0 h 746"/>
              <a:gd name="T14" fmla="*/ 0 60000 65536"/>
              <a:gd name="T15" fmla="*/ 0 60000 65536"/>
              <a:gd name="T16" fmla="*/ 0 60000 65536"/>
              <a:gd name="T17" fmla="*/ 0 60000 65536"/>
              <a:gd name="T18" fmla="*/ 0 60000 65536"/>
              <a:gd name="T19" fmla="*/ 0 60000 65536"/>
              <a:gd name="T20" fmla="*/ 0 60000 65536"/>
              <a:gd name="T21" fmla="*/ 0 w 234"/>
              <a:gd name="T22" fmla="*/ 0 h 746"/>
              <a:gd name="T23" fmla="*/ 234 w 234"/>
              <a:gd name="T24" fmla="*/ 746 h 7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4" h="746">
                <a:moveTo>
                  <a:pt x="60" y="0"/>
                </a:moveTo>
                <a:cubicBezTo>
                  <a:pt x="56" y="10"/>
                  <a:pt x="54" y="21"/>
                  <a:pt x="49" y="32"/>
                </a:cubicBezTo>
                <a:cubicBezTo>
                  <a:pt x="43" y="43"/>
                  <a:pt x="29" y="51"/>
                  <a:pt x="28" y="64"/>
                </a:cubicBezTo>
                <a:cubicBezTo>
                  <a:pt x="24" y="94"/>
                  <a:pt x="38" y="130"/>
                  <a:pt x="49" y="160"/>
                </a:cubicBezTo>
                <a:cubicBezTo>
                  <a:pt x="17" y="341"/>
                  <a:pt x="0" y="571"/>
                  <a:pt x="60" y="746"/>
                </a:cubicBezTo>
                <a:cubicBezTo>
                  <a:pt x="234" y="691"/>
                  <a:pt x="94" y="746"/>
                  <a:pt x="81" y="288"/>
                </a:cubicBezTo>
                <a:cubicBezTo>
                  <a:pt x="72" y="7"/>
                  <a:pt x="135" y="75"/>
                  <a:pt x="60" y="0"/>
                </a:cubicBezTo>
                <a:close/>
              </a:path>
            </a:pathLst>
          </a:custGeom>
          <a:solidFill>
            <a:srgbClr val="FF6600"/>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type="title" idx="4294967295"/>
          </p:nvPr>
        </p:nvSpPr>
        <p:spPr>
          <a:xfrm>
            <a:off x="457200" y="152400"/>
            <a:ext cx="8153400" cy="1143000"/>
          </a:xfrm>
        </p:spPr>
        <p:txBody>
          <a:bodyPr/>
          <a:lstStyle/>
          <a:p>
            <a:pPr eaLnBrk="1" hangingPunct="1"/>
            <a:r>
              <a:rPr lang="en-US" sz="3200">
                <a:latin typeface="Palatino" pitchFamily="-72" charset="0"/>
              </a:rPr>
              <a:t>Erector Spinae Group</a:t>
            </a:r>
            <a:br>
              <a:rPr lang="en-US" sz="3200">
                <a:latin typeface="Palatino" pitchFamily="-72" charset="0"/>
              </a:rPr>
            </a:br>
            <a:r>
              <a:rPr lang="en-US" sz="2400">
                <a:latin typeface="Palatino" pitchFamily="-72" charset="0"/>
              </a:rPr>
              <a:t>Trail Guide, Page 196</a:t>
            </a:r>
            <a:endParaRPr lang="en-US">
              <a:latin typeface="Palatino" pitchFamily="-72" charset="0"/>
            </a:endParaRPr>
          </a:p>
        </p:txBody>
      </p:sp>
      <p:sp>
        <p:nvSpPr>
          <p:cNvPr id="33794" name="Text Box 4"/>
          <p:cNvSpPr txBox="1">
            <a:spLocks noChangeArrowheads="1"/>
          </p:cNvSpPr>
          <p:nvPr/>
        </p:nvSpPr>
        <p:spPr bwMode="auto">
          <a:xfrm>
            <a:off x="4876800" y="1676400"/>
            <a:ext cx="3581400" cy="4492625"/>
          </a:xfrm>
          <a:prstGeom prst="rect">
            <a:avLst/>
          </a:prstGeom>
          <a:noFill/>
          <a:ln w="9525">
            <a:noFill/>
            <a:miter lim="800000"/>
            <a:headEnd/>
            <a:tailEnd/>
          </a:ln>
        </p:spPr>
        <p:txBody>
          <a:bodyPr>
            <a:prstTxWarp prst="textNoShape">
              <a:avLst/>
            </a:prstTxWarp>
            <a:spAutoFit/>
          </a:bodyPr>
          <a:lstStyle/>
          <a:p>
            <a:pPr eaLnBrk="0" hangingPunct="0"/>
            <a:r>
              <a:rPr lang="en-US" sz="1600">
                <a:latin typeface="Palatino" pitchFamily="-72" charset="0"/>
              </a:rPr>
              <a:t>The erector spinae group runs from the sacrum to the occiput.</a:t>
            </a:r>
          </a:p>
          <a:p>
            <a:pPr eaLnBrk="0" hangingPunct="0"/>
            <a:endParaRPr lang="en-US" sz="1600">
              <a:latin typeface="Palatino" pitchFamily="-72" charset="0"/>
            </a:endParaRPr>
          </a:p>
          <a:p>
            <a:pPr eaLnBrk="0" hangingPunct="0"/>
            <a:r>
              <a:rPr lang="en-US" sz="1600">
                <a:latin typeface="Palatino" pitchFamily="-72" charset="0"/>
              </a:rPr>
              <a:t>Erectors have a dense, layered arrangement similar to that of a poplar tree.</a:t>
            </a:r>
          </a:p>
          <a:p>
            <a:pPr eaLnBrk="0" hangingPunct="0"/>
            <a:endParaRPr lang="en-US" sz="1600">
              <a:latin typeface="Palatino" pitchFamily="-72" charset="0"/>
            </a:endParaRPr>
          </a:p>
          <a:p>
            <a:pPr eaLnBrk="0" hangingPunct="0"/>
            <a:endParaRPr lang="en-US" sz="1600">
              <a:latin typeface="Palatino" pitchFamily="-72" charset="0"/>
            </a:endParaRPr>
          </a:p>
          <a:p>
            <a:pPr eaLnBrk="0" hangingPunct="0"/>
            <a:r>
              <a:rPr lang="en-US" sz="1600">
                <a:latin typeface="Palatino" pitchFamily="-72" charset="0"/>
              </a:rPr>
              <a:t>The erector group consists of the:</a:t>
            </a:r>
          </a:p>
          <a:p>
            <a:pPr eaLnBrk="0" hangingPunct="0">
              <a:buFontTx/>
              <a:buChar char="•"/>
            </a:pPr>
            <a:r>
              <a:rPr lang="en-US" sz="1600">
                <a:latin typeface="Palatino" pitchFamily="-72" charset="0"/>
              </a:rPr>
              <a:t> Spinalis</a:t>
            </a:r>
          </a:p>
          <a:p>
            <a:pPr eaLnBrk="0" hangingPunct="0">
              <a:buFontTx/>
              <a:buChar char="•"/>
            </a:pPr>
            <a:r>
              <a:rPr lang="en-US" sz="1600">
                <a:latin typeface="Palatino" pitchFamily="-72" charset="0"/>
              </a:rPr>
              <a:t> Longissimus</a:t>
            </a:r>
          </a:p>
          <a:p>
            <a:pPr eaLnBrk="0" hangingPunct="0">
              <a:buFontTx/>
              <a:buChar char="•"/>
            </a:pPr>
            <a:r>
              <a:rPr lang="en-US" sz="1600">
                <a:latin typeface="Palatino" pitchFamily="-72" charset="0"/>
              </a:rPr>
              <a:t> Iliocostalis</a:t>
            </a:r>
          </a:p>
          <a:p>
            <a:pPr eaLnBrk="0" hangingPunct="0"/>
            <a:endParaRPr lang="en-US" sz="1600">
              <a:latin typeface="Palatino" pitchFamily="-72" charset="0"/>
            </a:endParaRPr>
          </a:p>
          <a:p>
            <a:pPr eaLnBrk="0" hangingPunct="0"/>
            <a:endParaRPr lang="en-US" sz="1600">
              <a:latin typeface="Palatino" pitchFamily="-72" charset="0"/>
            </a:endParaRPr>
          </a:p>
          <a:p>
            <a:pPr eaLnBrk="0" hangingPunct="0"/>
            <a:endParaRPr lang="en-US" sz="1600">
              <a:latin typeface="Palatino" pitchFamily="-72" charset="0"/>
            </a:endParaRPr>
          </a:p>
          <a:p>
            <a:pPr eaLnBrk="0" hangingPunct="0"/>
            <a:endParaRPr lang="en-US" sz="1600">
              <a:latin typeface="Palatino" pitchFamily="-72" charset="0"/>
            </a:endParaRPr>
          </a:p>
          <a:p>
            <a:pPr eaLnBrk="0" hangingPunct="0"/>
            <a:endParaRPr lang="en-US" sz="1600">
              <a:latin typeface="Palatino" pitchFamily="-72" charset="0"/>
            </a:endParaRPr>
          </a:p>
          <a:p>
            <a:pPr eaLnBrk="0" hangingPunct="0"/>
            <a:r>
              <a:rPr lang="en-US" sz="1600">
                <a:latin typeface="Palatino" pitchFamily="-72" charset="0"/>
              </a:rPr>
              <a:t>When do you use your erectors?</a:t>
            </a:r>
          </a:p>
        </p:txBody>
      </p:sp>
      <p:sp>
        <p:nvSpPr>
          <p:cNvPr id="33795" name="Text Box 5"/>
          <p:cNvSpPr txBox="1">
            <a:spLocks noChangeArrowheads="1"/>
          </p:cNvSpPr>
          <p:nvPr/>
        </p:nvSpPr>
        <p:spPr bwMode="auto">
          <a:xfrm>
            <a:off x="2322513" y="6400800"/>
            <a:ext cx="1335087" cy="274638"/>
          </a:xfrm>
          <a:prstGeom prst="rect">
            <a:avLst/>
          </a:prstGeom>
          <a:noFill/>
          <a:ln w="9525">
            <a:noFill/>
            <a:miter lim="800000"/>
            <a:headEnd/>
            <a:tailEnd/>
          </a:ln>
        </p:spPr>
        <p:txBody>
          <a:bodyPr>
            <a:prstTxWarp prst="textNoShape">
              <a:avLst/>
            </a:prstTxWarp>
            <a:spAutoFit/>
          </a:bodyPr>
          <a:lstStyle/>
          <a:p>
            <a:pPr eaLnBrk="0" hangingPunct="0"/>
            <a:r>
              <a:rPr lang="en-US" sz="1200">
                <a:latin typeface="Palatino" pitchFamily="-72" charset="0"/>
              </a:rPr>
              <a:t>Posterior View</a:t>
            </a:r>
            <a:endParaRPr lang="en-US" sz="1600">
              <a:latin typeface="Palatino" pitchFamily="-72" charset="0"/>
            </a:endParaRPr>
          </a:p>
        </p:txBody>
      </p:sp>
      <p:pic>
        <p:nvPicPr>
          <p:cNvPr id="33796" name="Picture 8" descr="ST4"/>
          <p:cNvPicPr>
            <a:picLocks noChangeAspect="1" noChangeArrowheads="1"/>
          </p:cNvPicPr>
          <p:nvPr/>
        </p:nvPicPr>
        <p:blipFill>
          <a:blip r:embed="rId3"/>
          <a:srcRect/>
          <a:stretch>
            <a:fillRect/>
          </a:stretch>
        </p:blipFill>
        <p:spPr bwMode="auto">
          <a:xfrm>
            <a:off x="2362200" y="1752600"/>
            <a:ext cx="1704975" cy="4648200"/>
          </a:xfrm>
          <a:prstGeom prst="rect">
            <a:avLst/>
          </a:prstGeom>
          <a:noFill/>
          <a:ln w="9525">
            <a:noFill/>
            <a:miter lim="800000"/>
            <a:headEnd/>
            <a:tailEnd/>
          </a:ln>
        </p:spPr>
      </p:pic>
      <p:pic>
        <p:nvPicPr>
          <p:cNvPr id="33797" name="Picture 9" descr="ST4"/>
          <p:cNvPicPr>
            <a:picLocks noChangeAspect="1" noChangeArrowheads="1"/>
          </p:cNvPicPr>
          <p:nvPr/>
        </p:nvPicPr>
        <p:blipFill>
          <a:blip r:embed="rId4"/>
          <a:srcRect/>
          <a:stretch>
            <a:fillRect/>
          </a:stretch>
        </p:blipFill>
        <p:spPr bwMode="auto">
          <a:xfrm>
            <a:off x="838200" y="1600200"/>
            <a:ext cx="900113" cy="4495800"/>
          </a:xfrm>
          <a:prstGeom prst="rect">
            <a:avLst/>
          </a:prstGeom>
          <a:noFill/>
          <a:ln w="9525">
            <a:noFill/>
            <a:miter lim="800000"/>
            <a:headEnd/>
            <a:tailEnd/>
          </a:ln>
        </p:spPr>
      </p:pic>
      <p:sp>
        <p:nvSpPr>
          <p:cNvPr id="33798" name="Line 10"/>
          <p:cNvSpPr>
            <a:spLocks noChangeShapeType="1"/>
          </p:cNvSpPr>
          <p:nvPr/>
        </p:nvSpPr>
        <p:spPr bwMode="auto">
          <a:xfrm flipH="1">
            <a:off x="2514600" y="4038600"/>
            <a:ext cx="251460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799" name="Line 11"/>
          <p:cNvSpPr>
            <a:spLocks noChangeShapeType="1"/>
          </p:cNvSpPr>
          <p:nvPr/>
        </p:nvSpPr>
        <p:spPr bwMode="auto">
          <a:xfrm flipH="1">
            <a:off x="2667000" y="4267200"/>
            <a:ext cx="228600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00" name="Line 12"/>
          <p:cNvSpPr>
            <a:spLocks noChangeShapeType="1"/>
          </p:cNvSpPr>
          <p:nvPr/>
        </p:nvSpPr>
        <p:spPr bwMode="auto">
          <a:xfrm flipH="1">
            <a:off x="2971800" y="4495800"/>
            <a:ext cx="205740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ctrTitle" idx="4294967295"/>
          </p:nvPr>
        </p:nvSpPr>
        <p:spPr>
          <a:xfrm>
            <a:off x="152400" y="76200"/>
            <a:ext cx="4953000" cy="3962400"/>
          </a:xfrm>
        </p:spPr>
        <p:txBody>
          <a:bodyPr anchor="t"/>
          <a:lstStyle/>
          <a:p>
            <a:pPr algn="l" eaLnBrk="1" hangingPunct="1">
              <a:defRPr/>
            </a:pPr>
            <a:r>
              <a:rPr lang="en-US" sz="2400">
                <a:solidFill>
                  <a:schemeClr val="tx1"/>
                </a:solidFill>
                <a:latin typeface="Palatino" pitchFamily="-72" charset="0"/>
              </a:rPr>
              <a:t>Splenius Cervicis, </a:t>
            </a:r>
            <a:r>
              <a:rPr lang="en-US" sz="1600">
                <a:solidFill>
                  <a:schemeClr val="tx1"/>
                </a:solidFill>
                <a:latin typeface="Palatino" pitchFamily="-72" charset="0"/>
              </a:rPr>
              <a:t>page 203</a:t>
            </a:r>
            <a:br>
              <a:rPr lang="en-US" sz="1600">
                <a:solidFill>
                  <a:schemeClr val="tx1"/>
                </a:solidFill>
                <a:latin typeface="Palatino" pitchFamily="-72" charset="0"/>
              </a:rPr>
            </a:b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Unilaterally: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Rotate</a:t>
            </a:r>
            <a:r>
              <a:rPr lang="en-US" sz="1600">
                <a:solidFill>
                  <a:schemeClr val="tx1"/>
                </a:solidFill>
                <a:latin typeface="Palatino" pitchFamily="-72" charset="0"/>
              </a:rPr>
              <a:t> the head and neck to the same side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Laterally flex</a:t>
            </a:r>
            <a:r>
              <a:rPr lang="en-US" sz="1600">
                <a:solidFill>
                  <a:schemeClr val="tx1"/>
                </a:solidFill>
                <a:latin typeface="Palatino" pitchFamily="-72" charset="0"/>
              </a:rPr>
              <a:t> the head and neck </a:t>
            </a: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r>
              <a:rPr lang="en-US" sz="1600">
                <a:solidFill>
                  <a:schemeClr val="tx1"/>
                </a:solidFill>
                <a:latin typeface="Palatino" pitchFamily="-72" charset="0"/>
              </a:rPr>
              <a:t>     Bilaterally:         </a:t>
            </a:r>
            <a:br>
              <a:rPr lang="en-US" sz="1600">
                <a:solidFill>
                  <a:schemeClr val="tx1"/>
                </a:solidFill>
                <a:latin typeface="Palatino" pitchFamily="-72" charset="0"/>
              </a:rPr>
            </a:br>
            <a:r>
              <a:rPr lang="en-US" sz="1600">
                <a:solidFill>
                  <a:schemeClr val="tx1"/>
                </a:solidFill>
                <a:latin typeface="Palatino" pitchFamily="-72" charset="0"/>
              </a:rPr>
              <a:t>         </a:t>
            </a:r>
            <a:r>
              <a:rPr lang="en-US" sz="1600">
                <a:solidFill>
                  <a:srgbClr val="DE253A"/>
                </a:solidFill>
                <a:effectLst>
                  <a:outerShdw blurRad="38100" dist="38100" dir="2700000" algn="tl">
                    <a:srgbClr val="DDDDDD"/>
                  </a:outerShdw>
                </a:effectLst>
                <a:latin typeface="Palatino" pitchFamily="-72" charset="0"/>
              </a:rPr>
              <a:t>Extend</a:t>
            </a:r>
            <a:r>
              <a:rPr lang="en-US" sz="1600">
                <a:solidFill>
                  <a:schemeClr val="tx1"/>
                </a:solidFill>
                <a:latin typeface="Palatino" pitchFamily="-72" charset="0"/>
              </a:rPr>
              <a:t> the head and neck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Spinous processes of T3 to T6</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a:t>
            </a:r>
            <a:br>
              <a:rPr lang="en-US" sz="1600">
                <a:solidFill>
                  <a:schemeClr val="tx1"/>
                </a:solidFill>
                <a:latin typeface="Palatino" pitchFamily="-72" charset="0"/>
              </a:rPr>
            </a:br>
            <a:br>
              <a:rPr lang="en-US" sz="1600">
                <a:solidFill>
                  <a:schemeClr val="tx1"/>
                </a:solidFill>
                <a:latin typeface="Palatino" pitchFamily="-72" charset="0"/>
              </a:rPr>
            </a:br>
            <a:r>
              <a:rPr lang="en-US" sz="1600">
                <a:solidFill>
                  <a:schemeClr val="tx1"/>
                </a:solidFill>
                <a:latin typeface="Palatino" pitchFamily="-72" charset="0"/>
              </a:rPr>
              <a:t>         Transverse processes of C1 to C3</a:t>
            </a:r>
          </a:p>
        </p:txBody>
      </p:sp>
      <p:sp>
        <p:nvSpPr>
          <p:cNvPr id="63490" name="AutoShape 3"/>
          <p:cNvSpPr>
            <a:spLocks noChangeArrowheads="1"/>
          </p:cNvSpPr>
          <p:nvPr/>
        </p:nvSpPr>
        <p:spPr bwMode="auto">
          <a:xfrm>
            <a:off x="152400" y="2819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O</a:t>
            </a:r>
          </a:p>
        </p:txBody>
      </p:sp>
      <p:sp>
        <p:nvSpPr>
          <p:cNvPr id="63491" name="AutoShape 4"/>
          <p:cNvSpPr>
            <a:spLocks noChangeArrowheads="1"/>
          </p:cNvSpPr>
          <p:nvPr/>
        </p:nvSpPr>
        <p:spPr bwMode="auto">
          <a:xfrm>
            <a:off x="152400" y="9144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A</a:t>
            </a:r>
          </a:p>
        </p:txBody>
      </p:sp>
      <p:sp>
        <p:nvSpPr>
          <p:cNvPr id="63492" name="AutoShape 5"/>
          <p:cNvSpPr>
            <a:spLocks noChangeArrowheads="1"/>
          </p:cNvSpPr>
          <p:nvPr/>
        </p:nvSpPr>
        <p:spPr bwMode="auto">
          <a:xfrm>
            <a:off x="152400" y="3810000"/>
            <a:ext cx="304800" cy="304800"/>
          </a:xfrm>
          <a:prstGeom prst="roundRect">
            <a:avLst>
              <a:gd name="adj" fmla="val 16667"/>
            </a:avLst>
          </a:prstGeom>
          <a:solidFill>
            <a:schemeClr val="accent2"/>
          </a:solidFill>
          <a:ln w="9525">
            <a:solidFill>
              <a:schemeClr val="tx1"/>
            </a:solidFill>
            <a:round/>
            <a:headEnd/>
            <a:tailEnd/>
          </a:ln>
        </p:spPr>
        <p:txBody>
          <a:bodyPr wrap="none" anchor="ctr">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8000"/>
                </a:solidFill>
                <a:effectLst/>
                <a:uLnTx/>
                <a:uFillTx/>
                <a:latin typeface="Palatino" pitchFamily="-72" charset="0"/>
                <a:ea typeface="ＭＳ Ｐゴシック" pitchFamily="-72" charset="-128"/>
              </a:rPr>
              <a:t>I</a:t>
            </a:r>
          </a:p>
        </p:txBody>
      </p:sp>
      <p:sp>
        <p:nvSpPr>
          <p:cNvPr id="63493" name="Rectangle 7"/>
          <p:cNvSpPr>
            <a:spLocks noChangeArrowheads="1"/>
          </p:cNvSpPr>
          <p:nvPr/>
        </p:nvSpPr>
        <p:spPr bwMode="auto">
          <a:xfrm>
            <a:off x="457200" y="3810000"/>
            <a:ext cx="3276600" cy="381000"/>
          </a:xfrm>
          <a:prstGeom prst="rect">
            <a:avLst/>
          </a:prstGeom>
          <a:solidFill>
            <a:srgbClr val="2A33DE">
              <a:alpha val="25098"/>
            </a:srgbClr>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63494" name="Text Box 5"/>
          <p:cNvSpPr txBox="1">
            <a:spLocks noChangeArrowheads="1"/>
          </p:cNvSpPr>
          <p:nvPr/>
        </p:nvSpPr>
        <p:spPr bwMode="auto">
          <a:xfrm>
            <a:off x="5715000" y="6140450"/>
            <a:ext cx="2209800" cy="336550"/>
          </a:xfrm>
          <a:prstGeom prst="rect">
            <a:avLst/>
          </a:prstGeom>
          <a:noFill/>
          <a:ln w="9525">
            <a:noFill/>
            <a:miter lim="800000"/>
            <a:headEnd/>
            <a:tailEnd/>
          </a:ln>
        </p:spPr>
        <p:txBody>
          <a:bodyPr>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alatino" pitchFamily="-72" charset="0"/>
                <a:ea typeface="ＭＳ Ｐゴシック" pitchFamily="-72" charset="-128"/>
              </a:rPr>
              <a:t>Posterior View</a:t>
            </a:r>
          </a:p>
        </p:txBody>
      </p:sp>
      <p:pic>
        <p:nvPicPr>
          <p:cNvPr id="63495" name="Picture 8" descr="ST4"/>
          <p:cNvPicPr>
            <a:picLocks noChangeAspect="1" noChangeArrowheads="1"/>
          </p:cNvPicPr>
          <p:nvPr/>
        </p:nvPicPr>
        <p:blipFill>
          <a:blip r:embed="rId3"/>
          <a:srcRect r="47328"/>
          <a:stretch>
            <a:fillRect/>
          </a:stretch>
        </p:blipFill>
        <p:spPr bwMode="auto">
          <a:xfrm>
            <a:off x="7162800" y="1295400"/>
            <a:ext cx="1752600" cy="4724400"/>
          </a:xfrm>
          <a:prstGeom prst="rect">
            <a:avLst/>
          </a:prstGeom>
          <a:noFill/>
          <a:ln w="9525">
            <a:noFill/>
            <a:miter lim="800000"/>
            <a:headEnd/>
            <a:tailEnd/>
          </a:ln>
        </p:spPr>
      </p:pic>
      <p:pic>
        <p:nvPicPr>
          <p:cNvPr id="63496" name="Picture 9" descr="ST4"/>
          <p:cNvPicPr>
            <a:picLocks noChangeAspect="1" noChangeArrowheads="1"/>
          </p:cNvPicPr>
          <p:nvPr/>
        </p:nvPicPr>
        <p:blipFill>
          <a:blip r:embed="rId4"/>
          <a:srcRect/>
          <a:stretch>
            <a:fillRect/>
          </a:stretch>
        </p:blipFill>
        <p:spPr bwMode="auto">
          <a:xfrm>
            <a:off x="4648200" y="1143000"/>
            <a:ext cx="2406650" cy="4495800"/>
          </a:xfrm>
          <a:prstGeom prst="rect">
            <a:avLst/>
          </a:prstGeom>
          <a:noFill/>
          <a:ln w="9525">
            <a:noFill/>
            <a:miter lim="800000"/>
            <a:headEnd/>
            <a:tailEnd/>
          </a:ln>
        </p:spPr>
      </p:pic>
      <p:sp>
        <p:nvSpPr>
          <p:cNvPr id="63497" name="Line 11"/>
          <p:cNvSpPr>
            <a:spLocks noChangeShapeType="1"/>
          </p:cNvSpPr>
          <p:nvPr/>
        </p:nvSpPr>
        <p:spPr bwMode="auto">
          <a:xfrm flipV="1">
            <a:off x="3733800" y="2362200"/>
            <a:ext cx="2514600" cy="1828800"/>
          </a:xfrm>
          <a:prstGeom prst="line">
            <a:avLst/>
          </a:prstGeom>
          <a:noFill/>
          <a:ln w="25400">
            <a:solidFill>
              <a:schemeClr val="tx1"/>
            </a:solidFill>
            <a:round/>
            <a:headEnd/>
            <a:tailEnd type="stealth" w="med" len="me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63498" name="Freeform 12"/>
          <p:cNvSpPr>
            <a:spLocks/>
          </p:cNvSpPr>
          <p:nvPr/>
        </p:nvSpPr>
        <p:spPr bwMode="auto">
          <a:xfrm>
            <a:off x="8601075" y="2144713"/>
            <a:ext cx="204788" cy="166687"/>
          </a:xfrm>
          <a:custGeom>
            <a:avLst/>
            <a:gdLst>
              <a:gd name="T0" fmla="*/ 163811350 w 129"/>
              <a:gd name="T1" fmla="*/ 35282082 h 105"/>
              <a:gd name="T2" fmla="*/ 108367777 w 129"/>
              <a:gd name="T3" fmla="*/ 90725353 h 105"/>
              <a:gd name="T4" fmla="*/ 55443573 w 129"/>
              <a:gd name="T5" fmla="*/ 252014869 h 105"/>
              <a:gd name="T6" fmla="*/ 163811350 w 129"/>
              <a:gd name="T7" fmla="*/ 224292440 h 105"/>
              <a:gd name="T8" fmla="*/ 325101744 w 129"/>
              <a:gd name="T9" fmla="*/ 35282082 h 105"/>
              <a:gd name="T10" fmla="*/ 163811350 w 129"/>
              <a:gd name="T11" fmla="*/ 35282082 h 105"/>
              <a:gd name="T12" fmla="*/ 0 60000 65536"/>
              <a:gd name="T13" fmla="*/ 0 60000 65536"/>
              <a:gd name="T14" fmla="*/ 0 60000 65536"/>
              <a:gd name="T15" fmla="*/ 0 60000 65536"/>
              <a:gd name="T16" fmla="*/ 0 60000 65536"/>
              <a:gd name="T17" fmla="*/ 0 60000 65536"/>
              <a:gd name="T18" fmla="*/ 0 w 129"/>
              <a:gd name="T19" fmla="*/ 0 h 105"/>
              <a:gd name="T20" fmla="*/ 129 w 129"/>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129" h="105">
                <a:moveTo>
                  <a:pt x="65" y="14"/>
                </a:moveTo>
                <a:cubicBezTo>
                  <a:pt x="57" y="21"/>
                  <a:pt x="47" y="26"/>
                  <a:pt x="43" y="36"/>
                </a:cubicBezTo>
                <a:cubicBezTo>
                  <a:pt x="32" y="56"/>
                  <a:pt x="0" y="105"/>
                  <a:pt x="22" y="100"/>
                </a:cubicBezTo>
                <a:cubicBezTo>
                  <a:pt x="36" y="96"/>
                  <a:pt x="50" y="92"/>
                  <a:pt x="65" y="89"/>
                </a:cubicBezTo>
                <a:cubicBezTo>
                  <a:pt x="101" y="65"/>
                  <a:pt x="114" y="55"/>
                  <a:pt x="129" y="14"/>
                </a:cubicBezTo>
                <a:cubicBezTo>
                  <a:pt x="86" y="0"/>
                  <a:pt x="107" y="0"/>
                  <a:pt x="65" y="14"/>
                </a:cubicBezTo>
                <a:close/>
              </a:path>
            </a:pathLst>
          </a:custGeom>
          <a:solidFill>
            <a:srgbClr val="FF6600"/>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63499" name="Freeform 13"/>
          <p:cNvSpPr>
            <a:spLocks/>
          </p:cNvSpPr>
          <p:nvPr/>
        </p:nvSpPr>
        <p:spPr bwMode="auto">
          <a:xfrm>
            <a:off x="8502650" y="2405063"/>
            <a:ext cx="133350" cy="238125"/>
          </a:xfrm>
          <a:custGeom>
            <a:avLst/>
            <a:gdLst>
              <a:gd name="T0" fmla="*/ 22682200 w 84"/>
              <a:gd name="T1" fmla="*/ 0 h 150"/>
              <a:gd name="T2" fmla="*/ 50403125 w 84"/>
              <a:gd name="T3" fmla="*/ 241935000 h 150"/>
              <a:gd name="T4" fmla="*/ 211693125 w 84"/>
              <a:gd name="T5" fmla="*/ 133569075 h 150"/>
              <a:gd name="T6" fmla="*/ 183972200 w 84"/>
              <a:gd name="T7" fmla="*/ 52924075 h 150"/>
              <a:gd name="T8" fmla="*/ 22682200 w 84"/>
              <a:gd name="T9" fmla="*/ 0 h 150"/>
              <a:gd name="T10" fmla="*/ 0 60000 65536"/>
              <a:gd name="T11" fmla="*/ 0 60000 65536"/>
              <a:gd name="T12" fmla="*/ 0 60000 65536"/>
              <a:gd name="T13" fmla="*/ 0 60000 65536"/>
              <a:gd name="T14" fmla="*/ 0 60000 65536"/>
              <a:gd name="T15" fmla="*/ 0 w 84"/>
              <a:gd name="T16" fmla="*/ 0 h 150"/>
              <a:gd name="T17" fmla="*/ 84 w 84"/>
              <a:gd name="T18" fmla="*/ 150 h 150"/>
            </a:gdLst>
            <a:ahLst/>
            <a:cxnLst>
              <a:cxn ang="T10">
                <a:pos x="T0" y="T1"/>
              </a:cxn>
              <a:cxn ang="T11">
                <a:pos x="T2" y="T3"/>
              </a:cxn>
              <a:cxn ang="T12">
                <a:pos x="T4" y="T5"/>
              </a:cxn>
              <a:cxn ang="T13">
                <a:pos x="T6" y="T7"/>
              </a:cxn>
              <a:cxn ang="T14">
                <a:pos x="T8" y="T9"/>
              </a:cxn>
            </a:cxnLst>
            <a:rect l="T15" t="T16" r="T17" b="T18"/>
            <a:pathLst>
              <a:path w="84" h="150">
                <a:moveTo>
                  <a:pt x="9" y="0"/>
                </a:moveTo>
                <a:cubicBezTo>
                  <a:pt x="12" y="32"/>
                  <a:pt x="0" y="70"/>
                  <a:pt x="20" y="96"/>
                </a:cubicBezTo>
                <a:cubicBezTo>
                  <a:pt x="60" y="150"/>
                  <a:pt x="81" y="59"/>
                  <a:pt x="84" y="53"/>
                </a:cubicBezTo>
                <a:cubicBezTo>
                  <a:pt x="80" y="42"/>
                  <a:pt x="82" y="27"/>
                  <a:pt x="73" y="21"/>
                </a:cubicBezTo>
                <a:cubicBezTo>
                  <a:pt x="54" y="8"/>
                  <a:pt x="9" y="0"/>
                  <a:pt x="9" y="0"/>
                </a:cubicBezTo>
                <a:close/>
              </a:path>
            </a:pathLst>
          </a:custGeom>
          <a:solidFill>
            <a:srgbClr val="FF6600"/>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
        <p:nvSpPr>
          <p:cNvPr id="63500" name="Freeform 14"/>
          <p:cNvSpPr>
            <a:spLocks/>
          </p:cNvSpPr>
          <p:nvPr/>
        </p:nvSpPr>
        <p:spPr bwMode="auto">
          <a:xfrm>
            <a:off x="8377238" y="2624138"/>
            <a:ext cx="174625" cy="136525"/>
          </a:xfrm>
          <a:custGeom>
            <a:avLst/>
            <a:gdLst>
              <a:gd name="T0" fmla="*/ 249496263 w 110"/>
              <a:gd name="T1" fmla="*/ 216733438 h 86"/>
              <a:gd name="T2" fmla="*/ 115927188 w 110"/>
              <a:gd name="T3" fmla="*/ 161290000 h 86"/>
              <a:gd name="T4" fmla="*/ 249496263 w 110"/>
              <a:gd name="T5" fmla="*/ 0 h 86"/>
              <a:gd name="T6" fmla="*/ 277217188 w 110"/>
              <a:gd name="T7" fmla="*/ 80645000 h 86"/>
              <a:gd name="T8" fmla="*/ 249496263 w 110"/>
              <a:gd name="T9" fmla="*/ 216733438 h 86"/>
              <a:gd name="T10" fmla="*/ 0 60000 65536"/>
              <a:gd name="T11" fmla="*/ 0 60000 65536"/>
              <a:gd name="T12" fmla="*/ 0 60000 65536"/>
              <a:gd name="T13" fmla="*/ 0 60000 65536"/>
              <a:gd name="T14" fmla="*/ 0 60000 65536"/>
              <a:gd name="T15" fmla="*/ 0 w 110"/>
              <a:gd name="T16" fmla="*/ 0 h 86"/>
              <a:gd name="T17" fmla="*/ 110 w 110"/>
              <a:gd name="T18" fmla="*/ 86 h 86"/>
            </a:gdLst>
            <a:ahLst/>
            <a:cxnLst>
              <a:cxn ang="T10">
                <a:pos x="T0" y="T1"/>
              </a:cxn>
              <a:cxn ang="T11">
                <a:pos x="T2" y="T3"/>
              </a:cxn>
              <a:cxn ang="T12">
                <a:pos x="T4" y="T5"/>
              </a:cxn>
              <a:cxn ang="T13">
                <a:pos x="T6" y="T7"/>
              </a:cxn>
              <a:cxn ang="T14">
                <a:pos x="T8" y="T9"/>
              </a:cxn>
            </a:cxnLst>
            <a:rect l="T15" t="T16" r="T17" b="T18"/>
            <a:pathLst>
              <a:path w="110" h="86">
                <a:moveTo>
                  <a:pt x="99" y="86"/>
                </a:moveTo>
                <a:cubicBezTo>
                  <a:pt x="81" y="78"/>
                  <a:pt x="60" y="76"/>
                  <a:pt x="46" y="64"/>
                </a:cubicBezTo>
                <a:cubicBezTo>
                  <a:pt x="0" y="25"/>
                  <a:pt x="78" y="7"/>
                  <a:pt x="99" y="0"/>
                </a:cubicBezTo>
                <a:cubicBezTo>
                  <a:pt x="102" y="10"/>
                  <a:pt x="110" y="20"/>
                  <a:pt x="110" y="32"/>
                </a:cubicBezTo>
                <a:cubicBezTo>
                  <a:pt x="110" y="50"/>
                  <a:pt x="99" y="86"/>
                  <a:pt x="99" y="86"/>
                </a:cubicBezTo>
                <a:close/>
              </a:path>
            </a:pathLst>
          </a:custGeom>
          <a:solidFill>
            <a:srgbClr val="FF6600"/>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72" charset="0"/>
              <a:ea typeface="ＭＳ Ｐゴシック" pitchFamily="-72" charset="-128"/>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ctrTitle"/>
          </p:nvPr>
        </p:nvSpPr>
        <p:spPr>
          <a:xfrm>
            <a:off x="228600" y="1371600"/>
            <a:ext cx="8716963" cy="1112838"/>
          </a:xfrm>
        </p:spPr>
        <p:txBody>
          <a:bodyPr/>
          <a:lstStyle/>
          <a:p>
            <a:pPr algn="ctr" eaLnBrk="1" hangingPunct="1"/>
            <a:r>
              <a:rPr lang="en-US" sz="3200" dirty="0">
                <a:latin typeface="Palatino"/>
                <a:cs typeface="Palatino"/>
              </a:rPr>
              <a:t>90a Kinesiology: Palpation </a:t>
            </a:r>
            <a:br>
              <a:rPr lang="en-US" sz="3200" dirty="0">
                <a:latin typeface="Palatino"/>
                <a:cs typeface="Palatino"/>
              </a:rPr>
            </a:br>
            <a:r>
              <a:rPr lang="en-US" sz="3200" dirty="0">
                <a:latin typeface="Palatino"/>
                <a:cs typeface="Palatino"/>
              </a:rPr>
              <a:t>Posterior Back and Neck</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8"/>
          <p:cNvSpPr>
            <a:spLocks noGrp="1" noChangeArrowheads="1"/>
          </p:cNvSpPr>
          <p:nvPr>
            <p:ph type="title" idx="4294967295"/>
          </p:nvPr>
        </p:nvSpPr>
        <p:spPr>
          <a:xfrm>
            <a:off x="1752600" y="228600"/>
            <a:ext cx="5181600" cy="685800"/>
          </a:xfrm>
        </p:spPr>
        <p:txBody>
          <a:bodyPr/>
          <a:lstStyle/>
          <a:p>
            <a:pPr eaLnBrk="1" hangingPunct="1"/>
            <a:r>
              <a:rPr lang="en-US" sz="2400">
                <a:latin typeface="Palatino" pitchFamily="-72" charset="0"/>
              </a:rPr>
              <a:t>Actions of the erector spinae group</a:t>
            </a:r>
          </a:p>
        </p:txBody>
      </p:sp>
      <p:sp>
        <p:nvSpPr>
          <p:cNvPr id="35842" name="TextBox 13"/>
          <p:cNvSpPr txBox="1">
            <a:spLocks noChangeArrowheads="1"/>
          </p:cNvSpPr>
          <p:nvPr/>
        </p:nvSpPr>
        <p:spPr bwMode="auto">
          <a:xfrm>
            <a:off x="6019800" y="3844925"/>
            <a:ext cx="1905000" cy="422275"/>
          </a:xfrm>
          <a:prstGeom prst="rect">
            <a:avLst/>
          </a:prstGeom>
          <a:noFill/>
          <a:ln w="9525">
            <a:noFill/>
            <a:miter lim="800000"/>
            <a:headEnd/>
            <a:tailEnd/>
          </a:ln>
        </p:spPr>
        <p:txBody>
          <a:bodyPr>
            <a:prstTxWarp prst="textNoShape">
              <a:avLst/>
            </a:prstTxWarp>
            <a:spAutoFit/>
          </a:bodyPr>
          <a:lstStyle/>
          <a:p>
            <a:pPr algn="ctr">
              <a:lnSpc>
                <a:spcPct val="90000"/>
              </a:lnSpc>
              <a:buClr>
                <a:schemeClr val="tx1"/>
              </a:buClr>
              <a:buSzPct val="80000"/>
              <a:buFont typeface="Wingdings" pitchFamily="-72" charset="2"/>
              <a:buNone/>
            </a:pPr>
            <a:r>
              <a:rPr lang="en-US" sz="1200">
                <a:latin typeface="Palatino Linotype" charset="0"/>
              </a:rPr>
              <a:t>Extension of the vertebral column</a:t>
            </a:r>
          </a:p>
        </p:txBody>
      </p:sp>
      <p:sp>
        <p:nvSpPr>
          <p:cNvPr id="35843" name="TextBox 13"/>
          <p:cNvSpPr txBox="1">
            <a:spLocks noChangeArrowheads="1"/>
          </p:cNvSpPr>
          <p:nvPr/>
        </p:nvSpPr>
        <p:spPr bwMode="auto">
          <a:xfrm>
            <a:off x="609600" y="3886200"/>
            <a:ext cx="1905000" cy="587375"/>
          </a:xfrm>
          <a:prstGeom prst="rect">
            <a:avLst/>
          </a:prstGeom>
          <a:noFill/>
          <a:ln w="9525">
            <a:noFill/>
            <a:miter lim="800000"/>
            <a:headEnd/>
            <a:tailEnd/>
          </a:ln>
        </p:spPr>
        <p:txBody>
          <a:bodyPr>
            <a:prstTxWarp prst="textNoShape">
              <a:avLst/>
            </a:prstTxWarp>
            <a:spAutoFit/>
          </a:bodyPr>
          <a:lstStyle/>
          <a:p>
            <a:pPr algn="ctr">
              <a:lnSpc>
                <a:spcPct val="90000"/>
              </a:lnSpc>
              <a:buClr>
                <a:schemeClr val="tx1"/>
              </a:buClr>
              <a:buSzPct val="80000"/>
              <a:buFont typeface="Wingdings" pitchFamily="-72" charset="2"/>
              <a:buNone/>
            </a:pPr>
            <a:r>
              <a:rPr lang="en-US" sz="1200">
                <a:latin typeface="Palatino Linotype" charset="0"/>
              </a:rPr>
              <a:t>Lateral flexion of the vertebral column to the same side</a:t>
            </a:r>
          </a:p>
        </p:txBody>
      </p:sp>
      <p:sp>
        <p:nvSpPr>
          <p:cNvPr id="35844" name="Text Box 5"/>
          <p:cNvSpPr txBox="1">
            <a:spLocks noChangeArrowheads="1"/>
          </p:cNvSpPr>
          <p:nvPr/>
        </p:nvSpPr>
        <p:spPr bwMode="auto">
          <a:xfrm>
            <a:off x="3124200" y="6248400"/>
            <a:ext cx="1905000" cy="457200"/>
          </a:xfrm>
          <a:prstGeom prst="rect">
            <a:avLst/>
          </a:prstGeom>
          <a:noFill/>
          <a:ln w="9525">
            <a:noFill/>
            <a:miter lim="800000"/>
            <a:headEnd/>
            <a:tailEnd/>
          </a:ln>
        </p:spPr>
        <p:txBody>
          <a:bodyPr>
            <a:prstTxWarp prst="textNoShape">
              <a:avLst/>
            </a:prstTxWarp>
            <a:spAutoFit/>
          </a:bodyPr>
          <a:lstStyle/>
          <a:p>
            <a:pPr algn="ctr" eaLnBrk="0" hangingPunct="0"/>
            <a:r>
              <a:rPr lang="en-US" sz="1200">
                <a:latin typeface="Palatino" pitchFamily="-72" charset="0"/>
              </a:rPr>
              <a:t>Erector spinae group</a:t>
            </a:r>
          </a:p>
          <a:p>
            <a:pPr algn="ctr" eaLnBrk="0" hangingPunct="0"/>
            <a:r>
              <a:rPr lang="en-US" sz="1200">
                <a:latin typeface="Palatino" pitchFamily="-72" charset="0"/>
              </a:rPr>
              <a:t>Posterior View</a:t>
            </a:r>
            <a:endParaRPr lang="en-US" sz="1600">
              <a:latin typeface="Palatino" pitchFamily="-72" charset="0"/>
            </a:endParaRPr>
          </a:p>
        </p:txBody>
      </p:sp>
      <p:pic>
        <p:nvPicPr>
          <p:cNvPr id="35845" name="Picture 13" descr="NavExtensionofSpine"/>
          <p:cNvPicPr>
            <a:picLocks noChangeAspect="1" noChangeArrowheads="1"/>
          </p:cNvPicPr>
          <p:nvPr/>
        </p:nvPicPr>
        <p:blipFill>
          <a:blip r:embed="rId3"/>
          <a:srcRect/>
          <a:stretch>
            <a:fillRect/>
          </a:stretch>
        </p:blipFill>
        <p:spPr bwMode="auto">
          <a:xfrm>
            <a:off x="5486400" y="1524000"/>
            <a:ext cx="2895600" cy="1992313"/>
          </a:xfrm>
          <a:prstGeom prst="rect">
            <a:avLst/>
          </a:prstGeom>
          <a:noFill/>
          <a:ln w="9525">
            <a:noFill/>
            <a:miter lim="800000"/>
            <a:headEnd/>
            <a:tailEnd/>
          </a:ln>
        </p:spPr>
      </p:pic>
      <p:pic>
        <p:nvPicPr>
          <p:cNvPr id="35846" name="Picture 14" descr="NavLateralFlexionofSpine-1"/>
          <p:cNvPicPr>
            <a:picLocks noChangeAspect="1" noChangeArrowheads="1"/>
          </p:cNvPicPr>
          <p:nvPr/>
        </p:nvPicPr>
        <p:blipFill>
          <a:blip r:embed="rId4"/>
          <a:srcRect/>
          <a:stretch>
            <a:fillRect/>
          </a:stretch>
        </p:blipFill>
        <p:spPr bwMode="auto">
          <a:xfrm>
            <a:off x="457200" y="1066800"/>
            <a:ext cx="2959100" cy="2744788"/>
          </a:xfrm>
          <a:prstGeom prst="rect">
            <a:avLst/>
          </a:prstGeom>
          <a:noFill/>
          <a:ln w="9525">
            <a:noFill/>
            <a:miter lim="800000"/>
            <a:headEnd/>
            <a:tailEnd/>
          </a:ln>
        </p:spPr>
      </p:pic>
      <p:pic>
        <p:nvPicPr>
          <p:cNvPr id="35847" name="Picture 15" descr="ST4"/>
          <p:cNvPicPr>
            <a:picLocks noChangeAspect="1" noChangeArrowheads="1"/>
          </p:cNvPicPr>
          <p:nvPr/>
        </p:nvPicPr>
        <p:blipFill>
          <a:blip r:embed="rId5"/>
          <a:srcRect/>
          <a:stretch>
            <a:fillRect/>
          </a:stretch>
        </p:blipFill>
        <p:spPr bwMode="auto">
          <a:xfrm>
            <a:off x="3763963" y="2667000"/>
            <a:ext cx="1341437" cy="3657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ad's Tie">
  <a:themeElements>
    <a:clrScheme name="">
      <a:dk1>
        <a:srgbClr val="000000"/>
      </a:dk1>
      <a:lt1>
        <a:srgbClr val="FFFFFF"/>
      </a:lt1>
      <a:dk2>
        <a:srgbClr val="000000"/>
      </a:dk2>
      <a:lt2>
        <a:srgbClr val="CC6633"/>
      </a:lt2>
      <a:accent1>
        <a:srgbClr val="FF9900"/>
      </a:accent1>
      <a:accent2>
        <a:srgbClr val="FFFF66"/>
      </a:accent2>
      <a:accent3>
        <a:srgbClr val="FFFFFF"/>
      </a:accent3>
      <a:accent4>
        <a:srgbClr val="000000"/>
      </a:accent4>
      <a:accent5>
        <a:srgbClr val="FFCAAA"/>
      </a:accent5>
      <a:accent6>
        <a:srgbClr val="E7E75C"/>
      </a:accent6>
      <a:hlink>
        <a:srgbClr val="663300"/>
      </a:hlink>
      <a:folHlink>
        <a:srgbClr val="FFCC00"/>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72" charset="0"/>
            <a:ea typeface="ＭＳ Ｐゴシック" pitchFamily="-72" charset="-128"/>
            <a:cs typeface="ＭＳ Ｐゴシック" pitchFamily="-7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72" charset="0"/>
            <a:ea typeface="ＭＳ Ｐゴシック" pitchFamily="-72" charset="-128"/>
            <a:cs typeface="ＭＳ Ｐゴシック" pitchFamily="-72" charset="-128"/>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72" charset="0"/>
            <a:ea typeface="ＭＳ Ｐゴシック" pitchFamily="-72" charset="-128"/>
            <a:cs typeface="ＭＳ Ｐゴシック" pitchFamily="-7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72" charset="0"/>
            <a:ea typeface="ＭＳ Ｐゴシック" pitchFamily="-72" charset="-128"/>
            <a:cs typeface="ＭＳ Ｐゴシック" pitchFamily="-7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72" charset="0"/>
            <a:ea typeface="ＭＳ Ｐゴシック" pitchFamily="-72" charset="-128"/>
            <a:cs typeface="ＭＳ Ｐゴシック" pitchFamily="-7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72" charset="0"/>
            <a:ea typeface="ＭＳ Ｐゴシック" pitchFamily="-72" charset="-128"/>
            <a:cs typeface="ＭＳ Ｐゴシック" pitchFamily="-7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72" charset="0"/>
            <a:ea typeface="ＭＳ Ｐゴシック" pitchFamily="-72" charset="-128"/>
            <a:cs typeface="ＭＳ Ｐゴシック" pitchFamily="-7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72" charset="0"/>
            <a:ea typeface="ＭＳ Ｐゴシック" pitchFamily="-72" charset="-128"/>
            <a:cs typeface="ＭＳ Ｐゴシック" pitchFamily="-7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Palatino" pitchFamily="4" charset="0"/>
            <a:ea typeface="ＭＳ Ｐゴシック" pitchFamily="4" charset="-128"/>
            <a:cs typeface="ＭＳ Ｐゴシック" pitchFamily="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Palatino" pitchFamily="4" charset="0"/>
            <a:ea typeface="ＭＳ Ｐゴシック" pitchFamily="4" charset="-128"/>
            <a:cs typeface="ＭＳ Ｐゴシック" pitchFamily="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1678</TotalTime>
  <Words>7413</Words>
  <Application>Microsoft Macintosh PowerPoint</Application>
  <PresentationFormat>On-screen Show (4:3)</PresentationFormat>
  <Paragraphs>533</Paragraphs>
  <Slides>81</Slides>
  <Notes>56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81</vt:i4>
      </vt:variant>
    </vt:vector>
  </HeadingPairs>
  <TitlesOfParts>
    <vt:vector size="94" baseType="lpstr">
      <vt:lpstr>ＭＳ Ｐゴシック</vt:lpstr>
      <vt:lpstr>Arial</vt:lpstr>
      <vt:lpstr>Calibri</vt:lpstr>
      <vt:lpstr>Palatino</vt:lpstr>
      <vt:lpstr>Palatino Linotype</vt:lpstr>
      <vt:lpstr>Times</vt:lpstr>
      <vt:lpstr>Times New Roman</vt:lpstr>
      <vt:lpstr>Wingdings</vt:lpstr>
      <vt:lpstr>Dad's Tie</vt:lpstr>
      <vt:lpstr>Blank Presentation</vt:lpstr>
      <vt:lpstr>1_Blank Presentation</vt:lpstr>
      <vt:lpstr>2_Blank Presentation</vt:lpstr>
      <vt:lpstr>3_Blank Presentation</vt:lpstr>
      <vt:lpstr>90a Kinesiology Quiz </vt:lpstr>
      <vt:lpstr>90a Kinesiology: Palpation  Posterior Back and Neck Class Outline</vt:lpstr>
      <vt:lpstr>PowerPoint Presentation</vt:lpstr>
      <vt:lpstr>Classroom Rules</vt:lpstr>
      <vt:lpstr>90a Kinesiology: Palpation  Posterior Back and Neck</vt:lpstr>
      <vt:lpstr>Palpation</vt:lpstr>
      <vt:lpstr>Study and Palpation</vt:lpstr>
      <vt:lpstr>Erector Spinae Group Trail Guide, Page 196</vt:lpstr>
      <vt:lpstr>Actions of the erector spinae group</vt:lpstr>
      <vt:lpstr>Spinalis, page 197          Unilaterally:          Laterally flex vertebral column to the same side              Bilaterally:          Extend the vertebral column    O   Spinous processes of:  C7 vertebrae   Upper lumbar vertebrae   Lower thoracic vertebrae        Ligamentum nuchae                       Spinous processes of:  Upper thoracic vertebrae  Cervical vertebrae </vt:lpstr>
      <vt:lpstr>Spinalis, page 197          Unilaterally:          Laterally flex vertebral column to the same side              Bilaterally:          Extend the vertebral column    O   Spinous processes of:  C7 vertebrae   Upper lumbar vertebrae   Lower thoracic vertebrae        Ligamentum nuchae                       Spinous processes of:  Upper thoracic vertebrae  Cervical vertebrae </vt:lpstr>
      <vt:lpstr>Spinalis, page 197          Unilaterally:          Laterally flex vertebral column to the same side              Bilaterally:          Extend the vertebral column    O   Spinous processes of:  C7 vertebrae   Upper lumbar vertebrae   Lower thoracic vertebrae        Ligamentum nuchae                       Spinous processes of:  Upper thoracic vertebrae  Cervical vertebrae </vt:lpstr>
      <vt:lpstr>Spinalis, page 197           Unilaterally:          Laterally flex vertebral column to the same side              Bilaterally:          Extend the vertebral column    O   Spinous processes of:  C7 vertebrae   Upper lumbar vertebrae   Lower thoracic vertebrae        Ligamentum nuchae                       Spinous processes of:  Upper thoracic vertebrae  Cervical vertebrae </vt:lpstr>
      <vt:lpstr>Longissimus, page 198          Unilaterally:          Laterally flex vertebral column to the same side              Bilaterally:          Extend the vertebral column    O   Common tendon (thoracis)       Transverse processes of upper five thoracic            vertebrae (cervicis and capitis)                 Lower nine thoracic ribs (thoracis)       Lower nine thoracic transverse processes (thoracis)       Cervical transverse processes (cervicis)       Mastoid process of temporal bone (capitis)</vt:lpstr>
      <vt:lpstr>Longissimus, page 198           Unilaterally:          Laterally flex vertebral column to the same side              Bilaterally:          Extend the vertebral column    O   Common tendon (thoracis)       Transverse processes of upper five thoracic            vertebrae (cervicis and capitis)                 Lower nine thoracic ribs (thoracis)       Lower nine thoracic transverse processes (thoracis)       Cervical transverse processes (cervicis)       Mastoid process of temporal bone (capitis)</vt:lpstr>
      <vt:lpstr>Iliocostalis, page 198           Unilaterally:          Laterally flex vertebral column to the same side              Bilaterally:          Extend the vertebral column    O   Common tendon (lumborum)       Posterior surface of ribs 1-12 (thoracis and cervicis)                 Transverse processes of lumbar vertebrae 1-3    (thoracis)       Posterior surface of ribs 6-12 (lumborum)       Posterior surface of ribs 1-6 (thoracis)       Transverse processes of lower cervicals (cervicis)</vt:lpstr>
      <vt:lpstr>Iliocostalis, page 198           Unilaterally:          Laterally flex vertebral column to the same side              Bilaterally:          Extend the vertebral column    O   Common tendon (lumborum)       Posterior surface of ribs 1-12 (thoracis and cervicis)                 Transverse processes of lumbar vertebrae 1-3    (thoracis)       Posterior surface of ribs 6-12 (lumborum)       Posterior surface of ribs 1-6 (thoracis)       Transverse processes of lower cervicals (cervicis)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Levator Scapula Trail Guide, Page 83</vt:lpstr>
      <vt:lpstr>Actions of Levator Scapula</vt:lpstr>
      <vt:lpstr>Levator Scapula, page 84   A  Unilaterally:          Elevate the scapula, AKA: scapulothoracic joint           Downwardly rotate the scapula, AKA: S/T joint           Laterally flex the head and neck           Rotate the head and neck to the same side      Bilaterally:          Extend the head and neck   O  Transverse processes of first through fourth   cervical vertebrae        Medial border of scapula, between superior angle   and superior portion of spine of scapula</vt:lpstr>
      <vt:lpstr>Levator Scapula, page 84   A  Unilaterally:          Elevate the scapula, AKA: scapulothoracic joint           Downwardly rotate the scapula, AKA: S/T joint           Laterally flex the head and neck           Rotate the head and neck to the same side      Bilaterally:          Extend the head and neck   O  Transverse processes of first through fourth   cervical vertebrae        Medial border of scapula, between superior angle   and superior portion of spine of scapula</vt:lpstr>
      <vt:lpstr>Levator Scapula, page 84   A  Unilaterally:          Elevate the scapula, AKA: scapulothoracic joint           Downwardly rotate the scapula, AKA: S/T joint           Laterally flex the head and neck           Rotate the head and neck to the same side      Bilaterally:          Extend the head and neck   O  Transverse processes of first through fourth   cervical vertebrae        Medial border of scapula, between superior angle   and superior portion of spine of scapula</vt:lpstr>
      <vt:lpstr>Levator Scapula, page 84   A  Unilaterally:          Elevate the scapula, AKA: scapulothoracic joint           Downwardly rotate the scapula, AKA: S/T joint           Laterally flex the head and neck           Rotate the head and neck to the same side      Bilaterally:          Extend the head and neck   O  Transverse processes of first through fourth   cervical vertebrae        Medial border of scapula, between superior angle   and superior portion of spine of scapula</vt:lpstr>
      <vt:lpstr>Levator Scapula, page 84   A  Unilaterally:          Elevate the scapula, AKA: scapulothoracic joint           Downwardly rotate the scapula, AKA: S/T joint           Laterally flex the head and neck           Rotate the head and neck to the same side      Bilaterally:          Extend the head and neck   O  Transverse processes of first through fourth   cervical vertebrae        Medial border of scapula, between superior angle   and superior portion of spine of scapula</vt:lpstr>
      <vt:lpstr>Levator Scapula, page 84   A  Unilaterally:          Elevate the scapula, AKA: scapulothoracic joint           Downwardly rotate the scapula, AKA: S/T joint           Laterally flex the head and neck           Rotate the head and neck to the same side      Bilaterally:          Extend the head and neck   O  Transverse processes of first through fourth   cervical vertebrae        Medial border of scapula, between superior angle   and superior portion of spine of scapula</vt:lpstr>
      <vt:lpstr>Levator Scapula, page 84   A  Unilaterally:          Elevate the scapula, AKA: scapulothoracic joint           Downwardly rotate the scapula, AKA: S/T joint           Laterally flex the head and neck           Rotate the head and neck to the same side      Bilaterally:          Extend the head and neck   O  Transverse processes of first through fourth   cervical vertebrae        Medial border of scapula, between superior angle   and superior portion of spine of scapula</vt:lpstr>
      <vt:lpstr>Trapezius Trail Guide, Page 68</vt:lpstr>
      <vt:lpstr>Trapezius Trail Guide, Page 68</vt:lpstr>
      <vt:lpstr>Actions of trapezius upper fibers</vt:lpstr>
      <vt:lpstr>Actions of trapezius middle fibers</vt:lpstr>
      <vt:lpstr>Actions of trapezius lower fibers</vt:lpstr>
      <vt:lpstr>Trapezius A  Upper fibers:        Bilaterally          Extend the head and neck        Unilaterally          Laterally flex the head and neck to the same side           Rotate the head and neck to the opposite side                        Elevate the scapula (scapulothoracic joint)           Upwardly rotate the scapula (S/T joint)       Middle fibers:        Adduct the scapula (S/T joint)        Stabilize the scapula (S/T joint)           Lower fibers:        Depress the scapula (S/T joint)        Upwardly rotate the scapula (S/T joint)         O  External occipital protuberance      Medial portion of superior nuchal line      Ligamentum nuchae      Spinous processes of C-7 through T-12   I  Lateral one-third of clavicle      Acromion      Spine of scapula</vt:lpstr>
      <vt:lpstr>Trapezius A  Upper fibers:        Bilaterally          Extend the head and neck        Unilaterally          Laterally flex the head and neck to the same side           Rotate the head and neck to the opposite side                        Elevate the scapula (scapulothoracic joint)           Upwardly rotate the scapula (S/T joint)       Middle fibers:        Adduct the scapula (S/T joint)        Stabilize the scapula (S/T joint)           Lower fibers:        Depress the scapula (S/T joint)        Upwardly rotate the scapula (S/T joint)         O  External occipital protuberance      Medial portion of superior nuchal line      Ligamentum nuchae      Spinous processes of C-7 through T-12   I  Lateral one-third of clavicle      Acromion      Spine of scapula</vt:lpstr>
      <vt:lpstr>Trapezius A  Upper fibers:        Bilaterally          Extend the head and neck        Unilaterally          Laterally flex the head and neck to the same side           Rotate the head and neck to the opposite side                        Elevate the scapula (scapulothoracic joint)           Upwardly rotate the scapula (S/T joint)       Middle fibers:        Adduct the scapula (S/T joint)        Stabilize the scapula (S/T joint)           Lower fibers:        Depress the scapula (S/T joint)        Upwardly rotate the scapula (S/T joint)         O  External occipital protuberance      Medial portion of superior nuchal line      Ligamentum nuchae      Spinous processes of C-7 through T-12   I  Lateral one-third of clavicle      Acromion      Spine of scapula</vt:lpstr>
      <vt:lpstr>Trapezius A  Upper fibers:        Bilaterally          Extend the head and neck        Unilaterally          Laterally flex the head and neck to the same side           Rotate the head and neck to the opposite side                        Elevate the scapula (scapulothoracic joint)           Upwardly rotate the scapula (S/T joint)       Middle fibers:        Adduct the scapula (S/T joint)        Stabilize the scapula (S/T joint)           Lower fibers:        Depress the scapula (S/T joint)        Upwardly rotate the scapula (S/T joint)         O  External occipital protuberance      Medial portion of superior nuchal line      Ligamentum nuchae      Spinous processes of C-7 through T-12   I  Lateral one-third of clavicle      Acromion      Spine of scapula</vt:lpstr>
      <vt:lpstr>Trapezius A  Upper fibers:        Bilaterally          Extend the head and neck        Unilaterally          Laterally flex the head and neck to the same side           Rotate the head and neck to the opposite side                        Elevate the scapula (scapulothoracic joint)           Upwardly rotate the scapula (S/T joint)       Middle fibers:        Adduct the scapula (S/T joint)        Stabilize the scapula (S/T joint)           Lower fibers:        Depress the scapula (S/T joint)        Upwardly rotate the scapula (S/T joint)         O  External occipital protuberance      Medial portion of superior nuchal line      Ligamentum nuchae      Spinous processes of C-7 through T-12   I  Lateral one-third of clavicle      Acromion      Spine of scapula</vt:lpstr>
      <vt:lpstr>Trapezius A  Upper fibers:        Bilaterally          Extend the head and neck        Unilaterally          Laterally flex the head and neck to the same side           Rotate the head and neck to the opposite side                        Elevate the scapula (scapulothoracic joint)           Upwardly rotate the scapula (S/T joint)       Middle fibers:        Adduct the scapula (S/T joint)        Stabilize the scapula (S/T joint)           Lower fibers:        Depress the scapula (S/T joint)        Upwardly rotate the scapula (S/T joint)         O  External occipital protuberance      Medial portion of superior nuchal line      Ligamentum nuchae      Spinous processes of C-7 through T-12   I  Lateral one-third of clavicle      Acromion      Spine of scapula</vt:lpstr>
      <vt:lpstr>Trapezius A  Upper fibers:        Bilaterally          Extend the head and neck        Unilaterally          Laterally flex the head and neck to the same side           Rotate the head and neck to the opposite side                        Elevate the scapula (scapulothoracic joint)           Upwardly rotate the scapula (S/T joint)       Middle fibers:        Adduct the scapula (S/T joint)        Stabilize the scapula (S/T joint)           Lower fibers:        Depress the scapula (S/T joint)        Upwardly rotate the scapula (S/T joint)         O  External occipital protuberance      Medial portion of superior nuchal line      Ligamentum nuchae      Spinous processes of C-7 through T-12   I  Lateral one-third of clavicle      Acromion      Spine of scapula</vt:lpstr>
      <vt:lpstr>Trapezius A  Upper fibers:        Bilaterally          Extend the head and neck        Unilaterally          Laterally flex the head and neck to the same side           Rotate the head and neck to the opposite side                        Elevate the scapula (scapulothoracic joint)           Upwardly rotate the scapula (S/T joint)       Middle fibers:        Adduct the scapula (S/T joint)        Stabilize the scapula (S/T joint)           Lower fibers:        Depress the scapula (S/T joint)        Upwardly rotate the scapula (S/T joint)         O  External occipital protuberance      Medial portion of superior nuchal line      Ligamentum nuchae      Spinous processes of C-7 through T-12   I  Lateral one-third of clavicle      Acromion      Spine of scapula</vt:lpstr>
      <vt:lpstr>Trapezius A  Upper fibers:        Bilaterally          Extend the head and neck        Unilaterally          Laterally flex the head and neck to the same side           Rotate the head and neck to the opposite side                        Elevate the scapula (scapulothoracic joint)           Upwardly rotate the scapula (S/T joint)       Middle fibers:        Adduct the scapula (S/T joint)        Stabilize the scapula (S/T joint)           Lower fibers:        Depress the scapula (S/T joint)        Upwardly rotate the scapula (S/T joint)         O  External occipital protuberance      Medial portion of superior nuchal line      Ligamentum nuchae      Spinous processes of C-7 through T-12   I  Lateral one-third of clavicle      Acromion      Spine of scapula</vt:lpstr>
      <vt:lpstr>Trapezius A  Upper fibers:        Bilaterally          Extend the head and neck        Unilaterally          Laterally flex the head and neck to the same side           Rotate the head and neck to the opposite side                        Elevate the scapula (scapulothoracic joint)           Upwardly rotate the scapula (S/T joint)       Middle fibers:        Adduct the scapula (S/T joint)        Stabilize the scapula (S/T joint)           Lower fibers:        Depress the scapula (S/T joint)        Upwardly rotate the scapula (S/T joint)         O  External occipital protuberance      Medial portion of superior nuchal line      Ligamentum nuchae      Spinous processes of C-7 through T-12   I  Lateral one-third of clavicle      Acromion      Spine of scapula</vt:lpstr>
      <vt:lpstr>Trapezius A  Upper fibers:        Bilaterally          Extend the head and neck        Unilaterally          Laterally flex the head and neck to the same side           Rotate the head and neck to the opposite side                        Elevate the scapula (scapulothoracic joint)           Upwardly rotate the scapula (S/T joint)       Middle fibers:        Adduct the scapula (S/T joint)        Stabilize the scapula (S/T joint)           Lower fibers:        Depress the scapula (S/T joint)        Upwardly rotate the scapula (S/T joint)         O  External occipital protuberance      Medial portion of superior nuchal line      Ligamentum nuchae      Spinous processes of C-7 through T-12   I  Lateral one-third of clavicle      Acromion      Spine of scapula</vt:lpstr>
      <vt:lpstr>Trapezius A  Upper fibers:        Bilaterally          Extend the head and neck        Unilaterally          Laterally flex the head and neck to the same side           Rotate the head and neck to the opposite side                        Elevate the scapula (scapulothoracic joint)           Upwardly rotate the scapula (S/T joint)       Middle fibers:        Adduct the scapula (S/T joint)        Stabilize the scapula (S/T joint)           Lower fibers:        Depress the scapula (S/T joint)        Upwardly rotate the scapula (S/T joint)         O  External occipital protuberance      Medial portion of superior nuchal line      Ligamentum nuchae      Spinous processes of C-7 through T-12   I  Lateral one-third of clavicle      Acromion      Spine of scapula</vt:lpstr>
      <vt:lpstr>Trapezius A  Upper fibers:        Bilaterally          Extend the head and neck        Unilaterally          Laterally flex the head and neck to the same side           Rotate the head and neck to the opposite side                        Elevate the scapula (scapulothoracic joint)           Upwardly rotate the scapula (S/T joint)       Middle fibers:        Adduct the scapula (S/T joint)        Stabilize the scapula (S/T joint)           Lower fibers:        Depress the scapula (S/T joint)        Upwardly rotate the scapula (S/T joint)         O  External occipital protuberance      Medial portion of superior nuchal line      Ligamentum nuchae      Spinous processes of C-7 through T-12   I  Lateral one-third of clavicle      Acromion      Spine of scapula</vt:lpstr>
      <vt:lpstr>Trapezius A  Upper fibers:        Bilaterally          Extend the head and neck        Unilaterally          Laterally flex the head and neck to the same side           Rotate the head and neck to the opposite side                        Elevate the scapula (scapulothoracic joint)           Upwardly rotate the scapula (S/T joint)       Middle fibers:        Adduct the scapula (S/T joint)        Stabilize the scapula (S/T joint)           Lower fibers:        Depress the scapula (S/T joint)        Upwardly rotate the scapula (S/T joint)         O  External occipital protuberance      Medial portion of superior nuchal line      Ligamentum nuchae      Spinous processes of C-7 through T-12   I  Lateral one-third of clavicle      Acromion      Spine of scapula</vt:lpstr>
      <vt:lpstr>Trapezius A  Upper fibers:        Bilaterally          Extend the head and neck        Unilaterally          Laterally flex the head and neck to the same side           Rotate the head and neck to the opposite side                        Elevate the scapula (scapulothoracic joint)           Upwardly rotate the scapula (S/T joint)       Middle fibers:        Adduct the scapula (S/T joint)        Stabilize the scapula (S/T joint)           Lower fibers:        Depress the scapula (S/T joint)        Upwardly rotate the scapula (S/T joint)         O  External occipital protuberance      Medial portion of superior nuchal line      Ligamentum nuchae      Spinous processes of C-7 through T-12   I  Lateral one-third of clavicle      Acromion      Spine of scapula</vt:lpstr>
      <vt:lpstr>Trapezius A  Upper fibers:        Bilaterally          Extend the head and neck        Unilaterally          Laterally flex the head and neck to the same side           Rotate the head and neck to the opposite side                        Elevate the scapula (scapulothoracic joint)           Upwardly rotate the scapula (S/T joint)       Middle fibers:        Adduct the scapula (S/T joint)        Stabilize the scapula (S/T joint)           Lower fibers:        Depress the scapula (S/T joint)        Upwardly rotate the scapula (S/T joint)         O  External occipital protuberance      Medial portion of superior nuchal line      Ligamentum nuchae      Spinous processes of C-7 through T-12   I  Lateral one-third of clavicle      Acromion      Spine of scapula</vt:lpstr>
      <vt:lpstr>Trapezius A  Upper fibers:        Bilaterally          Extend the head and neck        Unilaterally          Laterally flex the head and neck to the same side           Rotate the head and neck to the opposite side                        Elevate the scapula (scapulothoracic joint)           Upwardly rotate the scapula (S/T joint)       Middle fibers:        Adduct the scapula (S/T joint)        Stabilize the scapula (S/T joint)           Lower fibers:        Depress the scapula (S/T joint)        Upwardly rotate the scapula (S/T joint)         O  External occipital protuberance      Medial portion of superior nuchal line      Ligamentum nuchae      Spinous processes of C-7 through T-12   I  Lateral one-third of clavicle      Acromion      Spine of scapula</vt:lpstr>
      <vt:lpstr>Transversospinalis Group Trail Guide, Page 200</vt:lpstr>
      <vt:lpstr>Semispinalis Capitis, page 201           Extend the vertebral column and head             O      Transverse processes of C4-T5             Between the superior and inferior   nuchal lines of the occiput</vt:lpstr>
      <vt:lpstr>Semispinalis Capitis, page 201           Extend the vertebral column and head             O      Transverse processes of C4-T5             Between the superior and inferior   nuchal lines of the occiput</vt:lpstr>
      <vt:lpstr>Semispinalis Capitis, page 201           Extend the vertebral column and head             O      Transverse processes of C4-T5             Between the superior and inferior   nuchal lines of the occiput</vt:lpstr>
      <vt:lpstr>PowerPoint Presentation</vt:lpstr>
      <vt:lpstr>Splenius Capitis, page 203        Unilaterally:                   Rotate the head and neck to the same side               Laterally flex the head and neck             Bilaterally:                   Extend the head and neck            Inferior 1/2 of ligamentum nuchae           Spinous processes of C7 to T4            Mastoid process            Lateral portion of superior nuchal line</vt:lpstr>
      <vt:lpstr>Splenius Capitis, page 203        Unilaterally:                   Rotate the head and neck to the same side               Laterally flex the head and neck             Bilaterally:                   Extend the head and neck            Inferior 1/2 of ligamentum nuchae           Spinous processes of C7 to T4            Mastoid process            Lateral portion of superior nuchal line</vt:lpstr>
      <vt:lpstr>Splenius Capitis, page 203        Unilaterally:                   Rotate the head and neck to the same side               Laterally flex the head and neck             Bilaterally:                   Extend the head and neck            Inferior 1/2 of ligamentum nuchae           Spinous processes of C7 to T4            Mastoid process            Lateral portion of superior nuchal line</vt:lpstr>
      <vt:lpstr>Splenius Capitis, page 203        Unilaterally:                   Rotate the head and neck to the same side               Laterally flex the head and neck             Bilaterally:                   Extend the head and neck            Inferior 1/2 of ligamentum nuchae           Spinous processes of C7 to T4            Mastoid process            Lateral portion of superior nuchal line</vt:lpstr>
      <vt:lpstr>Splenius Capitis, page 203        Unilaterally:                   Rotate the head and neck to the same side               Laterally flex the head and neck             Bilaterally:                   Extend the head and neck            Inferior 1/2 of ligamentum nuchae           Spinous processes of C7 to T4            Mastoid process            Lateral portion of superior nuchal line</vt:lpstr>
      <vt:lpstr>PowerPoint Presentation</vt:lpstr>
      <vt:lpstr>Splenius Cervicis, page 203        Unilaterally:                   Rotate the head and neck to the same side               Laterally flex the head and neck             Bilaterally:                   Extend the head and neck            Spinous processes of T3 to T6                      Transverse processes of C1 to C3</vt:lpstr>
      <vt:lpstr>Splenius Cervicis, page 203        Unilaterally:                   Rotate the head and neck to the same side               Laterally flex the head and neck             Bilaterally:                   Extend the head and neck            Spinous processes of T3 to T6                      Transverse processes of C1 to C3</vt:lpstr>
      <vt:lpstr>Splenius Cervicis, page 203        Unilaterally:                   Rotate the head and neck to the same side               Laterally flex the head and neck             Bilaterally:                   Extend the head and neck            Spinous processes of T3 to T6                      Transverse processes of C1 to C3</vt:lpstr>
      <vt:lpstr>Splenius Cervicis, page 203        Unilaterally:                   Rotate the head and neck to the same side               Laterally flex the head and neck             Bilaterally:                   Extend the head and neck            Spinous processes of T3 to T6                      Transverse processes of C1 to C3</vt:lpstr>
      <vt:lpstr>Splenius Cervicis, page 203        Unilaterally:                   Rotate the head and neck to the same side               Laterally flex the head and neck             Bilaterally:                   Extend the head and neck            Spinous processes of T3 to T6                      Transverse processes of C1 to C3</vt:lpstr>
      <vt:lpstr>90a Kinesiology: Palpation  Posterior Back and Neck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A&amp;P, part 1</dc:title>
  <dc:creator>31Aug2012 $276</dc:creator>
  <cp:lastModifiedBy>Microsoft Office User</cp:lastModifiedBy>
  <cp:revision>106</cp:revision>
  <dcterms:created xsi:type="dcterms:W3CDTF">2021-05-06T20:15:59Z</dcterms:created>
  <dcterms:modified xsi:type="dcterms:W3CDTF">2025-10-30T20:07:53Z</dcterms:modified>
</cp:coreProperties>
</file>